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36" r:id="rId2"/>
    <p:sldId id="412" r:id="rId3"/>
    <p:sldId id="437" r:id="rId4"/>
    <p:sldId id="438" r:id="rId5"/>
    <p:sldId id="440" r:id="rId6"/>
    <p:sldId id="439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390" r:id="rId15"/>
    <p:sldId id="415" r:id="rId16"/>
    <p:sldId id="448" r:id="rId17"/>
    <p:sldId id="425" r:id="rId18"/>
    <p:sldId id="449" r:id="rId19"/>
    <p:sldId id="450" r:id="rId20"/>
    <p:sldId id="451" r:id="rId21"/>
    <p:sldId id="452" r:id="rId22"/>
    <p:sldId id="423" r:id="rId23"/>
    <p:sldId id="421" r:id="rId24"/>
    <p:sldId id="453" r:id="rId25"/>
    <p:sldId id="454" r:id="rId26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EC"/>
    <a:srgbClr val="B2B2B2"/>
    <a:srgbClr val="FF8989"/>
    <a:srgbClr val="000080"/>
    <a:srgbClr val="FF3300"/>
    <a:srgbClr val="C0C0C0"/>
    <a:srgbClr val="E0E0E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1" autoAdjust="0"/>
    <p:restoredTop sz="94217" autoAdjust="0"/>
  </p:normalViewPr>
  <p:slideViewPr>
    <p:cSldViewPr>
      <p:cViewPr varScale="1">
        <p:scale>
          <a:sx n="105" d="100"/>
          <a:sy n="105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2" y="-84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8792D53-175D-4D91-8AE2-6AFEEC313E1A}" type="datetime1">
              <a:rPr lang="en-US" smtClean="0"/>
              <a:t>8/21/2018</a:t>
            </a:fld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6739E-591D-4FC1-8F6A-D159BC39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D4E8CE-C067-49FA-BB43-F92C86DBB4EC}" type="datetime1">
              <a:rPr lang="en-US" smtClean="0"/>
              <a:t>8/21/2018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4213"/>
            <a:ext cx="4554538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5DDCEEB-CD5A-4C7A-AC99-8CCC6FA38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61CA2-374F-46D0-BE51-CF0E7CE5DAEB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6125" cy="34178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7D51DE3-C1C8-4388-A09D-9F2B3AD6FE2E}" type="datetime1">
              <a:rPr lang="en-US" smtClean="0"/>
              <a:t>8/21/2018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P:Population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O:outcome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I:Intervention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E:Exposure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C:Comparison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Descriptive studies include case reports, case-series, qualitative studies and surveys (cross-sectional) studies, which measure the frequency of several factors, and hence the size of the problem. They may sometimes also include analytic work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1FA1FEB-E231-4942-9052-06801CE03F25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5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E33D55F-AA22-4B36-B898-616EFDD9B11F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Prevalence-incidence bias (also called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Neyman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bias). Especially in the case of longer-lasting diseases, any risk factor that results in death will be under-represented among those with the disease.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e.g., The study reported a 26 percent reduction in mortality and hospital readmission associated with inhaled corticosteroids use. However, the benefit may have been overestimated because of survival bias. The higher event rate, likely driven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rehospitalization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in the early period following discharge, may have forced a majority of the early events to be classified into the nonuser group, because most of these subjects have not yet had an opportunity to receive the medication.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286B574-6493-442F-8C1C-8AA9DFECAADB}" type="datetime1">
              <a:rPr lang="en-US" smtClean="0"/>
              <a:t>8/21/2018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B06EFFE-F29E-4DFC-84D7-57994F314A4B}" type="datetime1">
              <a:rPr lang="en-US" smtClean="0"/>
              <a:t>8/21/2018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4534DE6-6B88-4BDA-B573-58A02EBE94E9}" type="datetime1">
              <a:rPr lang="en-US" smtClean="0"/>
              <a:t>8/21/2018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attributable risk (PAR): PAR is the portion of the incidence of a disease in the population (exposed and </a:t>
            </a:r>
            <a:r>
              <a:rPr lang="en-US" dirty="0" err="1" smtClean="0"/>
              <a:t>nonexposed</a:t>
            </a:r>
            <a:r>
              <a:rPr lang="en-US" dirty="0" smtClean="0"/>
              <a:t>) that is due to exposure.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9354B59-3F4A-46CA-8FFD-688416BB3A56}" type="datetime1">
              <a:rPr lang="en-US" smtClean="0"/>
              <a:t>8/21/2018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1C0F6C-2D41-4465-A883-C8ABEC2D0CB0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DDCEEB-CD5A-4C7A-AC99-8CCC6FA387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3" y="2130520"/>
            <a:ext cx="7772977" cy="1469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4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43" indent="0" algn="ctr">
              <a:buNone/>
              <a:defRPr/>
            </a:lvl2pPr>
            <a:lvl3pPr marL="820487" indent="0" algn="ctr">
              <a:buNone/>
              <a:defRPr/>
            </a:lvl3pPr>
            <a:lvl4pPr marL="1230730" indent="0" algn="ctr">
              <a:buNone/>
              <a:defRPr/>
            </a:lvl4pPr>
            <a:lvl5pPr marL="1640973" indent="0" algn="ctr">
              <a:buNone/>
              <a:defRPr/>
            </a:lvl5pPr>
            <a:lvl6pPr marL="2051216" indent="0" algn="ctr">
              <a:buNone/>
              <a:defRPr/>
            </a:lvl6pPr>
            <a:lvl7pPr marL="2461461" indent="0" algn="ctr">
              <a:buNone/>
              <a:defRPr/>
            </a:lvl7pPr>
            <a:lvl8pPr marL="2871703" indent="0" algn="ctr">
              <a:buNone/>
              <a:defRPr/>
            </a:lvl8pPr>
            <a:lvl9pPr marL="32819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03F2-A0B3-4CE3-B226-E902F0925C9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E6E0-8191-45BF-A5E6-89D87D323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3953-0548-4074-9749-F5F2B07BAF1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6717-8D79-4417-BC3D-CDEA22393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8" y="609321"/>
            <a:ext cx="1942523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3" y="609321"/>
            <a:ext cx="5691909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BC1E3-A860-479C-B3AD-E0DCFCE963E5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16BF-B6D1-4B89-863D-E30BF008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DDE2-B171-4B8F-AA9F-404443330006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EE9-DD5E-4D0E-8C0F-B87FE3E8C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43" indent="0">
              <a:buNone/>
              <a:defRPr sz="1600"/>
            </a:lvl2pPr>
            <a:lvl3pPr marL="820487" indent="0">
              <a:buNone/>
              <a:defRPr sz="1400"/>
            </a:lvl3pPr>
            <a:lvl4pPr marL="1230730" indent="0">
              <a:buNone/>
              <a:defRPr sz="1300"/>
            </a:lvl4pPr>
            <a:lvl5pPr marL="1640973" indent="0">
              <a:buNone/>
              <a:defRPr sz="1300"/>
            </a:lvl5pPr>
            <a:lvl6pPr marL="2051216" indent="0">
              <a:buNone/>
              <a:defRPr sz="1300"/>
            </a:lvl6pPr>
            <a:lvl7pPr marL="2461461" indent="0">
              <a:buNone/>
              <a:defRPr sz="1300"/>
            </a:lvl7pPr>
            <a:lvl8pPr marL="2871703" indent="0">
              <a:buNone/>
              <a:defRPr sz="1300"/>
            </a:lvl8pPr>
            <a:lvl9pPr marL="32819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CF47C-80CB-4627-86C6-7A6F09CFE333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6D4D-C6C3-46D1-BF31-A6CDA156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4" y="1980640"/>
            <a:ext cx="381721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0640"/>
            <a:ext cx="3817216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11AF-3603-4542-B213-D076CA405657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CCB0-249F-4AFE-B02B-187BCDEB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43" indent="0">
              <a:buNone/>
              <a:defRPr sz="1800" b="1"/>
            </a:lvl2pPr>
            <a:lvl3pPr marL="820487" indent="0">
              <a:buNone/>
              <a:defRPr sz="1600" b="1"/>
            </a:lvl3pPr>
            <a:lvl4pPr marL="1230730" indent="0">
              <a:buNone/>
              <a:defRPr sz="1400" b="1"/>
            </a:lvl4pPr>
            <a:lvl5pPr marL="1640973" indent="0">
              <a:buNone/>
              <a:defRPr sz="1400" b="1"/>
            </a:lvl5pPr>
            <a:lvl6pPr marL="2051216" indent="0">
              <a:buNone/>
              <a:defRPr sz="1400" b="1"/>
            </a:lvl6pPr>
            <a:lvl7pPr marL="2461461" indent="0">
              <a:buNone/>
              <a:defRPr sz="1400" b="1"/>
            </a:lvl7pPr>
            <a:lvl8pPr marL="2871703" indent="0">
              <a:buNone/>
              <a:defRPr sz="1400" b="1"/>
            </a:lvl8pPr>
            <a:lvl9pPr marL="32819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43" indent="0">
              <a:buNone/>
              <a:defRPr sz="1800" b="1"/>
            </a:lvl2pPr>
            <a:lvl3pPr marL="820487" indent="0">
              <a:buNone/>
              <a:defRPr sz="1600" b="1"/>
            </a:lvl3pPr>
            <a:lvl4pPr marL="1230730" indent="0">
              <a:buNone/>
              <a:defRPr sz="1400" b="1"/>
            </a:lvl4pPr>
            <a:lvl5pPr marL="1640973" indent="0">
              <a:buNone/>
              <a:defRPr sz="1400" b="1"/>
            </a:lvl5pPr>
            <a:lvl6pPr marL="2051216" indent="0">
              <a:buNone/>
              <a:defRPr sz="1400" b="1"/>
            </a:lvl6pPr>
            <a:lvl7pPr marL="2461461" indent="0">
              <a:buNone/>
              <a:defRPr sz="1400" b="1"/>
            </a:lvl7pPr>
            <a:lvl8pPr marL="2871703" indent="0">
              <a:buNone/>
              <a:defRPr sz="1400" b="1"/>
            </a:lvl8pPr>
            <a:lvl9pPr marL="328194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1DCD-B841-40E8-AE05-9FB5A3455049}" type="datetime1">
              <a:rPr lang="en-US" smtClean="0"/>
              <a:t>8/21/2018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68BD-E1C4-43FA-8228-E30776B01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AFDB-AD2D-4F04-B320-7B25813E1211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8D31-EB02-4AC6-91BA-8ED179BBD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A803-211A-4D9F-A3CD-F5D7D65B6473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8276-16EA-4082-8ECF-D932466D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43" indent="0">
              <a:buNone/>
              <a:defRPr sz="1100"/>
            </a:lvl2pPr>
            <a:lvl3pPr marL="820487" indent="0">
              <a:buNone/>
              <a:defRPr sz="900"/>
            </a:lvl3pPr>
            <a:lvl4pPr marL="1230730" indent="0">
              <a:buNone/>
              <a:defRPr sz="800"/>
            </a:lvl4pPr>
            <a:lvl5pPr marL="1640973" indent="0">
              <a:buNone/>
              <a:defRPr sz="800"/>
            </a:lvl5pPr>
            <a:lvl6pPr marL="2051216" indent="0">
              <a:buNone/>
              <a:defRPr sz="800"/>
            </a:lvl6pPr>
            <a:lvl7pPr marL="2461461" indent="0">
              <a:buNone/>
              <a:defRPr sz="800"/>
            </a:lvl7pPr>
            <a:lvl8pPr marL="2871703" indent="0">
              <a:buNone/>
              <a:defRPr sz="800"/>
            </a:lvl8pPr>
            <a:lvl9pPr marL="32819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D34-FD09-41F0-9108-6B7E35645CD6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2167-4AF7-422E-8428-B8AFAC1A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2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43" indent="0">
              <a:buNone/>
              <a:defRPr sz="2500"/>
            </a:lvl2pPr>
            <a:lvl3pPr marL="820487" indent="0">
              <a:buNone/>
              <a:defRPr sz="2200"/>
            </a:lvl3pPr>
            <a:lvl4pPr marL="1230730" indent="0">
              <a:buNone/>
              <a:defRPr sz="1800"/>
            </a:lvl4pPr>
            <a:lvl5pPr marL="1640973" indent="0">
              <a:buNone/>
              <a:defRPr sz="1800"/>
            </a:lvl5pPr>
            <a:lvl6pPr marL="2051216" indent="0">
              <a:buNone/>
              <a:defRPr sz="1800"/>
            </a:lvl6pPr>
            <a:lvl7pPr marL="2461461" indent="0">
              <a:buNone/>
              <a:defRPr sz="1800"/>
            </a:lvl7pPr>
            <a:lvl8pPr marL="2871703" indent="0">
              <a:buNone/>
              <a:defRPr sz="1800"/>
            </a:lvl8pPr>
            <a:lvl9pPr marL="328194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43" indent="0">
              <a:buNone/>
              <a:defRPr sz="1100"/>
            </a:lvl2pPr>
            <a:lvl3pPr marL="820487" indent="0">
              <a:buNone/>
              <a:defRPr sz="900"/>
            </a:lvl3pPr>
            <a:lvl4pPr marL="1230730" indent="0">
              <a:buNone/>
              <a:defRPr sz="800"/>
            </a:lvl4pPr>
            <a:lvl5pPr marL="1640973" indent="0">
              <a:buNone/>
              <a:defRPr sz="800"/>
            </a:lvl5pPr>
            <a:lvl6pPr marL="2051216" indent="0">
              <a:buNone/>
              <a:defRPr sz="800"/>
            </a:lvl6pPr>
            <a:lvl7pPr marL="2461461" indent="0">
              <a:buNone/>
              <a:defRPr sz="800"/>
            </a:lvl7pPr>
            <a:lvl8pPr marL="2871703" indent="0">
              <a:buNone/>
              <a:defRPr sz="800"/>
            </a:lvl8pPr>
            <a:lvl9pPr marL="32819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4CC8-8623-4E26-AF1E-2FEA18814AC2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E2AD-C888-491B-9A31-5E55A03C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1B33ACA-581E-4721-B065-95CDE7BA3EA3}" type="datetime1">
              <a:rPr lang="en-US" smtClean="0"/>
              <a:t>8/21/2018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43B447-126F-4C91-9D91-52101A48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10243" algn="ctr" defTabSz="91450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820487" algn="ctr" defTabSz="91450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230730" algn="ctr" defTabSz="91450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640973" algn="ctr" defTabSz="91450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7157" indent="-227914" algn="l" defTabSz="91450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401" indent="-227914" algn="l" defTabSz="91450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7645" indent="-227914" algn="l" defTabSz="91450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7887" indent="-227914" algn="l" defTabSz="91450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4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87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3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97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21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461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0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94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defTabSz="914501" eaLnBrk="1" hangingPunct="1">
              <a:defRPr/>
            </a:pPr>
            <a:r>
              <a:rPr lang="en-US" sz="32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Biostatistics Case </a:t>
            </a:r>
            <a:r>
              <a:rPr lang="en-US" sz="3200" b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Studies 2018</a:t>
            </a:r>
            <a:endParaRPr lang="en-US" sz="3200" b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5" name="Text Box 2053"/>
          <p:cNvSpPr txBox="1">
            <a:spLocks noChangeArrowheads="1"/>
          </p:cNvSpPr>
          <p:nvPr/>
        </p:nvSpPr>
        <p:spPr bwMode="auto">
          <a:xfrm>
            <a:off x="2270125" y="2022475"/>
            <a:ext cx="405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/>
          <a:p>
            <a:pPr defTabSz="912813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6" name="Text Box 2054"/>
          <p:cNvSpPr txBox="1">
            <a:spLocks noChangeArrowheads="1"/>
          </p:cNvSpPr>
          <p:nvPr/>
        </p:nvSpPr>
        <p:spPr bwMode="auto">
          <a:xfrm>
            <a:off x="1676400" y="3124200"/>
            <a:ext cx="6019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dirty="0">
                <a:solidFill>
                  <a:srgbClr val="E6E6E6"/>
                </a:solidFill>
              </a:rPr>
              <a:t>Youngju Pak, PhD.</a:t>
            </a:r>
          </a:p>
          <a:p>
            <a:pPr defTabSz="912813">
              <a:spcBef>
                <a:spcPct val="50000"/>
              </a:spcBef>
            </a:pPr>
            <a:r>
              <a:rPr lang="en-US" sz="2800" dirty="0">
                <a:solidFill>
                  <a:srgbClr val="E6E6E6"/>
                </a:solidFill>
              </a:rPr>
              <a:t>Biostatistician</a:t>
            </a:r>
          </a:p>
          <a:p>
            <a:pPr defTabSz="912813">
              <a:spcBef>
                <a:spcPct val="50000"/>
              </a:spcBef>
            </a:pPr>
            <a:r>
              <a:rPr lang="en-US" sz="2800" dirty="0">
                <a:solidFill>
                  <a:srgbClr val="E6E6E6"/>
                </a:solidFill>
              </a:rPr>
              <a:t>ypak@labiomed.org</a:t>
            </a:r>
          </a:p>
        </p:txBody>
      </p:sp>
      <p:sp>
        <p:nvSpPr>
          <p:cNvPr id="3077" name="Text Box 2060"/>
          <p:cNvSpPr txBox="1">
            <a:spLocks noChangeArrowheads="1"/>
          </p:cNvSpPr>
          <p:nvPr/>
        </p:nvSpPr>
        <p:spPr bwMode="auto">
          <a:xfrm>
            <a:off x="228600" y="1524000"/>
            <a:ext cx="8686800" cy="11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dirty="0">
                <a:solidFill>
                  <a:srgbClr val="E6E6E6"/>
                </a:solidFill>
              </a:rPr>
              <a:t>Session </a:t>
            </a:r>
            <a:r>
              <a:rPr lang="en-US" sz="2800" dirty="0" smtClean="0">
                <a:solidFill>
                  <a:srgbClr val="E6E6E6"/>
                </a:solidFill>
              </a:rPr>
              <a:t>2</a:t>
            </a:r>
          </a:p>
          <a:p>
            <a:pPr defTabSz="912813">
              <a:spcBef>
                <a:spcPct val="50000"/>
              </a:spcBef>
            </a:pPr>
            <a:r>
              <a:rPr lang="en-US" sz="2800" dirty="0" smtClean="0">
                <a:solidFill>
                  <a:srgbClr val="E6E6E6"/>
                </a:solidFill>
              </a:rPr>
              <a:t>Overview of Study Designs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81600"/>
            <a:ext cx="2133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2C7D3-B6C9-454E-8FE2-DB78F4E03A11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CB0-249F-4AFE-B02B-187BCDEB5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dirty="0" smtClean="0"/>
              <a:t>Matched Case-Control study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AD0F4-6BF0-467F-A94E-0E22BB3FDCB5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 smtClean="0"/>
              <a:t>Method &amp; Statistical Analysis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4543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066800" y="1143000"/>
            <a:ext cx="1143000" cy="304800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66800" y="1447800"/>
            <a:ext cx="1143000" cy="304800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14800" y="1219200"/>
            <a:ext cx="2971800" cy="228600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43600" y="4572000"/>
            <a:ext cx="1981200" cy="304800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3200400"/>
            <a:ext cx="3048000" cy="304800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96E08-9C92-45C2-AEBC-F97FFFEAC58B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09600"/>
          </a:xfrm>
        </p:spPr>
        <p:txBody>
          <a:bodyPr/>
          <a:lstStyle/>
          <a:p>
            <a:r>
              <a:rPr lang="en-US" dirty="0" smtClean="0"/>
              <a:t>Matching in a case-control study?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943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eliminate confounding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to One matching: best but hard to find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Frequency matching: more practical but weaken the degree of “matching”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 Analysis?</a:t>
            </a:r>
            <a:r>
              <a:rPr lang="en-US" dirty="0" smtClean="0"/>
              <a:t> 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Consider matched case &amp; control as a pair to maximize the data efficiency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 better power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When compare proportion between the two exposure group, use </a:t>
            </a:r>
            <a:r>
              <a:rPr lang="en-US" sz="1800" dirty="0" err="1" smtClean="0">
                <a:solidFill>
                  <a:schemeClr val="bg1"/>
                </a:solidFill>
              </a:rPr>
              <a:t>McNemar’s</a:t>
            </a:r>
            <a:r>
              <a:rPr lang="en-US" sz="1800" dirty="0" smtClean="0">
                <a:solidFill>
                  <a:schemeClr val="bg1"/>
                </a:solidFill>
              </a:rPr>
              <a:t> test instead of a Chi-square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For multivariate analysis, use a conditional logistic instead of a conventional logistic model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</a:rPr>
              <a:t>Not always the case as found in the Yusuf’s study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0FA1-B6BB-4DC4-AFD1-AB54A0952F01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50697-D399-4500-A6C7-D8C0749166CE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r>
              <a:rPr lang="en-US" dirty="0" smtClean="0"/>
              <a:t>How to make a better Case-Control study?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21729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Cases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Represents all patients who developed disease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Standardized selection criteria from well defined population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Can be NESTED in a larger cohort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Where?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Case registries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Admission records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Pathology logs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High participation rate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45527" cy="571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Controls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Represent “healthy” population without disease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No perfect control group exists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Standardized selection criteria from well defined population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Where?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General population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Neighborhood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Families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Hospitals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4C5CD-D010-452F-A45E-282B7E8B1102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CB0-249F-4AFE-B02B-187BCDEB5D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dirty="0" smtClean="0"/>
              <a:t>How to make a better Case-Control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All observation made using the same methods for cases &amp; controls (consistency)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To avoid selection bias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the same hospital or family control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Avoid interviewer or recall bias 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standardize data collection methods, train the interviewers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Consider cost &amp; accessibility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To minimize confounding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Matched controls for age, sex, or other risk factors that are </a:t>
            </a:r>
            <a:r>
              <a:rPr lang="en-US" sz="2800" u="sng" dirty="0" smtClean="0">
                <a:solidFill>
                  <a:schemeClr val="bg1"/>
                </a:solidFill>
                <a:latin typeface="+mj-lt"/>
              </a:rPr>
              <a:t>NOT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interests of the study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F6D44-5578-48A8-91A3-0A3671D5BB49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381000"/>
          </a:xfrm>
        </p:spPr>
        <p:txBody>
          <a:bodyPr/>
          <a:lstStyle/>
          <a:p>
            <a:r>
              <a:rPr lang="en-US" dirty="0" smtClean="0"/>
              <a:t>Nested Case Control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0FAF9-EBA7-4322-9519-95E97091A596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CB0-249F-4AFE-B02B-187BCDEB5D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Nested Case-Control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Select from prospective cohort study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eg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., Stored samples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Use baseline and follow up samples and data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    from newly occurring cases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Compare to matched or unmatched controls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Efficient for expensive/difficult to measure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Helps avoid selection and data collection biases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Need to have enough cases in the cohort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Need to store all the samples and data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4068C-B788-4445-8415-D8A668BA2C17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06EF4-02CD-40F3-B690-7B591E4AA748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/>
              <a:t>Method continue..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820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81600" y="762000"/>
            <a:ext cx="17526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9600" y="3352800"/>
            <a:ext cx="8077200" cy="12192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95400" y="1981200"/>
            <a:ext cx="24384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200" y="2514600"/>
            <a:ext cx="32004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400800" y="1371600"/>
            <a:ext cx="2438400" cy="4572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E5A02-EBDC-4C1A-AE8E-EFFBBFF062CB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Study Design 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Study de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7772400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(source: Jeremy </a:t>
            </a:r>
            <a:r>
              <a:rPr lang="en-US" dirty="0" err="1" smtClean="0">
                <a:solidFill>
                  <a:schemeClr val="bg1"/>
                </a:solidFill>
              </a:rPr>
              <a:t>Howick</a:t>
            </a:r>
            <a:r>
              <a:rPr lang="en-US" dirty="0" smtClean="0">
                <a:solidFill>
                  <a:schemeClr val="bg1"/>
                </a:solidFill>
              </a:rPr>
              <a:t>, www.cebm.net/study-designs)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26239-440B-4AC1-AD21-667BEABC5459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895600" y="2971800"/>
            <a:ext cx="45720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505200"/>
            <a:ext cx="4572000" cy="60960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ED064-4256-4C6C-9E68-C197ADFFD2F2}" type="datetime1">
              <a:rPr lang="en-US" smtClean="0"/>
              <a:t>8/21/2018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dirty="0" smtClean="0"/>
              <a:t>Review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Where case &amp; control are obtained? Are they consistent 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How were cases &amp; controls defined?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Selection criteria?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Exclusion criteria? Why?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Any potential bias?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Minimize potential confounding?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FC1EC-EBBB-4E01-B6A8-3F0DCC11675F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Concurrent  vs. Non-concurrent </a:t>
            </a:r>
            <a:br>
              <a:rPr lang="en-US" dirty="0" smtClean="0"/>
            </a:br>
            <a:r>
              <a:rPr lang="en-US" dirty="0" smtClean="0"/>
              <a:t>Prospective Cohort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514" y="1447800"/>
            <a:ext cx="3817215" cy="5105400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Concurrent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Defined population is surveyed.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Identify group with supposed risk factor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Identify similar group without risk factor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Follow them forward in time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Compare incidence rates between groups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7216" cy="5105400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Non-Concurrent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Define population with presence/absence of exposure ascertained in accurate, objective fashion in the </a:t>
            </a:r>
            <a:r>
              <a:rPr lang="en-US" sz="2400" u="sng" dirty="0" smtClean="0">
                <a:solidFill>
                  <a:schemeClr val="bg1"/>
                </a:solidFill>
                <a:latin typeface="+mj-lt"/>
              </a:rPr>
              <a:t>PAST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Retrospective study since it is based on historical data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Surveyed in present: disease occurrence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Define incidence rates and compare between the two groups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0A940-5377-4A23-9AC5-55F09A2B2A7E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CCB0-249F-4AFE-B02B-187BCDEB5D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762000"/>
          </a:xfrm>
        </p:spPr>
        <p:txBody>
          <a:bodyPr/>
          <a:lstStyle/>
          <a:p>
            <a:r>
              <a:rPr lang="en-US" dirty="0" smtClean="0"/>
              <a:t>How to make a better Prospective Cohort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Exposed and non-exposed should be representative and well defined.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Non-exposed status should be maintained during the study period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Disease outcomes should be well defined prior to study and no changes during the study period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Standard criteria applied to both exposed and non-exposed.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Minimize loss to follow-up (&gt;80%) 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6844B-3F7D-4D16-B460-DFD95E389356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Q1. What was the aim of the study?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To simply describe a population (PO questions)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implies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To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estimate/test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relationship between factors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(PICO questions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implies analytic.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Q2. If analytic, was the intervention randomly allocated?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Yes? Implies RCT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No? implies Observational study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observational study the main types will then depend on the timing of the measurement of outcome, so our third question is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(source: Jeremy </a:t>
            </a:r>
            <a:r>
              <a:rPr lang="en-US" dirty="0" err="1">
                <a:solidFill>
                  <a:schemeClr val="bg1"/>
                </a:solidFill>
              </a:rPr>
              <a:t>Howick</a:t>
            </a:r>
            <a:r>
              <a:rPr lang="en-US" dirty="0">
                <a:solidFill>
                  <a:schemeClr val="bg1"/>
                </a:solidFill>
              </a:rPr>
              <a:t>, www.cebm.net/study-designs)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r>
              <a:rPr lang="en-US" dirty="0" smtClean="0"/>
              <a:t>Spotting the Study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82534-72AA-4ECA-8B36-FC2E613C5BA7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B8D31-EB02-4AC6-91BA-8ED179BBD3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0" y="1380744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When were the outcomes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determined 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Some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after the exposure or intervention?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-&gt; Implies cohort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(‘prospective study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’)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time as the exposure or intervention?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-&gt; Implies cross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sectional study or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Before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exposure was determined?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-&gt; implies case-control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(‘retrospective study’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based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recall of the exposure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(source: Jeremy </a:t>
            </a:r>
            <a:r>
              <a:rPr lang="en-US" dirty="0" err="1">
                <a:solidFill>
                  <a:schemeClr val="bg1"/>
                </a:solidFill>
              </a:rPr>
              <a:t>Howick</a:t>
            </a:r>
            <a:r>
              <a:rPr lang="en-US" dirty="0">
                <a:solidFill>
                  <a:schemeClr val="bg1"/>
                </a:solidFill>
              </a:rPr>
              <a:t>, www.cebm.net/study-designs)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/>
              <a:t>Spotting the Study Design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AE460-64A0-4EF4-989A-CD1296213BF8}" type="datetime1">
              <a:rPr lang="en-US" smtClean="0"/>
              <a:t>8/21/2018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B8D31-EB02-4AC6-91BA-8ED179BBD3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What is the aim of the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772400" cy="5715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(Non-analytic)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specific hypothesis to test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Interested in prevalence, incidence, or exposure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case reports, case-series, surveys, etc</a:t>
            </a:r>
          </a:p>
          <a:p>
            <a:pPr lvl="2"/>
            <a:r>
              <a:rPr lang="en-US" sz="1800" kern="1200" dirty="0" smtClean="0">
                <a:solidFill>
                  <a:schemeClr val="bg1"/>
                </a:solidFill>
                <a:latin typeface="Arial" charset="0"/>
              </a:rPr>
              <a:t>e.g.,  CDC and prevention Morbidity and Mortality Week Reports(MMWR) of </a:t>
            </a:r>
            <a:r>
              <a:rPr lang="en-US" sz="1800" kern="1200" dirty="0" err="1" smtClean="0">
                <a:solidFill>
                  <a:schemeClr val="bg1"/>
                </a:solidFill>
                <a:latin typeface="Arial" charset="0"/>
              </a:rPr>
              <a:t>Pneumocystis</a:t>
            </a:r>
            <a:r>
              <a:rPr lang="en-US" sz="1800" kern="1200" dirty="0" smtClean="0">
                <a:solidFill>
                  <a:schemeClr val="bg1"/>
                </a:solidFill>
                <a:latin typeface="Arial" charset="0"/>
              </a:rPr>
              <a:t> pneumonia in previously healthy, homosexual men (LA,1981)  (http://www.cdc.gov/mmwr/preview/mmwrhtml/jun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 Study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Quantitative hypotheses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Interventions or exposure vs. outcomes</a:t>
            </a:r>
          </a:p>
          <a:p>
            <a:pPr marL="742950" lvl="2" indent="-34290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Observational or Experimental</a:t>
            </a:r>
          </a:p>
          <a:p>
            <a:pPr lvl="2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DB8AF-BD58-4B05-8953-759DB3CF9F8D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If analytic, how the intervention or the treatment allocated?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allocation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 Experimental or Randomized Control study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Random allocation not possible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 Observational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How to obtain the data?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Obtain exposure first, then outcomes later  Prospective  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Obtain outcomes first (case or control) and exposure was obtained later based on the recall </a:t>
            </a:r>
          </a:p>
          <a:p>
            <a:pPr lvl="2"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 Retrospective (case-control study)       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Both at the same time (or time period)  </a:t>
            </a:r>
          </a:p>
          <a:p>
            <a:pPr lvl="2">
              <a:buNone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 Cross-sectional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A8C5A-83D4-4AC4-814C-A6F0A8E96C82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Distinguishing different studies</a:t>
            </a:r>
            <a:endParaRPr lang="en-US" dirty="0"/>
          </a:p>
        </p:txBody>
      </p:sp>
      <p:pic>
        <p:nvPicPr>
          <p:cNvPr id="4" name="Content Placeholder 3" descr="6400375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1628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(Source: K. Levin(</a:t>
            </a:r>
            <a:r>
              <a:rPr lang="en-US" sz="1800" i="1" dirty="0" smtClean="0"/>
              <a:t>Evidence-Based Dentistry</a:t>
            </a:r>
            <a:r>
              <a:rPr lang="en-US" sz="1800" dirty="0" smtClean="0"/>
              <a:t> (2006) </a:t>
            </a:r>
            <a:r>
              <a:rPr lang="en-US" sz="1800" b="1" dirty="0" smtClean="0"/>
              <a:t>7,</a:t>
            </a:r>
            <a:r>
              <a:rPr lang="en-US" sz="1800" dirty="0" smtClean="0"/>
              <a:t> 24–25. doi:10.1038/sj.ebd.6400375)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F1F5E-D385-4982-BC93-A77AAF9C7B68}" type="datetime1">
              <a:rPr lang="en-US" smtClean="0"/>
              <a:t>8/21/2018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 smtClean="0"/>
              <a:t>Cross-sectional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time point studies that define a population at a specific time point, may unsuitable for rare disease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or Incidence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National Health and Nutrition Examination Survey on overweight and obesity in US.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Cheap &amp; Simple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Ethically Safe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associations at most, not causality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Confounders not controlled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survival bias in estimating prevalence or incidence (aka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bias)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13703-2282-4DA2-99B6-7E48B2FDF069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/>
              <a:t>Case Control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609600"/>
            <a:ext cx="8077200" cy="5943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and cheap;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feasible method for very RARE outcome or those with long lag between exposure and outcome;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subjects needed than cross-sectional studies.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Reliance on recall or records to determine exposure status;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control of confounders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of control groups is difficult;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bias: recall, selection.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cross sectional and case control studies are suitable for generating hypotheses.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Odds ratio can be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84BC3-4E5D-4E82-9A3C-D07329636B87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dirty="0" smtClean="0"/>
              <a:t>Prospective Cohort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38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for establishing causality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information on a wide range of disease outcomes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RARE exposure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recall or selection bias compared with a case control study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rare disease, large sample sizes or long follow-up necessary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long follow up time,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Lost to follow up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selection bias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Difficult to maintain consistency of measurements &amp; outcomes over time.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Subject behavior can changes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</a:rPr>
              <a:t>aetiology</a:t>
            </a:r>
            <a:r>
              <a:rPr lang="en-US" sz="2000" dirty="0" smtClean="0">
                <a:solidFill>
                  <a:schemeClr val="bg1"/>
                </a:solidFill>
              </a:rPr>
              <a:t> of disease may change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Risk can be indirectly measured.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lvl="2" indent="-3429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6BB2-AC5E-4B49-90EB-0B581C7C6062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 smtClean="0"/>
              <a:t>Randomized Controlled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01000" cy="6096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trials, animal studies in labs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control of confounders.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Randomizations of Treatment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Simple, Stratified, Block, Cluster randomizations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Randomization/ Experimental units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or Cross-over 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vs. Sequential design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Intent-To-Treat(ITT) vs. per protocol analyses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EFF24-A90E-4EFC-BA11-CD536B7CEEDE}" type="datetime1">
              <a:rPr lang="en-US" smtClean="0"/>
              <a:t>8/21/2018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5EE9-DD5E-4D0E-8C0F-B87FE3E8C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33855</TotalTime>
  <Words>1382</Words>
  <Application>Microsoft Office PowerPoint</Application>
  <PresentationFormat>On-screen Show (4:3)</PresentationFormat>
  <Paragraphs>257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1_Default Design</vt:lpstr>
      <vt:lpstr>Biostatistics Case Studies 2018</vt:lpstr>
      <vt:lpstr>Study Design Tree</vt:lpstr>
      <vt:lpstr>What is the aim of the study?</vt:lpstr>
      <vt:lpstr>If analytic, how the intervention or the treatment allocated?</vt:lpstr>
      <vt:lpstr>Distinguishing different studies</vt:lpstr>
      <vt:lpstr>Cross-sectional study</vt:lpstr>
      <vt:lpstr>Case Control Study</vt:lpstr>
      <vt:lpstr>Prospective Cohort Study</vt:lpstr>
      <vt:lpstr>Randomized Controlled Study</vt:lpstr>
      <vt:lpstr>Matched Case-Control study</vt:lpstr>
      <vt:lpstr>Method &amp; Statistical Analysis</vt:lpstr>
      <vt:lpstr>Matching in a case-control study?</vt:lpstr>
      <vt:lpstr>Main Findings</vt:lpstr>
      <vt:lpstr>How to make a better Case-Control study?</vt:lpstr>
      <vt:lpstr>How to make a better Case-Control study?</vt:lpstr>
      <vt:lpstr>Nested Case Control Study</vt:lpstr>
      <vt:lpstr>Nested Case-Control studies</vt:lpstr>
      <vt:lpstr>PowerPoint Presentation</vt:lpstr>
      <vt:lpstr>Method continue..</vt:lpstr>
      <vt:lpstr>Statistical Analysis</vt:lpstr>
      <vt:lpstr>Review points</vt:lpstr>
      <vt:lpstr>Concurrent  vs. Non-concurrent  Prospective Cohort</vt:lpstr>
      <vt:lpstr>How to make a better Prospective Cohort study</vt:lpstr>
      <vt:lpstr>Spotting the Study Design</vt:lpstr>
      <vt:lpstr>Spotting the Study Design</vt:lpstr>
    </vt:vector>
  </TitlesOfParts>
  <Company>Harbor-UCLA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 Summer Fellowship Biostatistics</dc:title>
  <dc:creator>Peter Christenson</dc:creator>
  <cp:lastModifiedBy>Pak, Youngju</cp:lastModifiedBy>
  <cp:revision>1265</cp:revision>
  <dcterms:created xsi:type="dcterms:W3CDTF">2004-04-22T20:21:50Z</dcterms:created>
  <dcterms:modified xsi:type="dcterms:W3CDTF">2018-08-21T20:12:28Z</dcterms:modified>
</cp:coreProperties>
</file>