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82" r:id="rId2"/>
    <p:sldId id="412" r:id="rId3"/>
    <p:sldId id="376" r:id="rId4"/>
    <p:sldId id="385" r:id="rId5"/>
    <p:sldId id="414" r:id="rId6"/>
    <p:sldId id="435" r:id="rId7"/>
    <p:sldId id="438" r:id="rId8"/>
    <p:sldId id="439" r:id="rId9"/>
    <p:sldId id="440" r:id="rId10"/>
    <p:sldId id="436" r:id="rId11"/>
    <p:sldId id="441" r:id="rId12"/>
    <p:sldId id="442" r:id="rId13"/>
    <p:sldId id="443" r:id="rId14"/>
    <p:sldId id="445" r:id="rId15"/>
    <p:sldId id="444" r:id="rId16"/>
    <p:sldId id="448" r:id="rId17"/>
    <p:sldId id="446" r:id="rId18"/>
    <p:sldId id="420" r:id="rId19"/>
    <p:sldId id="449" r:id="rId20"/>
    <p:sldId id="422" r:id="rId21"/>
    <p:sldId id="450" r:id="rId22"/>
    <p:sldId id="451" r:id="rId23"/>
    <p:sldId id="460" r:id="rId24"/>
    <p:sldId id="459" r:id="rId25"/>
    <p:sldId id="461" r:id="rId26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5613" indent="1588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2813" indent="1588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0013" indent="1588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7213" indent="1588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3EC"/>
    <a:srgbClr val="B2B2B2"/>
    <a:srgbClr val="FF8989"/>
    <a:srgbClr val="000080"/>
    <a:srgbClr val="FF3300"/>
    <a:srgbClr val="C0C0C0"/>
    <a:srgbClr val="E0E0E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4" autoAdjust="0"/>
    <p:restoredTop sz="94600" autoAdjust="0"/>
  </p:normalViewPr>
  <p:slideViewPr>
    <p:cSldViewPr>
      <p:cViewPr varScale="1">
        <p:scale>
          <a:sx n="111" d="100"/>
          <a:sy n="111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84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Biostatistics Case Study: Session 4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AFC56BD-75E1-4CD3-BA96-7D89D2572E62}" type="datetime1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204"/>
            <a:ext cx="2971800" cy="46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0204"/>
            <a:ext cx="2971800" cy="46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E36739E-591D-4FC1-8F6A-D159BC391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Biostatistics Case Study: Session 4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D47AC1C-8F32-4ECE-98DB-14ECEE8983B4}" type="datetime1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911"/>
            <a:ext cx="5029200" cy="4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23"/>
            <a:ext cx="297180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823"/>
            <a:ext cx="2971800" cy="46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5DDCEEB-CD5A-4C7A-AC99-8CCC6FA38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61CA2-374F-46D0-BE51-CF0E7CE5DAEB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7BB1B30-4967-4334-81AF-C8D05AEC355D}" type="datetime1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Biostatistics Case Study: Session 4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414838"/>
            <a:ext cx="5031685" cy="418465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1863"/>
            <a:fld id="{B23FE221-1FB8-44C9-B5A2-FE060459DC2E}" type="datetime1">
              <a:rPr lang="en-US" smtClean="0"/>
              <a:pPr defTabSz="931863"/>
              <a:t>8/30/2018</a:t>
            </a:fld>
            <a:endParaRPr lang="en-US" smtClean="0"/>
          </a:p>
        </p:txBody>
      </p:sp>
      <p:sp>
        <p:nvSpPr>
          <p:cNvPr id="8192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863"/>
            <a:r>
              <a:rPr lang="en-US" smtClean="0"/>
              <a:t>Biostatistics Case Study: Session 4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414838"/>
            <a:ext cx="5031685" cy="418465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2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1863"/>
            <a:fld id="{25B82EE9-BEE9-482B-A82F-4B326BA23CD2}" type="datetime1">
              <a:rPr lang="en-US" smtClean="0"/>
              <a:pPr defTabSz="931863"/>
              <a:t>8/30/2018</a:t>
            </a:fld>
            <a:endParaRPr lang="en-US" smtClean="0"/>
          </a:p>
        </p:txBody>
      </p:sp>
      <p:sp>
        <p:nvSpPr>
          <p:cNvPr id="83973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863"/>
            <a:r>
              <a:rPr lang="en-US" smtClean="0"/>
              <a:t>Biostatistics Case Study: Session 4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414838"/>
            <a:ext cx="5031685" cy="418465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7044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1863"/>
            <a:fld id="{D24B33A2-E8D5-45B9-8899-4B9A4CD8E7C0}" type="datetime1">
              <a:rPr lang="en-US" smtClean="0"/>
              <a:pPr defTabSz="931863"/>
              <a:t>8/30/2018</a:t>
            </a:fld>
            <a:endParaRPr lang="en-US" smtClean="0"/>
          </a:p>
        </p:txBody>
      </p:sp>
      <p:sp>
        <p:nvSpPr>
          <p:cNvPr id="87045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863"/>
            <a:r>
              <a:rPr lang="en-US" smtClean="0"/>
              <a:t>Biostatistics Case Study: Session 4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158" y="4414838"/>
            <a:ext cx="5031685" cy="4184650"/>
          </a:xfrm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E2EEA30-DA96-4786-B868-D330F5BC79DA}" type="datetime1">
              <a:rPr lang="en-US" smtClean="0"/>
              <a:pPr/>
              <a:t>8/30/2018</a:t>
            </a:fld>
            <a:endParaRPr lang="en-US" smtClean="0"/>
          </a:p>
        </p:txBody>
      </p:sp>
      <p:sp>
        <p:nvSpPr>
          <p:cNvPr id="3891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Biostatistics Case Study: Session 4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Date Placehold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1863"/>
            <a:fld id="{A30F7C94-9086-4A58-B847-258835192938}" type="datetime1">
              <a:rPr lang="en-US" smtClean="0"/>
              <a:pPr defTabSz="931863"/>
              <a:t>8/30/2018</a:t>
            </a:fld>
            <a:endParaRPr lang="en-US"/>
          </a:p>
        </p:txBody>
      </p:sp>
      <p:sp>
        <p:nvSpPr>
          <p:cNvPr id="38917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863"/>
            <a:r>
              <a:rPr lang="en-US" smtClean="0"/>
              <a:t>Biostatistics Case Study: Session 4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0C6A1A6-E176-4402-B831-0A59821DC488}" type="datetime1">
              <a:rPr lang="en-US" smtClean="0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Biostatistics Case Study: Session 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13" y="2130520"/>
            <a:ext cx="7772977" cy="14693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24" y="3885640"/>
            <a:ext cx="6401955" cy="1753721"/>
          </a:xfrm>
        </p:spPr>
        <p:txBody>
          <a:bodyPr/>
          <a:lstStyle>
            <a:lvl1pPr marL="0" indent="0" algn="ctr">
              <a:buNone/>
              <a:defRPr/>
            </a:lvl1pPr>
            <a:lvl2pPr marL="410243" indent="0" algn="ctr">
              <a:buNone/>
              <a:defRPr/>
            </a:lvl2pPr>
            <a:lvl3pPr marL="820487" indent="0" algn="ctr">
              <a:buNone/>
              <a:defRPr/>
            </a:lvl3pPr>
            <a:lvl4pPr marL="1230730" indent="0" algn="ctr">
              <a:buNone/>
              <a:defRPr/>
            </a:lvl4pPr>
            <a:lvl5pPr marL="1640973" indent="0" algn="ctr">
              <a:buNone/>
              <a:defRPr/>
            </a:lvl5pPr>
            <a:lvl6pPr marL="2051216" indent="0" algn="ctr">
              <a:buNone/>
              <a:defRPr/>
            </a:lvl6pPr>
            <a:lvl7pPr marL="2461461" indent="0" algn="ctr">
              <a:buNone/>
              <a:defRPr/>
            </a:lvl7pPr>
            <a:lvl8pPr marL="2871703" indent="0" algn="ctr">
              <a:buNone/>
              <a:defRPr/>
            </a:lvl8pPr>
            <a:lvl9pPr marL="328194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CE6E0-8191-45BF-A5E6-89D87D323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06717-8D79-4417-BC3D-CDEA2239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968" y="609321"/>
            <a:ext cx="1942523" cy="54866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513" y="609321"/>
            <a:ext cx="5691909" cy="54866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116BF-B6D1-4B89-863D-E30BF008F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45EE9-DD5E-4D0E-8C0F-B87FE3E8C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6" y="4406713"/>
            <a:ext cx="7771534" cy="136291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6" y="2906526"/>
            <a:ext cx="7771534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0243" indent="0">
              <a:buNone/>
              <a:defRPr sz="1600"/>
            </a:lvl2pPr>
            <a:lvl3pPr marL="820487" indent="0">
              <a:buNone/>
              <a:defRPr sz="1400"/>
            </a:lvl3pPr>
            <a:lvl4pPr marL="1230730" indent="0">
              <a:buNone/>
              <a:defRPr sz="1300"/>
            </a:lvl4pPr>
            <a:lvl5pPr marL="1640973" indent="0">
              <a:buNone/>
              <a:defRPr sz="1300"/>
            </a:lvl5pPr>
            <a:lvl6pPr marL="2051216" indent="0">
              <a:buNone/>
              <a:defRPr sz="1300"/>
            </a:lvl6pPr>
            <a:lvl7pPr marL="2461461" indent="0">
              <a:buNone/>
              <a:defRPr sz="1300"/>
            </a:lvl7pPr>
            <a:lvl8pPr marL="2871703" indent="0">
              <a:buNone/>
              <a:defRPr sz="1300"/>
            </a:lvl8pPr>
            <a:lvl9pPr marL="328194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D6D4D-C6C3-46D1-BF31-A6CDA156E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514" y="1980640"/>
            <a:ext cx="3817215" cy="411536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980640"/>
            <a:ext cx="3817216" cy="411536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ECCB0-249F-4AFE-B02B-187BCDEB5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4544"/>
            <a:ext cx="822902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5206"/>
            <a:ext cx="4039465" cy="640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43" indent="0">
              <a:buNone/>
              <a:defRPr sz="1800" b="1"/>
            </a:lvl2pPr>
            <a:lvl3pPr marL="820487" indent="0">
              <a:buNone/>
              <a:defRPr sz="1600" b="1"/>
            </a:lvl3pPr>
            <a:lvl4pPr marL="1230730" indent="0">
              <a:buNone/>
              <a:defRPr sz="1400" b="1"/>
            </a:lvl4pPr>
            <a:lvl5pPr marL="1640973" indent="0">
              <a:buNone/>
              <a:defRPr sz="1400" b="1"/>
            </a:lvl5pPr>
            <a:lvl6pPr marL="2051216" indent="0">
              <a:buNone/>
              <a:defRPr sz="1400" b="1"/>
            </a:lvl6pPr>
            <a:lvl7pPr marL="2461461" indent="0">
              <a:buNone/>
              <a:defRPr sz="1400" b="1"/>
            </a:lvl7pPr>
            <a:lvl8pPr marL="2871703" indent="0">
              <a:buNone/>
              <a:defRPr sz="1400" b="1"/>
            </a:lvl8pPr>
            <a:lvl9pPr marL="328194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5344"/>
            <a:ext cx="4039465" cy="395147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4" y="1535206"/>
            <a:ext cx="4040909" cy="640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0243" indent="0">
              <a:buNone/>
              <a:defRPr sz="1800" b="1"/>
            </a:lvl2pPr>
            <a:lvl3pPr marL="820487" indent="0">
              <a:buNone/>
              <a:defRPr sz="1600" b="1"/>
            </a:lvl3pPr>
            <a:lvl4pPr marL="1230730" indent="0">
              <a:buNone/>
              <a:defRPr sz="1400" b="1"/>
            </a:lvl4pPr>
            <a:lvl5pPr marL="1640973" indent="0">
              <a:buNone/>
              <a:defRPr sz="1400" b="1"/>
            </a:lvl5pPr>
            <a:lvl6pPr marL="2051216" indent="0">
              <a:buNone/>
              <a:defRPr sz="1400" b="1"/>
            </a:lvl6pPr>
            <a:lvl7pPr marL="2461461" indent="0">
              <a:buNone/>
              <a:defRPr sz="1400" b="1"/>
            </a:lvl7pPr>
            <a:lvl8pPr marL="2871703" indent="0">
              <a:buNone/>
              <a:defRPr sz="1400" b="1"/>
            </a:lvl8pPr>
            <a:lvl9pPr marL="328194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4" y="2175344"/>
            <a:ext cx="4040909" cy="395147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68BD-E1C4-43FA-8228-E30776B01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B8D31-EB02-4AC6-91BA-8ED179BBD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48276-16EA-4082-8ECF-D932466DE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0" y="273144"/>
            <a:ext cx="3007591" cy="116261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73144"/>
            <a:ext cx="5111750" cy="585367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0" y="1435755"/>
            <a:ext cx="3007591" cy="4691062"/>
          </a:xfrm>
        </p:spPr>
        <p:txBody>
          <a:bodyPr/>
          <a:lstStyle>
            <a:lvl1pPr marL="0" indent="0">
              <a:buNone/>
              <a:defRPr sz="1300"/>
            </a:lvl1pPr>
            <a:lvl2pPr marL="410243" indent="0">
              <a:buNone/>
              <a:defRPr sz="1100"/>
            </a:lvl2pPr>
            <a:lvl3pPr marL="820487" indent="0">
              <a:buNone/>
              <a:defRPr sz="900"/>
            </a:lvl3pPr>
            <a:lvl4pPr marL="1230730" indent="0">
              <a:buNone/>
              <a:defRPr sz="800"/>
            </a:lvl4pPr>
            <a:lvl5pPr marL="1640973" indent="0">
              <a:buNone/>
              <a:defRPr sz="800"/>
            </a:lvl5pPr>
            <a:lvl6pPr marL="2051216" indent="0">
              <a:buNone/>
              <a:defRPr sz="800"/>
            </a:lvl6pPr>
            <a:lvl7pPr marL="2461461" indent="0">
              <a:buNone/>
              <a:defRPr sz="800"/>
            </a:lvl7pPr>
            <a:lvl8pPr marL="2871703" indent="0">
              <a:buNone/>
              <a:defRPr sz="800"/>
            </a:lvl8pPr>
            <a:lvl9pPr marL="328194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12167-4AF7-422E-8428-B8AFAC1AB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3" y="4800322"/>
            <a:ext cx="5486977" cy="56729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3" y="612122"/>
            <a:ext cx="5486977" cy="4115360"/>
          </a:xfrm>
        </p:spPr>
        <p:txBody>
          <a:bodyPr/>
          <a:lstStyle>
            <a:lvl1pPr marL="0" indent="0">
              <a:buNone/>
              <a:defRPr sz="2900"/>
            </a:lvl1pPr>
            <a:lvl2pPr marL="410243" indent="0">
              <a:buNone/>
              <a:defRPr sz="2500"/>
            </a:lvl2pPr>
            <a:lvl3pPr marL="820487" indent="0">
              <a:buNone/>
              <a:defRPr sz="2200"/>
            </a:lvl3pPr>
            <a:lvl4pPr marL="1230730" indent="0">
              <a:buNone/>
              <a:defRPr sz="1800"/>
            </a:lvl4pPr>
            <a:lvl5pPr marL="1640973" indent="0">
              <a:buNone/>
              <a:defRPr sz="1800"/>
            </a:lvl5pPr>
            <a:lvl6pPr marL="2051216" indent="0">
              <a:buNone/>
              <a:defRPr sz="1800"/>
            </a:lvl6pPr>
            <a:lvl7pPr marL="2461461" indent="0">
              <a:buNone/>
              <a:defRPr sz="1800"/>
            </a:lvl7pPr>
            <a:lvl8pPr marL="2871703" indent="0">
              <a:buNone/>
              <a:defRPr sz="1800"/>
            </a:lvl8pPr>
            <a:lvl9pPr marL="3281946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3" y="5367618"/>
            <a:ext cx="5486977" cy="804022"/>
          </a:xfrm>
        </p:spPr>
        <p:txBody>
          <a:bodyPr/>
          <a:lstStyle>
            <a:lvl1pPr marL="0" indent="0">
              <a:buNone/>
              <a:defRPr sz="1300"/>
            </a:lvl1pPr>
            <a:lvl2pPr marL="410243" indent="0">
              <a:buNone/>
              <a:defRPr sz="1100"/>
            </a:lvl2pPr>
            <a:lvl3pPr marL="820487" indent="0">
              <a:buNone/>
              <a:defRPr sz="900"/>
            </a:lvl3pPr>
            <a:lvl4pPr marL="1230730" indent="0">
              <a:buNone/>
              <a:defRPr sz="800"/>
            </a:lvl4pPr>
            <a:lvl5pPr marL="1640973" indent="0">
              <a:buNone/>
              <a:defRPr sz="800"/>
            </a:lvl5pPr>
            <a:lvl6pPr marL="2051216" indent="0">
              <a:buNone/>
              <a:defRPr sz="800"/>
            </a:lvl6pPr>
            <a:lvl7pPr marL="2461461" indent="0">
              <a:buNone/>
              <a:defRPr sz="800"/>
            </a:lvl7pPr>
            <a:lvl8pPr marL="2871703" indent="0">
              <a:buNone/>
              <a:defRPr sz="800"/>
            </a:lvl8pPr>
            <a:lvl9pPr marL="328194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7E2AD-C888-491B-9A31-5E55A03C7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09" rIns="91418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43B447-126F-4C91-9D91-52101A485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5pPr>
      <a:lvl6pPr marL="410243" algn="ctr" defTabSz="914501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6pPr>
      <a:lvl7pPr marL="820487" algn="ctr" defTabSz="914501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7pPr>
      <a:lvl8pPr marL="1230730" algn="ctr" defTabSz="914501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8pPr>
      <a:lvl9pPr marL="1640973" algn="ctr" defTabSz="914501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7157" indent="-227914" algn="l" defTabSz="914501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77401" indent="-227914" algn="l" defTabSz="914501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87645" indent="-227914" algn="l" defTabSz="914501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97887" indent="-227914" algn="l" defTabSz="914501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243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487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730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973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1216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461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1703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1946" algn="l" defTabSz="82048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defTabSz="914501" eaLnBrk="1" hangingPunct="1">
              <a:defRPr/>
            </a:pPr>
            <a:r>
              <a:rPr lang="en-US" sz="3200" b="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Biostatistics Case </a:t>
            </a:r>
            <a:r>
              <a:rPr lang="en-US" sz="3200" b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Studies 2018</a:t>
            </a:r>
            <a:endParaRPr lang="en-US" sz="3200" b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075" name="Text Box 2053"/>
          <p:cNvSpPr txBox="1">
            <a:spLocks noChangeArrowheads="1"/>
          </p:cNvSpPr>
          <p:nvPr/>
        </p:nvSpPr>
        <p:spPr bwMode="auto">
          <a:xfrm>
            <a:off x="2270125" y="2022475"/>
            <a:ext cx="405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pPr defTabSz="912813"/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6" name="Text Box 2054"/>
          <p:cNvSpPr txBox="1">
            <a:spLocks noChangeArrowheads="1"/>
          </p:cNvSpPr>
          <p:nvPr/>
        </p:nvSpPr>
        <p:spPr bwMode="auto">
          <a:xfrm>
            <a:off x="1524000" y="2895600"/>
            <a:ext cx="6019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800" dirty="0">
                <a:solidFill>
                  <a:srgbClr val="E6E6E6"/>
                </a:solidFill>
              </a:rPr>
              <a:t>Youngju Pak, PhD.</a:t>
            </a:r>
          </a:p>
          <a:p>
            <a:pPr defTabSz="912813">
              <a:spcBef>
                <a:spcPct val="50000"/>
              </a:spcBef>
            </a:pPr>
            <a:r>
              <a:rPr lang="en-US" sz="2800" dirty="0">
                <a:solidFill>
                  <a:srgbClr val="E6E6E6"/>
                </a:solidFill>
              </a:rPr>
              <a:t>Biostatistician</a:t>
            </a:r>
          </a:p>
          <a:p>
            <a:pPr defTabSz="912813">
              <a:spcBef>
                <a:spcPct val="50000"/>
              </a:spcBef>
            </a:pPr>
            <a:r>
              <a:rPr lang="en-US" sz="2800" dirty="0">
                <a:solidFill>
                  <a:srgbClr val="E6E6E6"/>
                </a:solidFill>
              </a:rPr>
              <a:t>ypak@labiomed.org</a:t>
            </a:r>
          </a:p>
        </p:txBody>
      </p:sp>
      <p:sp>
        <p:nvSpPr>
          <p:cNvPr id="3077" name="Text Box 2060"/>
          <p:cNvSpPr txBox="1">
            <a:spLocks noChangeArrowheads="1"/>
          </p:cNvSpPr>
          <p:nvPr/>
        </p:nvSpPr>
        <p:spPr bwMode="auto">
          <a:xfrm>
            <a:off x="228600" y="1524000"/>
            <a:ext cx="8686800" cy="1169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7" tIns="45704" rIns="91407" bIns="45704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2800"/>
              <a:t>Session </a:t>
            </a:r>
            <a:r>
              <a:rPr lang="en-US" sz="2800" dirty="0"/>
              <a:t>4</a:t>
            </a:r>
            <a:r>
              <a:rPr lang="en-US" sz="2800" smtClean="0"/>
              <a:t>: </a:t>
            </a:r>
            <a:endParaRPr lang="en-US" sz="2800" dirty="0" smtClean="0"/>
          </a:p>
          <a:p>
            <a:pPr defTabSz="912813">
              <a:spcBef>
                <a:spcPct val="50000"/>
              </a:spcBef>
            </a:pPr>
            <a:r>
              <a:rPr lang="en-US" sz="2800" b="1" dirty="0" smtClean="0"/>
              <a:t>Regression Models and Multivariate Analyses</a:t>
            </a:r>
            <a:endParaRPr lang="en-US" sz="2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257800"/>
            <a:ext cx="21336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dirty="0" smtClean="0"/>
              <a:t>Actual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6096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Multiple Linear Regression Models (SLR)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3600" i="1" dirty="0" smtClean="0">
                <a:solidFill>
                  <a:schemeClr val="bg1"/>
                </a:solidFill>
              </a:rPr>
              <a:t>Y = </a:t>
            </a:r>
            <a:r>
              <a:rPr lang="el-GR" sz="3600" i="1" dirty="0" smtClean="0">
                <a:solidFill>
                  <a:schemeClr val="bg1"/>
                </a:solidFill>
                <a:cs typeface="Arial" charset="0"/>
              </a:rPr>
              <a:t>β</a:t>
            </a:r>
            <a:r>
              <a:rPr lang="en-US" sz="3600" baseline="-25000" dirty="0" smtClean="0">
                <a:solidFill>
                  <a:schemeClr val="bg1"/>
                </a:solidFill>
                <a:cs typeface="Arial" charset="0"/>
              </a:rPr>
              <a:t>0</a:t>
            </a:r>
            <a:r>
              <a:rPr lang="en-US" sz="3600" i="1" dirty="0" smtClean="0">
                <a:solidFill>
                  <a:schemeClr val="bg1"/>
                </a:solidFill>
                <a:cs typeface="Times New Roman" pitchFamily="18" charset="0"/>
              </a:rPr>
              <a:t>+ </a:t>
            </a:r>
            <a:r>
              <a:rPr lang="el-GR" sz="3600" i="1" dirty="0" smtClean="0">
                <a:solidFill>
                  <a:schemeClr val="bg1"/>
                </a:solidFill>
                <a:cs typeface="Times New Roman" pitchFamily="18" charset="0"/>
              </a:rPr>
              <a:t>β</a:t>
            </a:r>
            <a:r>
              <a:rPr lang="en-US" sz="3600" i="1" baseline="-25000" dirty="0" smtClean="0">
                <a:solidFill>
                  <a:schemeClr val="bg1"/>
                </a:solidFill>
                <a:cs typeface="Times New Roman" pitchFamily="18" charset="0"/>
              </a:rPr>
              <a:t>1</a:t>
            </a:r>
            <a:r>
              <a:rPr lang="en-US" sz="3600" i="1" dirty="0" smtClean="0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en-US" sz="3600" i="1" baseline="-25000" dirty="0" smtClean="0">
                <a:solidFill>
                  <a:schemeClr val="bg1"/>
                </a:solidFill>
                <a:cs typeface="Times New Roman" pitchFamily="18" charset="0"/>
              </a:rPr>
              <a:t>1</a:t>
            </a:r>
            <a:r>
              <a:rPr lang="en-US" sz="3600" i="1" dirty="0" smtClean="0">
                <a:solidFill>
                  <a:schemeClr val="bg1"/>
                </a:solidFill>
                <a:cs typeface="Times New Roman" pitchFamily="18" charset="0"/>
              </a:rPr>
              <a:t> + </a:t>
            </a:r>
            <a:r>
              <a:rPr lang="el-GR" sz="3600" i="1" dirty="0" smtClean="0">
                <a:solidFill>
                  <a:schemeClr val="bg1"/>
                </a:solidFill>
                <a:cs typeface="Times New Roman" pitchFamily="18" charset="0"/>
              </a:rPr>
              <a:t>β</a:t>
            </a:r>
            <a:r>
              <a:rPr lang="en-US" sz="3600" i="1" baseline="-25000" dirty="0" smtClean="0">
                <a:solidFill>
                  <a:schemeClr val="bg1"/>
                </a:solidFill>
                <a:cs typeface="Times New Roman" pitchFamily="18" charset="0"/>
              </a:rPr>
              <a:t>2 </a:t>
            </a:r>
            <a:r>
              <a:rPr lang="en-US" sz="3600" i="1" dirty="0" smtClean="0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en-US" sz="3600" i="1" baseline="-25000" dirty="0" smtClean="0">
                <a:solidFill>
                  <a:schemeClr val="bg1"/>
                </a:solidFill>
                <a:cs typeface="Times New Roman" pitchFamily="18" charset="0"/>
              </a:rPr>
              <a:t>2</a:t>
            </a:r>
            <a:r>
              <a:rPr lang="en-US" sz="3600" i="1" dirty="0" smtClean="0">
                <a:solidFill>
                  <a:schemeClr val="bg1"/>
                </a:solidFill>
                <a:cs typeface="Times New Roman" pitchFamily="18" charset="0"/>
              </a:rPr>
              <a:t> + … + </a:t>
            </a:r>
            <a:r>
              <a:rPr lang="el-GR" sz="3600" i="1" dirty="0" smtClean="0">
                <a:solidFill>
                  <a:schemeClr val="bg1"/>
                </a:solidFill>
                <a:cs typeface="Times New Roman" pitchFamily="18" charset="0"/>
              </a:rPr>
              <a:t>β</a:t>
            </a:r>
            <a:r>
              <a:rPr lang="en-US" sz="3600" i="1" baseline="-25000" dirty="0" smtClean="0">
                <a:solidFill>
                  <a:schemeClr val="bg1"/>
                </a:solidFill>
                <a:cs typeface="Times New Roman" pitchFamily="18" charset="0"/>
              </a:rPr>
              <a:t>k </a:t>
            </a:r>
            <a:r>
              <a:rPr lang="en-US" sz="3600" i="1" dirty="0" err="1" smtClean="0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en-US" sz="3600" i="1" baseline="-25000" dirty="0" err="1" smtClean="0">
                <a:solidFill>
                  <a:schemeClr val="bg1"/>
                </a:solidFill>
                <a:cs typeface="Times New Roman" pitchFamily="18" charset="0"/>
              </a:rPr>
              <a:t>k</a:t>
            </a:r>
            <a:r>
              <a:rPr lang="en-US" sz="3600" i="1" dirty="0" smtClean="0">
                <a:solidFill>
                  <a:schemeClr val="bg1"/>
                </a:solidFill>
                <a:cs typeface="Times New Roman" pitchFamily="18" charset="0"/>
              </a:rPr>
              <a:t> + </a:t>
            </a:r>
            <a:r>
              <a:rPr lang="el-GR" sz="3600" i="1" dirty="0" smtClean="0">
                <a:solidFill>
                  <a:schemeClr val="bg1"/>
                </a:solidFill>
                <a:cs typeface="Arial" charset="0"/>
              </a:rPr>
              <a:t>ε</a:t>
            </a:r>
            <a:endParaRPr lang="el-GR" sz="3600" dirty="0" smtClean="0">
              <a:solidFill>
                <a:schemeClr val="bg1"/>
              </a:solidFill>
              <a:cs typeface="Arial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i="1" dirty="0" smtClean="0">
              <a:solidFill>
                <a:schemeClr val="bg1"/>
              </a:solidFill>
              <a:cs typeface="Arial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i="1" dirty="0" smtClean="0">
                <a:solidFill>
                  <a:schemeClr val="bg1"/>
                </a:solidFill>
                <a:cs typeface="Arial" charset="0"/>
              </a:rPr>
              <a:t>µ</a:t>
            </a:r>
            <a:r>
              <a:rPr lang="en-US" sz="3600" i="1" baseline="-25000" dirty="0" smtClean="0">
                <a:solidFill>
                  <a:schemeClr val="bg1"/>
                </a:solidFill>
                <a:cs typeface="Arial" charset="0"/>
              </a:rPr>
              <a:t>Y</a:t>
            </a:r>
            <a:r>
              <a:rPr lang="en-US" sz="3600" i="1" dirty="0" smtClean="0">
                <a:solidFill>
                  <a:schemeClr val="bg1"/>
                </a:solidFill>
                <a:cs typeface="Arial" charset="0"/>
              </a:rPr>
              <a:t> (true mean value of Y)</a:t>
            </a:r>
            <a:endParaRPr lang="en-US" sz="3600" i="1" baseline="-25000" dirty="0" smtClean="0">
              <a:solidFill>
                <a:schemeClr val="bg1"/>
              </a:solidFill>
              <a:cs typeface="Arial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i="1" baseline="-25000" dirty="0" smtClean="0">
              <a:solidFill>
                <a:schemeClr val="bg1"/>
              </a:solidFill>
              <a:cs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Assumptions are the same as SLR with one more addition : All Xs are not highly correlated. If they are, this is called “</a:t>
            </a:r>
            <a:r>
              <a:rPr lang="en-US" i="1" dirty="0" err="1" smtClean="0">
                <a:solidFill>
                  <a:schemeClr val="bg1"/>
                </a:solidFill>
                <a:latin typeface="+mj-lt"/>
              </a:rPr>
              <a:t>Multicollinearity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”,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which will make model very unstable.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Diagnosis for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multicollinearity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lvl="2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 Variance Inflation Factor (VIF) = 1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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OK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 VIF &lt; 5 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Tolerable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VIF &gt; 5  Problematic  Remove the variable which has a high VIF or do PCA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US" i="1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Multiple Linear Regression Models (MLR)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Simple Logistic Models(SL)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Multiple Logistic Models(ML)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819400" y="1981200"/>
            <a:ext cx="76200" cy="6096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1828800" y="1219200"/>
            <a:ext cx="5715000" cy="838200"/>
          </a:xfrm>
          <a:prstGeom prst="ellipse">
            <a:avLst/>
          </a:prstGeom>
          <a:solidFill>
            <a:srgbClr val="FFFF00">
              <a:alpha val="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7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MRL: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 i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Y</a:t>
            </a:r>
            <a:r>
              <a:rPr lang="en-US" i="1" baseline="-25000" dirty="0" smtClean="0"/>
              <a:t> </a:t>
            </a:r>
            <a:r>
              <a:rPr lang="en-US" i="1" dirty="0" smtClean="0"/>
              <a:t>= </a:t>
            </a:r>
            <a:r>
              <a:rPr lang="en-US" i="1" dirty="0" smtClean="0">
                <a:cs typeface="Arial" charset="0"/>
              </a:rPr>
              <a:t>-56.935 </a:t>
            </a:r>
            <a:r>
              <a:rPr lang="en-US" i="1" dirty="0" smtClean="0">
                <a:cs typeface="Times New Roman" pitchFamily="18" charset="0"/>
              </a:rPr>
              <a:t>+ 1.634X</a:t>
            </a:r>
            <a:r>
              <a:rPr lang="en-US" i="1" baseline="-25000" dirty="0" smtClean="0">
                <a:cs typeface="Times New Roman" pitchFamily="18" charset="0"/>
              </a:rPr>
              <a:t>1</a:t>
            </a:r>
            <a:r>
              <a:rPr lang="en-US" i="1" dirty="0" smtClean="0">
                <a:cs typeface="Times New Roman" pitchFamily="18" charset="0"/>
              </a:rPr>
              <a:t> + 0.249X</a:t>
            </a:r>
            <a:r>
              <a:rPr lang="en-US" i="1" baseline="-25000" dirty="0" smtClean="0">
                <a:cs typeface="Times New Roman" pitchFamily="18" charset="0"/>
              </a:rPr>
              <a:t>2</a:t>
            </a:r>
            <a:r>
              <a:rPr lang="en-US" i="1" dirty="0" smtClean="0">
                <a:cs typeface="Times New Roman" pitchFamily="18" charset="0"/>
              </a:rPr>
              <a:t>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838200"/>
            <a:ext cx="7567613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02329-D953-4E1B-BE67-BF5FA235735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3220081"/>
            <a:ext cx="845820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i="1" dirty="0" smtClean="0">
                <a:solidFill>
                  <a:schemeClr val="bg1"/>
                </a:solidFill>
                <a:cs typeface="Times New Roman" pitchFamily="18" charset="0"/>
              </a:rPr>
              <a:t>1.634*Flexibility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</a:rPr>
              <a:t>For every 1 degree increase in flexibility, MEAN punt distance increases by 1.634 feet, </a:t>
            </a:r>
            <a:r>
              <a:rPr lang="en-US" u="sng" dirty="0" smtClean="0">
                <a:solidFill>
                  <a:schemeClr val="bg1"/>
                </a:solidFill>
              </a:rPr>
              <a:t>adjusting for leg strength.</a:t>
            </a:r>
          </a:p>
          <a:p>
            <a:pPr lvl="1">
              <a:lnSpc>
                <a:spcPct val="80000"/>
              </a:lnSpc>
              <a:defRPr/>
            </a:pPr>
            <a:endParaRPr lang="en-US" u="sng" dirty="0" smtClean="0"/>
          </a:p>
          <a:p>
            <a:pPr algn="l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i="1" dirty="0" smtClean="0">
                <a:solidFill>
                  <a:schemeClr val="bg1"/>
                </a:solidFill>
                <a:cs typeface="Times New Roman" pitchFamily="18" charset="0"/>
              </a:rPr>
              <a:t>0.249*Strength</a:t>
            </a:r>
          </a:p>
          <a:p>
            <a:pPr lvl="1" algn="l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bg1"/>
                </a:solidFill>
              </a:rPr>
              <a:t>For every 1 lb increase in strength, MEAN punt distance increases by 0.249 feet, </a:t>
            </a:r>
            <a:r>
              <a:rPr lang="en-US" u="sng" dirty="0" smtClean="0">
                <a:solidFill>
                  <a:schemeClr val="bg1"/>
                </a:solidFill>
              </a:rPr>
              <a:t>adjusting for flexibility</a:t>
            </a:r>
            <a:r>
              <a:rPr lang="en-US" u="sng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What do mean by “adjusted for”?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153400" cy="5867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If categorical covariates?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eg</a:t>
            </a:r>
            <a:r>
              <a:rPr lang="en-US" dirty="0" smtClean="0">
                <a:solidFill>
                  <a:schemeClr val="bg1"/>
                </a:solidFill>
              </a:rPr>
              <a:t>.,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Mean % gain w/o adjustment for Gender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Exercise &amp; Diet: (20% x 10+10% x 40) / 50 = 12 %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Exercise only: (15%x40 + 5%x10) / 50 = 13 %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Mean % gain with adjustment for Gender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Exercise &amp; Diet: Male avg. x 0.5 + Female avg. x 0.5 </a:t>
            </a:r>
          </a:p>
          <a:p>
            <a:pPr lvl="2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= 20% x 0.5 + 10% x 0.5=15 %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Exercise only: Male avg. x 0.5 + Female avg. x 0.5 </a:t>
            </a:r>
          </a:p>
          <a:p>
            <a:pPr lvl="2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= 15% x 0.5 + 5% x 0.5=10%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1447800"/>
          <a:ext cx="48768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muscle gain % 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Exercise</a:t>
                      </a:r>
                      <a:r>
                        <a:rPr lang="en-US" baseline="0" dirty="0" smtClean="0"/>
                        <a:t> &amp; Diet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Exercise only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Male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20%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(10)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15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% (40)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Female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10% (40)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5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% (10)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 smtClean="0"/>
              <a:t>Why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1534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% gain for males are 10% higher than female in both diet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potential confounding 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However, two groups are unbalanced in terms of gender,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i.e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, 80% male for the exercise group while 20% female for the diet &amp; exercise group  dilute the “treatment effect”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If continuous covariates such as baseline age, similar adjustment will be performed based on the correlation between % gain and the baseline age.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en-US" b="0" dirty="0" smtClean="0">
                <a:solidFill>
                  <a:srgbClr val="000080"/>
                </a:solidFill>
              </a:rPr>
              <a:t/>
            </a:r>
            <a:br>
              <a:rPr lang="en-US" b="0" dirty="0" smtClean="0">
                <a:solidFill>
                  <a:srgbClr val="000080"/>
                </a:solidFill>
              </a:rPr>
            </a:br>
            <a:r>
              <a:rPr lang="en-US" b="0" dirty="0" smtClean="0"/>
              <a:t>Graphical illustration : </a:t>
            </a:r>
            <a:br>
              <a:rPr lang="en-US" b="0" dirty="0" smtClean="0"/>
            </a:br>
            <a:r>
              <a:rPr lang="en-US" b="0" dirty="0" smtClean="0"/>
              <a:t>Adjusting for a continuous covariate </a:t>
            </a:r>
            <a:endParaRPr lang="en-US" b="0" dirty="0"/>
          </a:p>
        </p:txBody>
      </p:sp>
      <p:graphicFrame>
        <p:nvGraphicFramePr>
          <p:cNvPr id="2600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1072616"/>
          <a:ext cx="8458200" cy="5175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Mtb Graph" r:id="rId3" imgW="7588800" imgH="5189400" progId="">
                  <p:embed/>
                </p:oleObj>
              </mc:Choice>
              <mc:Fallback>
                <p:oleObj name="Mtb Graph" r:id="rId3" imgW="7588800" imgH="51894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72616"/>
                        <a:ext cx="8458200" cy="51757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6400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bg1"/>
                </a:solidFill>
              </a:rPr>
              <a:t>* Changes in </a:t>
            </a:r>
            <a:r>
              <a:rPr lang="en-US" sz="1800" dirty="0" err="1" smtClean="0">
                <a:solidFill>
                  <a:schemeClr val="bg1"/>
                </a:solidFill>
              </a:rPr>
              <a:t>Adiponectin</a:t>
            </a:r>
            <a:r>
              <a:rPr lang="en-US" sz="1800" dirty="0" smtClean="0">
                <a:solidFill>
                  <a:schemeClr val="bg1"/>
                </a:solidFill>
              </a:rPr>
              <a:t> (a glucose regulating protein) b/w two groups 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dirty="0" smtClean="0"/>
              <a:t>Multiple Logistic Regression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5334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The model: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i="1" dirty="0" err="1" smtClean="0">
                <a:solidFill>
                  <a:srgbClr val="FFFF00"/>
                </a:solidFill>
              </a:rPr>
              <a:t>Logit</a:t>
            </a:r>
            <a:r>
              <a:rPr lang="en-US" i="1" dirty="0" smtClean="0">
                <a:solidFill>
                  <a:srgbClr val="FFFF00"/>
                </a:solidFill>
              </a:rPr>
              <a:t>(</a:t>
            </a:r>
            <a:r>
              <a:rPr lang="el-GR" i="1" dirty="0" smtClean="0">
                <a:solidFill>
                  <a:srgbClr val="FFFF00"/>
                </a:solidFill>
              </a:rPr>
              <a:t>π</a:t>
            </a:r>
            <a:r>
              <a:rPr lang="en-US" i="1" dirty="0" smtClean="0">
                <a:solidFill>
                  <a:srgbClr val="FFFF00"/>
                </a:solidFill>
              </a:rPr>
              <a:t>)=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l-GR" i="1" dirty="0" smtClean="0">
                <a:solidFill>
                  <a:srgbClr val="FFFF00"/>
                </a:solidFill>
                <a:cs typeface="Times New Roman" pitchFamily="18" charset="0"/>
              </a:rPr>
              <a:t>β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+ </a:t>
            </a:r>
            <a:r>
              <a:rPr lang="el-GR" i="1" dirty="0" smtClean="0">
                <a:solidFill>
                  <a:srgbClr val="FFFF00"/>
                </a:solidFill>
                <a:cs typeface="Times New Roman" pitchFamily="18" charset="0"/>
              </a:rPr>
              <a:t>β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 + </a:t>
            </a:r>
            <a:r>
              <a:rPr lang="el-GR" i="1" dirty="0" smtClean="0">
                <a:solidFill>
                  <a:srgbClr val="FFFF00"/>
                </a:solidFill>
                <a:cs typeface="Times New Roman" pitchFamily="18" charset="0"/>
              </a:rPr>
              <a:t>β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 + </a:t>
            </a:r>
            <a:r>
              <a:rPr lang="en-US" i="1" dirty="0" smtClean="0">
                <a:solidFill>
                  <a:srgbClr val="FFFF00"/>
                </a:solidFill>
                <a:cs typeface="Arial" charset="0"/>
              </a:rPr>
              <a:t>••• 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+</a:t>
            </a:r>
            <a:r>
              <a:rPr lang="el-GR" i="1" dirty="0" smtClean="0">
                <a:solidFill>
                  <a:srgbClr val="FFFF00"/>
                </a:solidFill>
                <a:cs typeface="Times New Roman" pitchFamily="18" charset="0"/>
              </a:rPr>
              <a:t>β</a:t>
            </a:r>
            <a:r>
              <a:rPr lang="en-US" i="1" baseline="-25000" dirty="0" err="1" smtClean="0">
                <a:solidFill>
                  <a:srgbClr val="FFFF00"/>
                </a:solidFill>
                <a:cs typeface="Times New Roman" pitchFamily="18" charset="0"/>
              </a:rPr>
              <a:t>k</a:t>
            </a:r>
            <a:r>
              <a:rPr lang="en-US" i="1" dirty="0" err="1" smtClean="0">
                <a:solidFill>
                  <a:srgbClr val="FFFF00"/>
                </a:solidFill>
                <a:cs typeface="Times New Roman" pitchFamily="18" charset="0"/>
              </a:rPr>
              <a:t>X</a:t>
            </a:r>
            <a:r>
              <a:rPr lang="en-US" i="1" baseline="-25000" dirty="0" err="1" smtClean="0">
                <a:solidFill>
                  <a:srgbClr val="FFFF00"/>
                </a:solidFill>
                <a:cs typeface="Times New Roman" pitchFamily="18" charset="0"/>
              </a:rPr>
              <a:t>k</a:t>
            </a:r>
            <a:endParaRPr lang="en-US" i="1" baseline="-25000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1"/>
                </a:solidFill>
              </a:rPr>
              <a:t>where </a:t>
            </a:r>
          </a:p>
          <a:p>
            <a:pPr>
              <a:buFont typeface="Wingdings" pitchFamily="2" charset="2"/>
              <a:buNone/>
              <a:defRPr/>
            </a:pPr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dirty="0" smtClean="0">
                <a:solidFill>
                  <a:schemeClr val="bg1"/>
                </a:solidFill>
              </a:rPr>
              <a:t>=</a:t>
            </a:r>
            <a:r>
              <a:rPr lang="en-US" dirty="0" err="1" smtClean="0">
                <a:solidFill>
                  <a:schemeClr val="bg1"/>
                </a:solidFill>
              </a:rPr>
              <a:t>Prob</a:t>
            </a:r>
            <a:r>
              <a:rPr lang="en-US" dirty="0" smtClean="0">
                <a:solidFill>
                  <a:schemeClr val="bg1"/>
                </a:solidFill>
              </a:rPr>
              <a:t> (event =1), </a:t>
            </a:r>
            <a:r>
              <a:rPr lang="en-US" i="1" dirty="0" err="1" smtClean="0">
                <a:solidFill>
                  <a:schemeClr val="bg1"/>
                </a:solidFill>
              </a:rPr>
              <a:t>Logit</a:t>
            </a:r>
            <a:r>
              <a:rPr lang="en-US" i="1" dirty="0" smtClean="0">
                <a:solidFill>
                  <a:schemeClr val="bg1"/>
                </a:solidFill>
              </a:rPr>
              <a:t>(</a:t>
            </a:r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i="1" dirty="0" smtClean="0">
                <a:solidFill>
                  <a:schemeClr val="bg1"/>
                </a:solidFill>
              </a:rPr>
              <a:t>)=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ln</a:t>
            </a:r>
            <a:r>
              <a:rPr lang="en-US" dirty="0" smtClean="0">
                <a:solidFill>
                  <a:schemeClr val="bg1"/>
                </a:solidFill>
              </a:rPr>
              <a:t>[</a:t>
            </a:r>
            <a:r>
              <a:rPr lang="el-GR" dirty="0" smtClean="0">
                <a:solidFill>
                  <a:schemeClr val="bg1"/>
                </a:solidFill>
              </a:rPr>
              <a:t>π </a:t>
            </a:r>
            <a:r>
              <a:rPr lang="en-US" dirty="0" smtClean="0">
                <a:solidFill>
                  <a:schemeClr val="bg1"/>
                </a:solidFill>
              </a:rPr>
              <a:t>/(1-</a:t>
            </a:r>
            <a:r>
              <a:rPr lang="el-GR" dirty="0" smtClean="0">
                <a:solidFill>
                  <a:schemeClr val="bg1"/>
                </a:solidFill>
              </a:rPr>
              <a:t> π</a:t>
            </a:r>
            <a:r>
              <a:rPr lang="en-US" dirty="0" smtClean="0">
                <a:solidFill>
                  <a:schemeClr val="bg1"/>
                </a:solidFill>
              </a:rPr>
              <a:t>)]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or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l-GR" dirty="0" smtClean="0">
                <a:solidFill>
                  <a:srgbClr val="FFFF00"/>
                </a:solidFill>
              </a:rPr>
              <a:t>π</a:t>
            </a:r>
            <a:r>
              <a:rPr lang="en-US" dirty="0" smtClean="0">
                <a:solidFill>
                  <a:srgbClr val="FFFF00"/>
                </a:solidFill>
              </a:rPr>
              <a:t> = e </a:t>
            </a:r>
            <a:r>
              <a:rPr lang="en-US" baseline="30000" dirty="0" smtClean="0">
                <a:solidFill>
                  <a:srgbClr val="FFFF00"/>
                </a:solidFill>
              </a:rPr>
              <a:t>LP</a:t>
            </a:r>
            <a:r>
              <a:rPr lang="en-US" dirty="0" smtClean="0">
                <a:solidFill>
                  <a:srgbClr val="FFFF00"/>
                </a:solidFill>
              </a:rPr>
              <a:t> / (1+ e </a:t>
            </a:r>
            <a:r>
              <a:rPr lang="en-US" baseline="30000" dirty="0" smtClean="0">
                <a:solidFill>
                  <a:srgbClr val="FFFF00"/>
                </a:solidFill>
              </a:rPr>
              <a:t>LP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),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where </a:t>
            </a:r>
            <a:r>
              <a:rPr lang="en-US" dirty="0" err="1" smtClean="0">
                <a:solidFill>
                  <a:srgbClr val="FFFF00"/>
                </a:solidFill>
              </a:rPr>
              <a:t>Lp</a:t>
            </a:r>
            <a:r>
              <a:rPr lang="en-US" dirty="0" smtClean="0">
                <a:solidFill>
                  <a:srgbClr val="FFFF00"/>
                </a:solidFill>
              </a:rPr>
              <a:t>=</a:t>
            </a:r>
            <a:r>
              <a:rPr lang="el-GR" i="1" dirty="0" smtClean="0">
                <a:solidFill>
                  <a:srgbClr val="FFFF00"/>
                </a:solidFill>
                <a:cs typeface="Times New Roman" pitchFamily="18" charset="0"/>
              </a:rPr>
              <a:t> β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0</a:t>
            </a:r>
            <a:r>
              <a:rPr lang="en-US" i="1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+ </a:t>
            </a:r>
            <a:r>
              <a:rPr lang="el-GR" i="1" dirty="0" smtClean="0">
                <a:solidFill>
                  <a:srgbClr val="FFFF00"/>
                </a:solidFill>
                <a:cs typeface="Times New Roman" pitchFamily="18" charset="0"/>
              </a:rPr>
              <a:t>β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 + </a:t>
            </a:r>
            <a:r>
              <a:rPr lang="el-GR" i="1" dirty="0" smtClean="0">
                <a:solidFill>
                  <a:srgbClr val="FFFF00"/>
                </a:solidFill>
                <a:cs typeface="Times New Roman" pitchFamily="18" charset="0"/>
              </a:rPr>
              <a:t>β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rgbClr val="FFFF00"/>
                </a:solidFill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 + </a:t>
            </a:r>
            <a:r>
              <a:rPr lang="en-US" i="1" dirty="0" smtClean="0">
                <a:solidFill>
                  <a:srgbClr val="FFFF00"/>
                </a:solidFill>
                <a:cs typeface="Arial" charset="0"/>
              </a:rPr>
              <a:t>••• </a:t>
            </a:r>
            <a:r>
              <a:rPr lang="en-US" i="1" dirty="0" smtClean="0">
                <a:solidFill>
                  <a:srgbClr val="FFFF00"/>
                </a:solidFill>
                <a:cs typeface="Times New Roman" pitchFamily="18" charset="0"/>
              </a:rPr>
              <a:t>+</a:t>
            </a:r>
            <a:r>
              <a:rPr lang="el-GR" i="1" dirty="0" smtClean="0">
                <a:solidFill>
                  <a:srgbClr val="FFFF00"/>
                </a:solidFill>
                <a:cs typeface="Times New Roman" pitchFamily="18" charset="0"/>
              </a:rPr>
              <a:t>β</a:t>
            </a:r>
            <a:r>
              <a:rPr lang="en-US" i="1" baseline="-25000" dirty="0" err="1" smtClean="0">
                <a:solidFill>
                  <a:srgbClr val="FFFF00"/>
                </a:solidFill>
                <a:cs typeface="Times New Roman" pitchFamily="18" charset="0"/>
              </a:rPr>
              <a:t>k</a:t>
            </a:r>
            <a:r>
              <a:rPr lang="en-US" i="1" dirty="0" err="1" smtClean="0">
                <a:solidFill>
                  <a:srgbClr val="FFFF00"/>
                </a:solidFill>
                <a:cs typeface="Times New Roman" pitchFamily="18" charset="0"/>
              </a:rPr>
              <a:t>X</a:t>
            </a:r>
            <a:r>
              <a:rPr lang="en-US" i="1" baseline="-25000" dirty="0" err="1" smtClean="0">
                <a:solidFill>
                  <a:srgbClr val="FFFF00"/>
                </a:solidFill>
                <a:cs typeface="Times New Roman" pitchFamily="18" charset="0"/>
              </a:rPr>
              <a:t>k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94138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Interpretation of the coefficients </a:t>
            </a:r>
            <a:br>
              <a:rPr lang="en-US" dirty="0" smtClean="0"/>
            </a:br>
            <a:r>
              <a:rPr lang="en-US" dirty="0" smtClean="0"/>
              <a:t>in logistic regression models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772400" cy="5791200"/>
          </a:xfrm>
        </p:spPr>
        <p:txBody>
          <a:bodyPr/>
          <a:lstStyle/>
          <a:p>
            <a:pPr>
              <a:buClr>
                <a:schemeClr val="folHlink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For a continuous predictor, a coefficient </a:t>
            </a:r>
          </a:p>
          <a:p>
            <a:pPr>
              <a:buClr>
                <a:schemeClr val="folHlink"/>
              </a:buClr>
              <a:buSzPct val="90000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(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e </a:t>
            </a:r>
            <a:r>
              <a:rPr lang="el-GR" sz="2800" i="1" baseline="30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β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)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represents the</a:t>
            </a:r>
            <a:r>
              <a:rPr lang="en-US" sz="2800" u="sng" dirty="0" smtClean="0">
                <a:solidFill>
                  <a:schemeClr val="bg1"/>
                </a:solidFill>
                <a:latin typeface="+mj-lt"/>
              </a:rPr>
              <a:t> multiplicative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increase in the mean odds of Y=1 for one unit change  in X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odds ratio for X+1 to X.</a:t>
            </a:r>
          </a:p>
          <a:p>
            <a:pPr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folHlink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Similarly, for a nominal predictor, the coefficient represent the odds ratio for one group (X=1) to another (X=0).</a:t>
            </a:r>
          </a:p>
          <a:p>
            <a:pPr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folHlink"/>
              </a:buClr>
              <a:buSzPct val="9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Remember, MLR has other covariates. Hence, the interpretation of one coefficient is applied when other covariates are adjusted for.</a:t>
            </a:r>
            <a:endParaRPr lang="en-US" sz="2400" dirty="0" smtClean="0">
              <a:effectLst/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41636E-7AAE-4C7A-8092-290F7E089C4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  <a:noFill/>
        </p:spPr>
        <p:txBody>
          <a:bodyPr/>
          <a:lstStyle/>
          <a:p>
            <a:r>
              <a:rPr lang="en-US" sz="4000" dirty="0" smtClean="0">
                <a:effectLst/>
              </a:rPr>
              <a:t>Estimated Prob. Vs. Age</a:t>
            </a:r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1371600"/>
            <a:ext cx="8534400" cy="51816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82B71-57E2-4234-AF60-25864D8B859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 smtClean="0"/>
              <a:t>Other  Models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533400"/>
            <a:ext cx="8153400" cy="6324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Ordinal Logistic Regression for ordinal responses such as cancer stage I, II, III, IV : assumes the constant rate of change in OR between any two groups.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Poisson regressions when responses are count data such as # of pregnancy : over dispersion is common and some times a negative binomial distribution is used instead.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Mixed Model ; commonly used for a repeated measures ANOVA or ANCOVA. Time is used as within-subject factor and random factor. Mixed models are also used for nested design.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Cox proportional Hazard models: multivariate models for survival data.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r>
              <a:rPr lang="en-US" dirty="0" smtClean="0"/>
              <a:t>General Linear Model</a:t>
            </a:r>
            <a:br>
              <a:rPr lang="en-US" dirty="0" smtClean="0"/>
            </a:br>
            <a:r>
              <a:rPr lang="en-US" dirty="0" smtClean="0"/>
              <a:t>vs. Generalized Linear Model(GLM)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848600" cy="5638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A Linear Model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General Linear Model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eg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., ANOVA, ANCOVA, MANOVA, MANCOVA, Linear regression, mixed model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A Non Linear Model  Generalized Linear Model 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Eg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., Logistic, Ordinary Logistic, </a:t>
            </a:r>
            <a:r>
              <a:rPr lang="en-US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Possion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 All these used a link function for a response variable (Y) such as a </a:t>
            </a:r>
            <a:r>
              <a:rPr lang="en-US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logit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link or </a:t>
            </a:r>
            <a:r>
              <a:rPr lang="en-US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possion</a:t>
            </a:r>
            <a:r>
              <a:rPr lang="en-US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link.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GEE(Generalized Estimating Equation)   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                      models are an extension of GLM.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dirty="0" smtClean="0"/>
              <a:t>What and Why?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txBody>
          <a:bodyPr/>
          <a:lstStyle/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Multivariate analysis (MVA) techniques allow more than two variables to be </a:t>
            </a:r>
            <a:r>
              <a:rPr lang="en-NZ" sz="2800" dirty="0" smtClean="0">
                <a:solidFill>
                  <a:schemeClr val="bg1"/>
                </a:solidFill>
                <a:latin typeface="+mj-lt"/>
              </a:rPr>
              <a:t>analysed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at once.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Compared with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univariate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or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bivariate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Data richness with computational technologies advanced 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Data reductions or classifications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eg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.,  Factor analysis, Principal Component Analysis(PCA) </a:t>
            </a:r>
            <a:endParaRPr lang="en-US" dirty="0" smtClean="0">
              <a:solidFill>
                <a:schemeClr val="bg1"/>
              </a:solidFill>
              <a:latin typeface="+mj-lt"/>
              <a:sym typeface="Wingdings" pitchFamily="2" charset="2"/>
            </a:endParaRP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Several variables are potentially correlated with some degree </a:t>
            </a:r>
            <a:r>
              <a:rPr lang="en-US" sz="28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 potential confounding  bias the result</a:t>
            </a:r>
          </a:p>
          <a:p>
            <a:pPr lvl="1"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eg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., Analysis of Covariance (ANCOVA), Multiple Linear or Generalized Linear Regression Models                                                                                   </a:t>
            </a:r>
          </a:p>
          <a:p>
            <a:pPr lvl="1">
              <a:buClr>
                <a:schemeClr val="bg1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                                                                                               </a:t>
            </a: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bg1"/>
              </a:solidFill>
              <a:sym typeface="Wingdings" pitchFamily="2" charset="2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Variable Selection Procedures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6324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Forward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By adding a new predictor that as the lowest p-value and keep repeating this step until no more predictors to be added at 0.05 alpha level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Backward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Start a full model with all predictors and eliminate the predictor with the highest p-value and keep repeating this procedure until  no more predictors left to be eliminated at 0.05 alpha level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Stepwise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Combination of Forward and Backward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Level of stay : 0.01, Level of entry: 0.05 usually used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Simulation studies show Backward is most recommendable based on many simulation studies.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458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572000" y="1676400"/>
            <a:ext cx="3200400" cy="228600"/>
          </a:xfrm>
          <a:prstGeom prst="rect">
            <a:avLst/>
          </a:prstGeom>
          <a:solidFill>
            <a:srgbClr val="FF0000">
              <a:alpha val="1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7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19200" y="1828800"/>
            <a:ext cx="6400800" cy="228600"/>
          </a:xfrm>
          <a:prstGeom prst="rect">
            <a:avLst/>
          </a:prstGeom>
          <a:solidFill>
            <a:srgbClr val="FF0000">
              <a:alpha val="1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7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124200" y="2057400"/>
            <a:ext cx="3581400" cy="228600"/>
          </a:xfrm>
          <a:prstGeom prst="rect">
            <a:avLst/>
          </a:prstGeom>
          <a:solidFill>
            <a:srgbClr val="FF0000">
              <a:alpha val="1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7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61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1" y="3733800"/>
            <a:ext cx="4800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696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92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1"/>
            <a:ext cx="3657600" cy="3733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52400"/>
            <a:ext cx="49339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572000"/>
            <a:ext cx="8305800" cy="1938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sz="3000" b="0" dirty="0" smtClean="0"/>
              <a:t>What and Why 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486400"/>
          </a:xfrm>
        </p:spPr>
        <p:txBody>
          <a:bodyPr>
            <a:normAutofit/>
          </a:bodyPr>
          <a:lstStyle/>
          <a:p>
            <a:pPr indent="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kern="1200" dirty="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28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Many variables are all interrelated with multiple       dependent and independent variables</a:t>
            </a:r>
          </a:p>
          <a:p>
            <a:pPr lvl="1" indent="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§"/>
            </a:pPr>
            <a:r>
              <a:rPr lang="en-US" sz="2400" kern="1200" dirty="0" err="1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eg</a:t>
            </a:r>
            <a:r>
              <a: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., Multivariate Analysis of Variance (MANOVA), Path Models, Structural Equation Models(SEM), Partially Least Square(PLS) Models.</a:t>
            </a:r>
          </a:p>
          <a:p>
            <a:pPr indent="0">
              <a:spcBef>
                <a:spcPct val="500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800" kern="1200" dirty="0" smtClean="0">
                <a:solidFill>
                  <a:schemeClr val="bg1"/>
                </a:solidFill>
                <a:latin typeface="+mj-lt"/>
              </a:rPr>
              <a:t> This Session will focus on multiple regression models.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228600"/>
            <a:ext cx="8991600" cy="10156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l">
              <a:spcBef>
                <a:spcPct val="5000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 lvl="1" indent="0" algn="l">
              <a:spcBef>
                <a:spcPct val="50000"/>
              </a:spcBef>
              <a:buClr>
                <a:schemeClr val="bg1"/>
              </a:buClr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 	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Why regression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924800" cy="5562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kern="1200" dirty="0" smtClean="0">
                <a:solidFill>
                  <a:schemeClr val="bg1"/>
                </a:solidFill>
                <a:latin typeface="+mj-lt"/>
              </a:rPr>
              <a:t>To reduce “Random Noise” in Data  </a:t>
            </a:r>
            <a:r>
              <a:rPr lang="en-US" sz="2800" kern="12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=&gt; better variance estimations  by adding source of variability of your dependent variables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1200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eg</a:t>
            </a:r>
            <a:r>
              <a:rPr lang="en-US" sz="2400" kern="12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. ANCOVA</a:t>
            </a:r>
          </a:p>
          <a:p>
            <a:pPr>
              <a:buFont typeface="Wingdings" pitchFamily="2" charset="2"/>
              <a:buChar char="§"/>
            </a:pPr>
            <a:r>
              <a:rPr lang="en-US" sz="2800" kern="12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To determine a optimal set of predictors =&gt; predictive models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kern="1200" dirty="0" err="1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eg</a:t>
            </a:r>
            <a:r>
              <a:rPr lang="en-US" sz="2400" kern="12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. Variable selection procedures for multiple regression models</a:t>
            </a:r>
          </a:p>
          <a:p>
            <a:pPr>
              <a:buFont typeface="Wingdings" pitchFamily="2" charset="2"/>
              <a:buChar char="§"/>
            </a:pPr>
            <a:r>
              <a:rPr lang="en-US" sz="2800" kern="1200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To adjust for potential confounding effects</a:t>
            </a:r>
          </a:p>
          <a:p>
            <a:pPr lvl="1">
              <a:buFont typeface="Wingdings" pitchFamily="2" charset="2"/>
              <a:buChar char="§"/>
            </a:pPr>
            <a:r>
              <a:rPr lang="en-US" kern="1200" dirty="0" err="1" smtClean="0">
                <a:solidFill>
                  <a:schemeClr val="bg1"/>
                </a:solidFill>
                <a:latin typeface="+mj-lt"/>
                <a:ea typeface="+mn-ea"/>
                <a:cs typeface="+mn-cs"/>
                <a:sym typeface="Wingdings" pitchFamily="2" charset="2"/>
              </a:rPr>
              <a:t>eg</a:t>
            </a:r>
            <a:r>
              <a:rPr lang="en-US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  <a:sym typeface="Wingdings" pitchFamily="2" charset="2"/>
              </a:rPr>
              <a:t>, regression models with covariates</a:t>
            </a:r>
          </a:p>
          <a:p>
            <a:pPr lvl="1">
              <a:buNone/>
            </a:pPr>
            <a:endParaRPr lang="en-US" kern="1200" dirty="0" smtClean="0">
              <a:solidFill>
                <a:schemeClr val="bg1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endParaRPr lang="en-US" kern="1200" dirty="0" smtClean="0">
              <a:solidFill>
                <a:schemeClr val="bg1"/>
              </a:solidFill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endParaRPr lang="en-US" kern="1200" dirty="0" smtClean="0">
              <a:solidFill>
                <a:schemeClr val="bg1"/>
              </a:solidFill>
              <a:sym typeface="Wingdings" pitchFamily="2" charset="2"/>
            </a:endParaRPr>
          </a:p>
          <a:p>
            <a:pPr lvl="1">
              <a:buNone/>
            </a:pPr>
            <a:r>
              <a:rPr lang="en-US" sz="2400" kern="1200" dirty="0" smtClean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	</a:t>
            </a:r>
          </a:p>
          <a:p>
            <a:pPr>
              <a:buFont typeface="Wingdings" pitchFamily="2" charset="2"/>
              <a:buChar char="§"/>
            </a:pPr>
            <a:endParaRPr lang="en-US" sz="2400" kern="1200" dirty="0" smtClean="0">
              <a:solidFill>
                <a:schemeClr val="bg1"/>
              </a:solidFill>
              <a:latin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endParaRPr lang="en-US" sz="2400" kern="1200" dirty="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endParaRPr lang="en-US" sz="2400" kern="1200" dirty="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endParaRPr lang="en-US" sz="2400" kern="1200" dirty="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endParaRPr lang="en-US" sz="2400" kern="1200" dirty="0" smtClean="0">
              <a:solidFill>
                <a:schemeClr val="bg1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endParaRPr lang="en-US" sz="2400" kern="12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dirty="0" smtClean="0"/>
              <a:t>Actual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848600" cy="5562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kern="1200" dirty="0" smtClean="0">
                <a:solidFill>
                  <a:schemeClr val="bg1"/>
                </a:solidFill>
                <a:latin typeface="Arial" charset="0"/>
              </a:rPr>
              <a:t>ANOVA</a:t>
            </a:r>
          </a:p>
          <a:p>
            <a:pPr lvl="1">
              <a:buNone/>
            </a:pPr>
            <a:r>
              <a:rPr lang="en-US" sz="3200" b="1" i="1" dirty="0" err="1" smtClean="0">
                <a:solidFill>
                  <a:srgbClr val="FFFF00"/>
                </a:solidFill>
              </a:rPr>
              <a:t>Y</a:t>
            </a:r>
            <a:r>
              <a:rPr lang="en-US" sz="3200" b="1" i="1" baseline="-25000" dirty="0" err="1" smtClean="0">
                <a:solidFill>
                  <a:srgbClr val="FFFF00"/>
                </a:solidFill>
              </a:rPr>
              <a:t>ij</a:t>
            </a:r>
            <a:r>
              <a:rPr lang="en-US" sz="3200" b="1" i="1" dirty="0" smtClean="0">
                <a:solidFill>
                  <a:srgbClr val="FFFF00"/>
                </a:solidFill>
              </a:rPr>
              <a:t>=</a:t>
            </a:r>
            <a:r>
              <a:rPr lang="el-GR" sz="3200" b="1" i="1" dirty="0" smtClean="0">
                <a:solidFill>
                  <a:srgbClr val="FFFF00"/>
                </a:solidFill>
              </a:rPr>
              <a:t>μ+τ</a:t>
            </a:r>
            <a:r>
              <a:rPr lang="en-US" sz="3200" b="1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sz="3200" b="1" i="1" dirty="0" smtClean="0">
                <a:solidFill>
                  <a:srgbClr val="FFFF00"/>
                </a:solidFill>
              </a:rPr>
              <a:t>+</a:t>
            </a:r>
            <a:r>
              <a:rPr lang="el-GR" sz="3200" b="1" i="1" dirty="0" smtClean="0">
                <a:solidFill>
                  <a:srgbClr val="FFFF00"/>
                </a:solidFill>
              </a:rPr>
              <a:t>ϵ</a:t>
            </a:r>
            <a:r>
              <a:rPr lang="en-US" sz="3200" b="1" i="1" baseline="-25000" dirty="0" err="1" smtClean="0">
                <a:solidFill>
                  <a:srgbClr val="FFFF00"/>
                </a:solidFill>
              </a:rPr>
              <a:t>ij</a:t>
            </a:r>
            <a:r>
              <a:rPr lang="en-US" sz="3200" b="1" i="1" dirty="0" smtClean="0">
                <a:solidFill>
                  <a:srgbClr val="FFFF00"/>
                </a:solidFill>
              </a:rPr>
              <a:t>,</a:t>
            </a:r>
          </a:p>
          <a:p>
            <a:pPr lvl="2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where 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Y</a:t>
            </a:r>
            <a:r>
              <a:rPr lang="en-US" sz="2000" baseline="-25000" dirty="0" err="1" smtClean="0">
                <a:solidFill>
                  <a:schemeClr val="bg1"/>
                </a:solidFill>
                <a:latin typeface="+mj-lt"/>
              </a:rPr>
              <a:t>ij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 represents the 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2000" baseline="30000" dirty="0" err="1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 observation (</a:t>
            </a:r>
            <a:r>
              <a:rPr lang="en-US" sz="2000" i="1" dirty="0" smtClean="0">
                <a:solidFill>
                  <a:schemeClr val="bg1"/>
                </a:solidFill>
                <a:latin typeface="+mj-lt"/>
              </a:rPr>
              <a:t>j=1,2,…,n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) </a:t>
            </a:r>
          </a:p>
          <a:p>
            <a:pPr lvl="2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on the 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2000" baseline="30000" dirty="0" err="1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 treatment (</a:t>
            </a:r>
            <a:r>
              <a:rPr lang="en-US" sz="2000" i="1" dirty="0" err="1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2000" i="1" dirty="0" smtClean="0">
                <a:solidFill>
                  <a:schemeClr val="bg1"/>
                </a:solidFill>
                <a:latin typeface="+mj-lt"/>
              </a:rPr>
              <a:t>=1,2,…,l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 levels).  </a:t>
            </a:r>
          </a:p>
          <a:p>
            <a:pPr lvl="2"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The errors ϵ</a:t>
            </a:r>
            <a:r>
              <a:rPr lang="en-US" sz="2000" baseline="-25000" dirty="0" err="1" smtClean="0">
                <a:solidFill>
                  <a:schemeClr val="bg1"/>
                </a:solidFill>
                <a:latin typeface="+mj-lt"/>
              </a:rPr>
              <a:t>ij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 are assumed to be normally and independently (NID) distributed, with mean zero and variance σ</a:t>
            </a:r>
            <a:r>
              <a:rPr lang="en-US" sz="2000" baseline="30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. </a:t>
            </a:r>
            <a:br>
              <a:rPr lang="en-US" sz="2000" dirty="0" smtClean="0">
                <a:solidFill>
                  <a:schemeClr val="bg1"/>
                </a:solidFill>
                <a:latin typeface="+mj-lt"/>
              </a:rPr>
            </a:br>
            <a:endParaRPr lang="en-US" sz="2000" kern="1200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2400" kern="1200" dirty="0" smtClean="0">
                <a:solidFill>
                  <a:schemeClr val="bg1"/>
                </a:solidFill>
                <a:latin typeface="Arial" charset="0"/>
              </a:rPr>
              <a:t>ANCOVA with k number of covariates</a:t>
            </a:r>
          </a:p>
          <a:p>
            <a:pPr lvl="1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</a:rPr>
              <a:t>Y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ij</a:t>
            </a:r>
            <a:r>
              <a:rPr lang="en-US" b="1" i="1" dirty="0" smtClean="0">
                <a:solidFill>
                  <a:srgbClr val="FFFF00"/>
                </a:solidFill>
              </a:rPr>
              <a:t>=</a:t>
            </a:r>
            <a:r>
              <a:rPr lang="el-GR" b="1" i="1" dirty="0" smtClean="0">
                <a:solidFill>
                  <a:srgbClr val="FFFF00"/>
                </a:solidFill>
              </a:rPr>
              <a:t>μ+τ</a:t>
            </a:r>
            <a:r>
              <a:rPr lang="en-US" b="1" i="1" baseline="-25000" dirty="0" smtClean="0">
                <a:solidFill>
                  <a:srgbClr val="FFFF00"/>
                </a:solidFill>
              </a:rPr>
              <a:t>i</a:t>
            </a:r>
            <a:r>
              <a:rPr lang="en-US" b="1" i="1" dirty="0" smtClean="0">
                <a:solidFill>
                  <a:srgbClr val="FFFF00"/>
                </a:solidFill>
              </a:rPr>
              <a:t>+X</a:t>
            </a:r>
            <a:r>
              <a:rPr lang="en-US" b="1" i="1" baseline="-25000" dirty="0" smtClean="0">
                <a:solidFill>
                  <a:srgbClr val="FFFF00"/>
                </a:solidFill>
              </a:rPr>
              <a:t>1ij </a:t>
            </a:r>
            <a:r>
              <a:rPr lang="en-US" b="1" i="1" dirty="0" smtClean="0">
                <a:solidFill>
                  <a:srgbClr val="FFFF00"/>
                </a:solidFill>
              </a:rPr>
              <a:t>+ X</a:t>
            </a:r>
            <a:r>
              <a:rPr lang="en-US" b="1" i="1" baseline="-25000" dirty="0" smtClean="0">
                <a:solidFill>
                  <a:srgbClr val="FFFF00"/>
                </a:solidFill>
              </a:rPr>
              <a:t>2ij</a:t>
            </a:r>
            <a:r>
              <a:rPr lang="en-US" b="1" i="1" dirty="0" smtClean="0">
                <a:solidFill>
                  <a:srgbClr val="FFFF00"/>
                </a:solidFill>
              </a:rPr>
              <a:t> + …+ </a:t>
            </a:r>
            <a:r>
              <a:rPr lang="en-US" b="1" i="1" dirty="0" err="1" smtClean="0">
                <a:solidFill>
                  <a:srgbClr val="FFFF00"/>
                </a:solidFill>
              </a:rPr>
              <a:t>X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kij</a:t>
            </a:r>
            <a:r>
              <a:rPr lang="en-US" b="1" i="1" dirty="0" smtClean="0">
                <a:solidFill>
                  <a:srgbClr val="FFFF00"/>
                </a:solidFill>
              </a:rPr>
              <a:t> + </a:t>
            </a:r>
            <a:r>
              <a:rPr lang="el-GR" b="1" i="1" dirty="0" smtClean="0">
                <a:solidFill>
                  <a:srgbClr val="FFFF00"/>
                </a:solidFill>
              </a:rPr>
              <a:t>ϵ</a:t>
            </a:r>
            <a:r>
              <a:rPr lang="en-US" b="1" i="1" baseline="-25000" dirty="0" err="1" smtClean="0">
                <a:solidFill>
                  <a:srgbClr val="FFFF00"/>
                </a:solidFill>
              </a:rPr>
              <a:t>ij</a:t>
            </a:r>
            <a:r>
              <a:rPr lang="en-US" b="1" i="1" dirty="0" smtClean="0">
                <a:solidFill>
                  <a:srgbClr val="FFFF00"/>
                </a:solidFill>
              </a:rPr>
              <a:t>,</a:t>
            </a:r>
            <a:endParaRPr lang="en-US" b="1" i="1" kern="1200" dirty="0" smtClean="0">
              <a:solidFill>
                <a:srgbClr val="FFFF00"/>
              </a:solidFill>
              <a:latin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kern="1200" dirty="0" smtClean="0">
                <a:solidFill>
                  <a:schemeClr val="bg1"/>
                </a:solidFill>
                <a:latin typeface="Arial" charset="0"/>
              </a:rPr>
              <a:t>MANOVA  (with p number of outcome variables)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Y(</a:t>
            </a:r>
            <a:r>
              <a:rPr lang="en-US" b="1" i="1" dirty="0" err="1" smtClean="0">
                <a:solidFill>
                  <a:srgbClr val="FFFF00"/>
                </a:solidFill>
              </a:rPr>
              <a:t>nxp</a:t>
            </a:r>
            <a:r>
              <a:rPr lang="en-US" b="1" i="1" dirty="0" smtClean="0">
                <a:solidFill>
                  <a:srgbClr val="FFFF00"/>
                </a:solidFill>
              </a:rPr>
              <a:t>) = X(</a:t>
            </a:r>
            <a:r>
              <a:rPr lang="en-US" b="1" i="1" dirty="0" err="1" smtClean="0">
                <a:solidFill>
                  <a:srgbClr val="FFFF00"/>
                </a:solidFill>
              </a:rPr>
              <a:t>nx</a:t>
            </a:r>
            <a:r>
              <a:rPr lang="en-US" b="1" i="1" dirty="0" smtClean="0">
                <a:solidFill>
                  <a:srgbClr val="FFFF00"/>
                </a:solidFill>
              </a:rPr>
              <a:t>[q+1]) B([q+1] x p) + E (n x p)</a:t>
            </a:r>
            <a:endParaRPr lang="en-US" b="1" i="1" kern="12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400" kern="12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dirty="0" smtClean="0"/>
              <a:t>Actual mathematical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8674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Simple Linear Regression Models (SLR)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i="1" dirty="0" smtClean="0">
                <a:solidFill>
                  <a:schemeClr val="bg1"/>
                </a:solidFill>
              </a:rPr>
              <a:t>Y</a:t>
            </a:r>
            <a:r>
              <a:rPr lang="en-US" sz="4000" i="1" baseline="-25000" dirty="0" smtClean="0">
                <a:solidFill>
                  <a:schemeClr val="bg1"/>
                </a:solidFill>
              </a:rPr>
              <a:t>i</a:t>
            </a:r>
            <a:r>
              <a:rPr lang="en-US" sz="4000" i="1" dirty="0" smtClean="0">
                <a:solidFill>
                  <a:schemeClr val="bg1"/>
                </a:solidFill>
              </a:rPr>
              <a:t> = </a:t>
            </a:r>
            <a:r>
              <a:rPr lang="el-GR" i="1" dirty="0" smtClean="0">
                <a:solidFill>
                  <a:schemeClr val="bg1"/>
                </a:solidFill>
                <a:cs typeface="Arial" charset="0"/>
              </a:rPr>
              <a:t>β</a:t>
            </a:r>
            <a:r>
              <a:rPr lang="en-US" i="1" baseline="-25000" dirty="0" smtClean="0">
                <a:solidFill>
                  <a:schemeClr val="bg1"/>
                </a:solidFill>
                <a:cs typeface="Arial" charset="0"/>
              </a:rPr>
              <a:t>0</a:t>
            </a:r>
            <a:r>
              <a:rPr lang="en-US" i="1" dirty="0" smtClean="0">
                <a:solidFill>
                  <a:schemeClr val="bg1"/>
                </a:solidFill>
                <a:cs typeface="Tahoma" pitchFamily="34" charset="0"/>
              </a:rPr>
              <a:t> + </a:t>
            </a:r>
            <a:r>
              <a:rPr lang="el-GR" i="1" dirty="0" smtClean="0">
                <a:solidFill>
                  <a:schemeClr val="bg1"/>
                </a:solidFill>
                <a:cs typeface="Arial" charset="0"/>
              </a:rPr>
              <a:t>β</a:t>
            </a:r>
            <a:r>
              <a:rPr lang="en-US" i="1" baseline="-25000" dirty="0" smtClean="0">
                <a:solidFill>
                  <a:schemeClr val="bg1"/>
                </a:solidFill>
                <a:cs typeface="Arial" charset="0"/>
              </a:rPr>
              <a:t>1</a:t>
            </a:r>
            <a:r>
              <a:rPr lang="en-US" i="1" dirty="0" smtClean="0">
                <a:solidFill>
                  <a:schemeClr val="bg1"/>
                </a:solidFill>
                <a:cs typeface="Tahoma" pitchFamily="34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X</a:t>
            </a:r>
            <a:r>
              <a:rPr lang="en-US" i="1" baseline="-25000" dirty="0" smtClean="0">
                <a:solidFill>
                  <a:schemeClr val="bg1"/>
                </a:solidFill>
              </a:rPr>
              <a:t>i</a:t>
            </a:r>
            <a:r>
              <a:rPr lang="en-US" sz="4000" i="1" dirty="0" smtClean="0">
                <a:solidFill>
                  <a:schemeClr val="bg1"/>
                </a:solidFill>
              </a:rPr>
              <a:t> + </a:t>
            </a:r>
            <a:r>
              <a:rPr lang="el-GR" sz="4000" i="1" dirty="0" smtClean="0">
                <a:solidFill>
                  <a:schemeClr val="bg1"/>
                </a:solidFill>
              </a:rPr>
              <a:t>ε</a:t>
            </a:r>
            <a:r>
              <a:rPr lang="en-US" sz="4000" i="1" baseline="-25000" dirty="0" err="1" smtClean="0">
                <a:solidFill>
                  <a:schemeClr val="bg1"/>
                </a:solidFill>
              </a:rPr>
              <a:t>i</a:t>
            </a:r>
            <a:endParaRPr lang="el-GR" sz="4000" i="1" baseline="-25000" dirty="0" smtClean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bg1"/>
                </a:solidFill>
                <a:cs typeface="Arial" charset="0"/>
              </a:rPr>
              <a:t>                             </a:t>
            </a:r>
            <a:r>
              <a:rPr lang="en-US" sz="3600" i="1" dirty="0" smtClean="0">
                <a:solidFill>
                  <a:schemeClr val="bg1"/>
                </a:solidFill>
                <a:cs typeface="Arial" charset="0"/>
              </a:rPr>
              <a:t>µ</a:t>
            </a:r>
            <a:r>
              <a:rPr lang="en-US" sz="3600" i="1" baseline="-25000" dirty="0" smtClean="0">
                <a:solidFill>
                  <a:schemeClr val="bg1"/>
                </a:solidFill>
                <a:cs typeface="Arial" charset="0"/>
              </a:rPr>
              <a:t>Y</a:t>
            </a:r>
            <a:r>
              <a:rPr lang="en-US" sz="3600" i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2800" i="1" dirty="0" smtClean="0">
                <a:solidFill>
                  <a:schemeClr val="bg1"/>
                </a:solidFill>
                <a:cs typeface="Arial" charset="0"/>
              </a:rPr>
              <a:t>(true mean value of Y)</a:t>
            </a:r>
            <a:endParaRPr lang="en-US" sz="2800" i="1" baseline="-25000" dirty="0" smtClean="0">
              <a:solidFill>
                <a:schemeClr val="bg1"/>
              </a:solidFill>
              <a:cs typeface="Arial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3600" i="1" baseline="-25000" dirty="0" smtClean="0">
              <a:solidFill>
                <a:schemeClr val="bg1"/>
              </a:solidFill>
              <a:cs typeface="Arial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=“error” (random noise due to random sampling error), assumed </a:t>
            </a: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ε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follow a normal distribution with mean=0, variance=</a:t>
            </a: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σ</a:t>
            </a:r>
            <a:r>
              <a:rPr lang="en-US" sz="2400" baseline="30000" dirty="0" smtClean="0">
                <a:solidFill>
                  <a:schemeClr val="bg1"/>
                </a:solidFill>
                <a:latin typeface="+mj-lt"/>
              </a:rPr>
              <a:t>2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2400" baseline="30000" dirty="0" smtClean="0">
              <a:solidFill>
                <a:schemeClr val="bg1"/>
              </a:solidFill>
              <a:latin typeface="+mj-lt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l-GR" sz="2400" i="1" dirty="0" smtClean="0">
                <a:solidFill>
                  <a:schemeClr val="bg1"/>
                </a:solidFill>
                <a:latin typeface="+mj-lt"/>
              </a:rPr>
              <a:t>β</a:t>
            </a:r>
            <a:r>
              <a:rPr lang="en-US" sz="2400" i="1" baseline="-25000" dirty="0" smtClean="0">
                <a:solidFill>
                  <a:schemeClr val="bg1"/>
                </a:solidFill>
                <a:latin typeface="+mj-lt"/>
              </a:rPr>
              <a:t>0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&amp; </a:t>
            </a:r>
            <a:r>
              <a:rPr lang="el-GR" sz="2400" i="1" dirty="0" smtClean="0">
                <a:solidFill>
                  <a:schemeClr val="bg1"/>
                </a:solidFill>
                <a:latin typeface="+mj-lt"/>
              </a:rPr>
              <a:t>β</a:t>
            </a:r>
            <a:r>
              <a:rPr lang="en-US" sz="2400" i="1" baseline="-25000" dirty="0" smtClean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= intercept &amp; slope 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j-lt"/>
                <a:sym typeface="Wingdings" pitchFamily="2" charset="2"/>
              </a:rPr>
              <a:t>    often called Regression (or beta) Coefficients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en-US" sz="2400" i="1" dirty="0" smtClean="0">
              <a:solidFill>
                <a:schemeClr val="bg1"/>
              </a:solidFill>
              <a:latin typeface="+mj-lt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+mj-lt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Y=Dependent Variable(DV)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X=Independent Variable (IV)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eg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., Y= Insulin Sensitivity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      X= </a:t>
            </a:r>
            <a:r>
              <a:rPr lang="en-US" sz="2400" i="1" dirty="0" err="1" smtClean="0">
                <a:solidFill>
                  <a:schemeClr val="bg1"/>
                </a:solidFill>
                <a:latin typeface="+mj-lt"/>
              </a:rPr>
              <a:t>FattyAcid</a:t>
            </a:r>
            <a:r>
              <a:rPr lang="en-US" sz="2400" i="1" dirty="0" smtClean="0">
                <a:solidFill>
                  <a:schemeClr val="bg1"/>
                </a:solidFill>
                <a:latin typeface="+mj-lt"/>
              </a:rPr>
              <a:t> in percentage </a:t>
            </a:r>
          </a:p>
          <a:p>
            <a:pPr lvl="1">
              <a:buNone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Multiple Linear Regression Models (MLR)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Simple Logistic Models(SL)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Multiple Logistic Models(ML)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267200" y="2057400"/>
            <a:ext cx="76200" cy="2286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3733800" y="1219200"/>
            <a:ext cx="1828800" cy="838200"/>
          </a:xfrm>
          <a:prstGeom prst="ellipse">
            <a:avLst/>
          </a:prstGeom>
          <a:solidFill>
            <a:srgbClr val="FFFF00">
              <a:alpha val="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7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636588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SLR: Example SPSS output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533400" y="3657600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Tx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latin typeface="+mn-lt"/>
              </a:rPr>
              <a:t>Two-sided p-value=0.002. Thus, there is significant statistical evidence (alpha=0.05) to conclude that the true slope is </a:t>
            </a:r>
            <a:r>
              <a:rPr lang="en-US" sz="2800" b="1" dirty="0">
                <a:solidFill>
                  <a:schemeClr val="bg1"/>
                </a:solidFill>
                <a:latin typeface="+mn-lt"/>
              </a:rPr>
              <a:t>not</a:t>
            </a:r>
            <a:r>
              <a:rPr lang="en-US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zero </a:t>
            </a:r>
            <a:r>
              <a:rPr lang="en-US" sz="28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 </a:t>
            </a:r>
            <a:r>
              <a:rPr lang="en-US" sz="2800" i="1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Fatty Acid(%) </a:t>
            </a:r>
            <a:r>
              <a:rPr lang="en-US" sz="28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is significantly related to </a:t>
            </a:r>
            <a:r>
              <a:rPr lang="en-US" sz="2800" i="1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insulin sensitivity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Tx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</a:t>
            </a:r>
          </a:p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Tx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 Mean </a:t>
            </a:r>
            <a:r>
              <a:rPr lang="en-US" sz="2800" i="1" dirty="0" smtClean="0">
                <a:solidFill>
                  <a:schemeClr val="bg1"/>
                </a:solidFill>
                <a:latin typeface="+mn-lt"/>
              </a:rPr>
              <a:t>Insulin sensitivity </a:t>
            </a:r>
            <a:r>
              <a:rPr lang="en-US" sz="2800" dirty="0" smtClean="0">
                <a:solidFill>
                  <a:schemeClr val="bg1"/>
                </a:solidFill>
                <a:latin typeface="+mn-lt"/>
              </a:rPr>
              <a:t>increase by 37.208 unit as </a:t>
            </a:r>
            <a:r>
              <a:rPr lang="en-US" sz="2800" i="1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Fatty Acid(%)</a:t>
            </a:r>
            <a:r>
              <a:rPr lang="en-US" sz="2800" dirty="0" smtClean="0">
                <a:solidFill>
                  <a:schemeClr val="bg1"/>
                </a:solidFill>
                <a:latin typeface="+mn-lt"/>
                <a:sym typeface="Wingdings" pitchFamily="2" charset="2"/>
              </a:rPr>
              <a:t> increase by one percent.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8229600" cy="281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76135" name="Line 7"/>
          <p:cNvSpPr>
            <a:spLocks noChangeShapeType="1"/>
          </p:cNvSpPr>
          <p:nvPr/>
        </p:nvSpPr>
        <p:spPr bwMode="auto">
          <a:xfrm flipV="1">
            <a:off x="4419600" y="2895600"/>
            <a:ext cx="15240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Tx/>
              <a:buChar char="•"/>
              <a:defRPr/>
            </a:pP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 flipV="1">
            <a:off x="2590800" y="3048000"/>
            <a:ext cx="838200" cy="2590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Tx/>
              <a:buChar char="•"/>
              <a:defRPr/>
            </a:pPr>
            <a:endParaRPr lang="en-U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SLR w/CI</a:t>
            </a:r>
          </a:p>
        </p:txBody>
      </p:sp>
      <p:pic>
        <p:nvPicPr>
          <p:cNvPr id="4505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7620000" cy="4819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Checking the assumptions </a:t>
            </a:r>
            <a:br>
              <a:rPr lang="en-US" sz="3200" dirty="0" smtClean="0"/>
            </a:br>
            <a:r>
              <a:rPr lang="en-US" sz="3200" dirty="0" smtClean="0"/>
              <a:t>using a residual Plot</a:t>
            </a:r>
          </a:p>
        </p:txBody>
      </p:sp>
      <p:pic>
        <p:nvPicPr>
          <p:cNvPr id="4813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219200"/>
            <a:ext cx="7010400" cy="445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57912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plot has to be looked as “RANDOM” no special pattern is supposed to be shown if the assumptions are met.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7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40573</TotalTime>
  <Words>1326</Words>
  <Application>Microsoft Office PowerPoint</Application>
  <PresentationFormat>On-screen Show (4:3)</PresentationFormat>
  <Paragraphs>193</Paragraphs>
  <Slides>25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Tahoma</vt:lpstr>
      <vt:lpstr>Times New Roman</vt:lpstr>
      <vt:lpstr>Wingdings</vt:lpstr>
      <vt:lpstr>1_Default Design</vt:lpstr>
      <vt:lpstr>Mtb Graph</vt:lpstr>
      <vt:lpstr>Biostatistics Case Studies 2018</vt:lpstr>
      <vt:lpstr>What and Why?</vt:lpstr>
      <vt:lpstr>What and Why ? </vt:lpstr>
      <vt:lpstr>Why regression models?</vt:lpstr>
      <vt:lpstr>Actual mathematical Models</vt:lpstr>
      <vt:lpstr>Actual mathematical Models</vt:lpstr>
      <vt:lpstr>SLR: Example SPSS output</vt:lpstr>
      <vt:lpstr>SLR w/CI</vt:lpstr>
      <vt:lpstr>Checking the assumptions  using a residual Plot</vt:lpstr>
      <vt:lpstr>Actual mathematical Models</vt:lpstr>
      <vt:lpstr>MRL: Example</vt:lpstr>
      <vt:lpstr>What do mean by “adjusted for”?</vt:lpstr>
      <vt:lpstr>Why different?</vt:lpstr>
      <vt:lpstr> Graphical illustration :  Adjusting for a continuous covariate </vt:lpstr>
      <vt:lpstr>Multiple Logistic Regression Models</vt:lpstr>
      <vt:lpstr>Interpretation of the coefficients  in logistic regression models</vt:lpstr>
      <vt:lpstr>Estimated Prob. Vs. Age</vt:lpstr>
      <vt:lpstr>Other  Models </vt:lpstr>
      <vt:lpstr>General Linear Model vs. Generalized Linear Model(GLM)</vt:lpstr>
      <vt:lpstr>Variable Selection Procedures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Harbor-UCLA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 Summer Fellowship Biostatistics</dc:title>
  <dc:creator>Peter Christenson</dc:creator>
  <cp:lastModifiedBy>Pak, Youngju</cp:lastModifiedBy>
  <cp:revision>1015</cp:revision>
  <dcterms:created xsi:type="dcterms:W3CDTF">2004-04-22T20:21:50Z</dcterms:created>
  <dcterms:modified xsi:type="dcterms:W3CDTF">2018-08-30T23:14:14Z</dcterms:modified>
</cp:coreProperties>
</file>