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rtf" ContentType="application/rtf"/>
  <Default Extension="html" ContentType="image/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3"/>
  </p:notesMasterIdLst>
  <p:handoutMasterIdLst>
    <p:handoutMasterId r:id="rId44"/>
  </p:handoutMasterIdLst>
  <p:sldIdLst>
    <p:sldId id="314" r:id="rId3"/>
    <p:sldId id="473" r:id="rId4"/>
    <p:sldId id="467" r:id="rId5"/>
    <p:sldId id="474" r:id="rId6"/>
    <p:sldId id="475" r:id="rId7"/>
    <p:sldId id="476" r:id="rId8"/>
    <p:sldId id="469" r:id="rId9"/>
    <p:sldId id="477" r:id="rId10"/>
    <p:sldId id="508" r:id="rId11"/>
    <p:sldId id="509" r:id="rId12"/>
    <p:sldId id="471" r:id="rId13"/>
    <p:sldId id="472" r:id="rId14"/>
    <p:sldId id="470" r:id="rId15"/>
    <p:sldId id="460" r:id="rId16"/>
    <p:sldId id="461" r:id="rId17"/>
    <p:sldId id="507" r:id="rId18"/>
    <p:sldId id="506" r:id="rId19"/>
    <p:sldId id="485" r:id="rId20"/>
    <p:sldId id="465" r:id="rId21"/>
    <p:sldId id="488" r:id="rId22"/>
    <p:sldId id="489" r:id="rId23"/>
    <p:sldId id="493" r:id="rId24"/>
    <p:sldId id="494" r:id="rId25"/>
    <p:sldId id="495" r:id="rId26"/>
    <p:sldId id="492" r:id="rId27"/>
    <p:sldId id="462" r:id="rId28"/>
    <p:sldId id="453" r:id="rId29"/>
    <p:sldId id="454" r:id="rId30"/>
    <p:sldId id="496" r:id="rId31"/>
    <p:sldId id="497" r:id="rId32"/>
    <p:sldId id="498" r:id="rId33"/>
    <p:sldId id="501" r:id="rId34"/>
    <p:sldId id="502" r:id="rId35"/>
    <p:sldId id="503" r:id="rId36"/>
    <p:sldId id="504" r:id="rId37"/>
    <p:sldId id="505" r:id="rId38"/>
    <p:sldId id="446" r:id="rId39"/>
    <p:sldId id="435" r:id="rId40"/>
    <p:sldId id="447" r:id="rId41"/>
    <p:sldId id="436" r:id="rId42"/>
  </p:sldIdLst>
  <p:sldSz cx="10058400" cy="7772400"/>
  <p:notesSz cx="6950075" cy="9236075"/>
  <p:defaultTextStyle>
    <a:defPPr>
      <a:defRPr lang="en-US"/>
    </a:defPPr>
    <a:lvl1pPr algn="ctr" rtl="0" fontAlgn="base">
      <a:spcBef>
        <a:spcPct val="0"/>
      </a:spcBef>
      <a:spcAft>
        <a:spcPct val="0"/>
      </a:spcAft>
      <a:defRPr sz="2700" kern="1200">
        <a:solidFill>
          <a:srgbClr val="FFFF00"/>
        </a:solidFill>
        <a:latin typeface="Arial" charset="0"/>
        <a:ea typeface="+mn-ea"/>
        <a:cs typeface="+mn-cs"/>
      </a:defRPr>
    </a:lvl1pPr>
    <a:lvl2pPr marL="457200" algn="ctr" rtl="0" fontAlgn="base">
      <a:spcBef>
        <a:spcPct val="0"/>
      </a:spcBef>
      <a:spcAft>
        <a:spcPct val="0"/>
      </a:spcAft>
      <a:defRPr sz="2700" kern="1200">
        <a:solidFill>
          <a:srgbClr val="FFFF00"/>
        </a:solidFill>
        <a:latin typeface="Arial" charset="0"/>
        <a:ea typeface="+mn-ea"/>
        <a:cs typeface="+mn-cs"/>
      </a:defRPr>
    </a:lvl2pPr>
    <a:lvl3pPr marL="914400" algn="ctr" rtl="0" fontAlgn="base">
      <a:spcBef>
        <a:spcPct val="0"/>
      </a:spcBef>
      <a:spcAft>
        <a:spcPct val="0"/>
      </a:spcAft>
      <a:defRPr sz="2700" kern="1200">
        <a:solidFill>
          <a:srgbClr val="FFFF00"/>
        </a:solidFill>
        <a:latin typeface="Arial" charset="0"/>
        <a:ea typeface="+mn-ea"/>
        <a:cs typeface="+mn-cs"/>
      </a:defRPr>
    </a:lvl3pPr>
    <a:lvl4pPr marL="1371600" algn="ctr" rtl="0" fontAlgn="base">
      <a:spcBef>
        <a:spcPct val="0"/>
      </a:spcBef>
      <a:spcAft>
        <a:spcPct val="0"/>
      </a:spcAft>
      <a:defRPr sz="2700" kern="1200">
        <a:solidFill>
          <a:srgbClr val="FFFF00"/>
        </a:solidFill>
        <a:latin typeface="Arial" charset="0"/>
        <a:ea typeface="+mn-ea"/>
        <a:cs typeface="+mn-cs"/>
      </a:defRPr>
    </a:lvl4pPr>
    <a:lvl5pPr marL="1828800" algn="ctr" rtl="0" fontAlgn="base">
      <a:spcBef>
        <a:spcPct val="0"/>
      </a:spcBef>
      <a:spcAft>
        <a:spcPct val="0"/>
      </a:spcAft>
      <a:defRPr sz="2700" kern="1200">
        <a:solidFill>
          <a:srgbClr val="FFFF00"/>
        </a:solidFill>
        <a:latin typeface="Arial" charset="0"/>
        <a:ea typeface="+mn-ea"/>
        <a:cs typeface="+mn-cs"/>
      </a:defRPr>
    </a:lvl5pPr>
    <a:lvl6pPr marL="2286000" algn="l" defTabSz="914400" rtl="0" eaLnBrk="1" latinLnBrk="0" hangingPunct="1">
      <a:defRPr sz="2700" kern="1200">
        <a:solidFill>
          <a:srgbClr val="FFFF00"/>
        </a:solidFill>
        <a:latin typeface="Arial" charset="0"/>
        <a:ea typeface="+mn-ea"/>
        <a:cs typeface="+mn-cs"/>
      </a:defRPr>
    </a:lvl6pPr>
    <a:lvl7pPr marL="2743200" algn="l" defTabSz="914400" rtl="0" eaLnBrk="1" latinLnBrk="0" hangingPunct="1">
      <a:defRPr sz="2700" kern="1200">
        <a:solidFill>
          <a:srgbClr val="FFFF00"/>
        </a:solidFill>
        <a:latin typeface="Arial" charset="0"/>
        <a:ea typeface="+mn-ea"/>
        <a:cs typeface="+mn-cs"/>
      </a:defRPr>
    </a:lvl7pPr>
    <a:lvl8pPr marL="3200400" algn="l" defTabSz="914400" rtl="0" eaLnBrk="1" latinLnBrk="0" hangingPunct="1">
      <a:defRPr sz="2700" kern="1200">
        <a:solidFill>
          <a:srgbClr val="FFFF00"/>
        </a:solidFill>
        <a:latin typeface="Arial" charset="0"/>
        <a:ea typeface="+mn-ea"/>
        <a:cs typeface="+mn-cs"/>
      </a:defRPr>
    </a:lvl8pPr>
    <a:lvl9pPr marL="3657600" algn="l" defTabSz="914400" rtl="0" eaLnBrk="1" latinLnBrk="0" hangingPunct="1">
      <a:defRPr sz="2700" kern="1200">
        <a:solidFill>
          <a:srgbClr val="FFFF00"/>
        </a:solidFill>
        <a:latin typeface="Arial" charset="0"/>
        <a:ea typeface="+mn-ea"/>
        <a:cs typeface="+mn-cs"/>
      </a:defRPr>
    </a:lvl9pPr>
  </p:defaultTextStyle>
  <p:extLst>
    <p:ext uri="{521415D9-36F7-43E2-AB2F-B90AF26B5E84}">
      <p14:sectionLst xmlns:p14="http://schemas.microsoft.com/office/powerpoint/2010/main">
        <p14:section name="Untitled Section" id="{B7D3C58D-5E4F-4D43-AA7F-6B250557068F}">
          <p14:sldIdLst>
            <p14:sldId id="314"/>
            <p14:sldId id="473"/>
            <p14:sldId id="467"/>
            <p14:sldId id="474"/>
            <p14:sldId id="475"/>
            <p14:sldId id="476"/>
            <p14:sldId id="469"/>
            <p14:sldId id="477"/>
            <p14:sldId id="508"/>
            <p14:sldId id="509"/>
            <p14:sldId id="471"/>
            <p14:sldId id="472"/>
            <p14:sldId id="470"/>
            <p14:sldId id="460"/>
            <p14:sldId id="461"/>
            <p14:sldId id="507"/>
            <p14:sldId id="506"/>
            <p14:sldId id="485"/>
            <p14:sldId id="465"/>
            <p14:sldId id="488"/>
            <p14:sldId id="489"/>
            <p14:sldId id="493"/>
            <p14:sldId id="494"/>
            <p14:sldId id="495"/>
            <p14:sldId id="492"/>
            <p14:sldId id="462"/>
            <p14:sldId id="453"/>
            <p14:sldId id="454"/>
            <p14:sldId id="496"/>
            <p14:sldId id="497"/>
            <p14:sldId id="498"/>
            <p14:sldId id="501"/>
            <p14:sldId id="502"/>
            <p14:sldId id="503"/>
            <p14:sldId id="504"/>
            <p14:sldId id="505"/>
            <p14:sldId id="446"/>
            <p14:sldId id="435"/>
            <p14:sldId id="447"/>
            <p14:sldId id="436"/>
          </p14:sldIdLst>
        </p14:section>
      </p14:sectionLst>
    </p:ex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80"/>
    <a:srgbClr val="1A33EC"/>
    <a:srgbClr val="FFFF00"/>
    <a:srgbClr val="FF3300"/>
    <a:srgbClr val="0000FF"/>
    <a:srgbClr val="FF898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03" autoAdjust="0"/>
    <p:restoredTop sz="94600" autoAdjust="0"/>
  </p:normalViewPr>
  <p:slideViewPr>
    <p:cSldViewPr>
      <p:cViewPr varScale="1">
        <p:scale>
          <a:sx n="98" d="100"/>
          <a:sy n="98" d="100"/>
        </p:scale>
        <p:origin x="1266" y="96"/>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1722" y="-84"/>
      </p:cViewPr>
      <p:guideLst>
        <p:guide orient="horz" pos="2910"/>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2"/>
            <a:ext cx="3011752" cy="461566"/>
          </a:xfrm>
          <a:prstGeom prst="rect">
            <a:avLst/>
          </a:prstGeom>
          <a:noFill/>
          <a:ln w="9525">
            <a:noFill/>
            <a:miter lim="800000"/>
            <a:headEnd/>
            <a:tailEnd/>
          </a:ln>
          <a:effectLst/>
        </p:spPr>
        <p:txBody>
          <a:bodyPr vert="horz" wrap="square" lIns="92406" tIns="46204" rIns="92406" bIns="46204" numCol="1" anchor="t" anchorCtr="0" compatLnSpc="1">
            <a:prstTxWarp prst="textNoShape">
              <a:avLst/>
            </a:prstTxWarp>
          </a:bodyPr>
          <a:lstStyle>
            <a:lvl1pPr algn="l" defTabSz="923391">
              <a:defRPr sz="1200" smtClean="0">
                <a:solidFill>
                  <a:schemeClr val="tx1"/>
                </a:solidFill>
                <a:latin typeface="Times New Roman" pitchFamily="18" charset="0"/>
              </a:defRPr>
            </a:lvl1pPr>
          </a:lstStyle>
          <a:p>
            <a:pPr>
              <a:defRPr/>
            </a:pPr>
            <a:endParaRPr lang="en-US"/>
          </a:p>
        </p:txBody>
      </p:sp>
      <p:sp>
        <p:nvSpPr>
          <p:cNvPr id="119811" name="Rectangle 3"/>
          <p:cNvSpPr>
            <a:spLocks noGrp="1" noChangeArrowheads="1"/>
          </p:cNvSpPr>
          <p:nvPr>
            <p:ph type="dt" sz="quarter" idx="1"/>
          </p:nvPr>
        </p:nvSpPr>
        <p:spPr bwMode="auto">
          <a:xfrm>
            <a:off x="3936744" y="2"/>
            <a:ext cx="3011752" cy="461566"/>
          </a:xfrm>
          <a:prstGeom prst="rect">
            <a:avLst/>
          </a:prstGeom>
          <a:noFill/>
          <a:ln w="9525">
            <a:noFill/>
            <a:miter lim="800000"/>
            <a:headEnd/>
            <a:tailEnd/>
          </a:ln>
          <a:effectLst/>
        </p:spPr>
        <p:txBody>
          <a:bodyPr vert="horz" wrap="square" lIns="92406" tIns="46204" rIns="92406" bIns="46204" numCol="1" anchor="t" anchorCtr="0" compatLnSpc="1">
            <a:prstTxWarp prst="textNoShape">
              <a:avLst/>
            </a:prstTxWarp>
          </a:bodyPr>
          <a:lstStyle>
            <a:lvl1pPr algn="r" defTabSz="923391">
              <a:defRPr sz="1200" smtClean="0">
                <a:solidFill>
                  <a:schemeClr val="tx1"/>
                </a:solidFill>
                <a:latin typeface="Times New Roman" pitchFamily="18" charset="0"/>
              </a:defRPr>
            </a:lvl1pPr>
          </a:lstStyle>
          <a:p>
            <a:pPr>
              <a:defRPr/>
            </a:pPr>
            <a:fld id="{2A6DC22E-7EE2-43A8-ACEE-86D89932826E}" type="datetime1">
              <a:rPr lang="en-US" smtClean="0"/>
              <a:t>8/14/2018</a:t>
            </a:fld>
            <a:endParaRPr lang="en-US"/>
          </a:p>
        </p:txBody>
      </p:sp>
      <p:sp>
        <p:nvSpPr>
          <p:cNvPr id="119812" name="Rectangle 4"/>
          <p:cNvSpPr>
            <a:spLocks noGrp="1" noChangeArrowheads="1"/>
          </p:cNvSpPr>
          <p:nvPr>
            <p:ph type="ftr" sz="quarter" idx="2"/>
          </p:nvPr>
        </p:nvSpPr>
        <p:spPr bwMode="auto">
          <a:xfrm>
            <a:off x="0" y="8772929"/>
            <a:ext cx="3011752" cy="461566"/>
          </a:xfrm>
          <a:prstGeom prst="rect">
            <a:avLst/>
          </a:prstGeom>
          <a:noFill/>
          <a:ln w="9525">
            <a:noFill/>
            <a:miter lim="800000"/>
            <a:headEnd/>
            <a:tailEnd/>
          </a:ln>
          <a:effectLst/>
        </p:spPr>
        <p:txBody>
          <a:bodyPr vert="horz" wrap="square" lIns="92406" tIns="46204" rIns="92406" bIns="46204" numCol="1" anchor="b" anchorCtr="0" compatLnSpc="1">
            <a:prstTxWarp prst="textNoShape">
              <a:avLst/>
            </a:prstTxWarp>
          </a:bodyPr>
          <a:lstStyle>
            <a:lvl1pPr algn="l" defTabSz="923391">
              <a:defRPr sz="1200" smtClean="0">
                <a:solidFill>
                  <a:schemeClr val="tx1"/>
                </a:solidFill>
                <a:latin typeface="Times New Roman" pitchFamily="18" charset="0"/>
              </a:defRPr>
            </a:lvl1pPr>
          </a:lstStyle>
          <a:p>
            <a:pPr>
              <a:defRPr/>
            </a:pPr>
            <a:endParaRPr lang="en-US"/>
          </a:p>
        </p:txBody>
      </p:sp>
      <p:sp>
        <p:nvSpPr>
          <p:cNvPr id="119813" name="Rectangle 5"/>
          <p:cNvSpPr>
            <a:spLocks noGrp="1" noChangeArrowheads="1"/>
          </p:cNvSpPr>
          <p:nvPr>
            <p:ph type="sldNum" sz="quarter" idx="3"/>
          </p:nvPr>
        </p:nvSpPr>
        <p:spPr bwMode="auto">
          <a:xfrm>
            <a:off x="3936744" y="8772929"/>
            <a:ext cx="3011752" cy="461566"/>
          </a:xfrm>
          <a:prstGeom prst="rect">
            <a:avLst/>
          </a:prstGeom>
          <a:noFill/>
          <a:ln w="9525">
            <a:noFill/>
            <a:miter lim="800000"/>
            <a:headEnd/>
            <a:tailEnd/>
          </a:ln>
          <a:effectLst/>
        </p:spPr>
        <p:txBody>
          <a:bodyPr vert="horz" wrap="square" lIns="92406" tIns="46204" rIns="92406" bIns="46204" numCol="1" anchor="b" anchorCtr="0" compatLnSpc="1">
            <a:prstTxWarp prst="textNoShape">
              <a:avLst/>
            </a:prstTxWarp>
          </a:bodyPr>
          <a:lstStyle>
            <a:lvl1pPr algn="r" defTabSz="923391">
              <a:defRPr sz="1200" smtClean="0">
                <a:solidFill>
                  <a:schemeClr val="tx1"/>
                </a:solidFill>
                <a:latin typeface="Times New Roman" pitchFamily="18" charset="0"/>
              </a:defRPr>
            </a:lvl1pPr>
          </a:lstStyle>
          <a:p>
            <a:pPr>
              <a:defRPr/>
            </a:pPr>
            <a:fld id="{4DAB7A90-DFA6-4D8C-8D00-20FE6A4A5F9E}" type="slidenum">
              <a:rPr lang="en-US"/>
              <a:pPr>
                <a:defRPr/>
              </a:pPr>
              <a:t>‹#›</a:t>
            </a:fld>
            <a:endParaRPr 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2"/>
            <a:ext cx="3011752" cy="461566"/>
          </a:xfrm>
          <a:prstGeom prst="rect">
            <a:avLst/>
          </a:prstGeom>
          <a:noFill/>
          <a:ln w="9525">
            <a:noFill/>
            <a:miter lim="800000"/>
            <a:headEnd/>
            <a:tailEnd/>
          </a:ln>
          <a:effectLst/>
        </p:spPr>
        <p:txBody>
          <a:bodyPr vert="horz" wrap="square" lIns="92406" tIns="46204" rIns="92406" bIns="46204" numCol="1" anchor="t" anchorCtr="0" compatLnSpc="1">
            <a:prstTxWarp prst="textNoShape">
              <a:avLst/>
            </a:prstTxWarp>
          </a:bodyPr>
          <a:lstStyle>
            <a:lvl1pPr algn="l" defTabSz="923391">
              <a:defRPr sz="1200" smtClean="0">
                <a:solidFill>
                  <a:schemeClr val="tx1"/>
                </a:solidFill>
                <a:latin typeface="Times New Roman" pitchFamily="18" charset="0"/>
              </a:defRPr>
            </a:lvl1pPr>
          </a:lstStyle>
          <a:p>
            <a:pPr>
              <a:defRPr/>
            </a:pPr>
            <a:endParaRPr lang="en-US"/>
          </a:p>
        </p:txBody>
      </p:sp>
      <p:sp>
        <p:nvSpPr>
          <p:cNvPr id="75779" name="Rectangle 3"/>
          <p:cNvSpPr>
            <a:spLocks noGrp="1" noChangeArrowheads="1"/>
          </p:cNvSpPr>
          <p:nvPr>
            <p:ph type="dt" idx="1"/>
          </p:nvPr>
        </p:nvSpPr>
        <p:spPr bwMode="auto">
          <a:xfrm>
            <a:off x="3938324" y="2"/>
            <a:ext cx="3011752" cy="461566"/>
          </a:xfrm>
          <a:prstGeom prst="rect">
            <a:avLst/>
          </a:prstGeom>
          <a:noFill/>
          <a:ln w="9525">
            <a:noFill/>
            <a:miter lim="800000"/>
            <a:headEnd/>
            <a:tailEnd/>
          </a:ln>
          <a:effectLst/>
        </p:spPr>
        <p:txBody>
          <a:bodyPr vert="horz" wrap="square" lIns="92406" tIns="46204" rIns="92406" bIns="46204" numCol="1" anchor="t" anchorCtr="0" compatLnSpc="1">
            <a:prstTxWarp prst="textNoShape">
              <a:avLst/>
            </a:prstTxWarp>
          </a:bodyPr>
          <a:lstStyle>
            <a:lvl1pPr algn="r" defTabSz="923391">
              <a:defRPr sz="1200" smtClean="0">
                <a:solidFill>
                  <a:schemeClr val="tx1"/>
                </a:solidFill>
                <a:latin typeface="Times New Roman" pitchFamily="18" charset="0"/>
              </a:defRPr>
            </a:lvl1pPr>
          </a:lstStyle>
          <a:p>
            <a:pPr>
              <a:defRPr/>
            </a:pPr>
            <a:fld id="{DA26A47E-F6A9-4B89-A439-69C57C30EDDC}" type="datetime1">
              <a:rPr lang="en-US" smtClean="0"/>
              <a:t>8/14/2018</a:t>
            </a:fld>
            <a:endParaRPr lang="en-US"/>
          </a:p>
        </p:txBody>
      </p:sp>
      <p:sp>
        <p:nvSpPr>
          <p:cNvPr id="39940" name="Rectangle 4"/>
          <p:cNvSpPr>
            <a:spLocks noGrp="1" noRot="1" noChangeAspect="1" noChangeArrowheads="1" noTextEdit="1"/>
          </p:cNvSpPr>
          <p:nvPr>
            <p:ph type="sldImg" idx="2"/>
          </p:nvPr>
        </p:nvSpPr>
        <p:spPr bwMode="auto">
          <a:xfrm>
            <a:off x="1236663" y="693738"/>
            <a:ext cx="4478337" cy="3462337"/>
          </a:xfrm>
          <a:prstGeom prst="rect">
            <a:avLst/>
          </a:prstGeom>
          <a:noFill/>
          <a:ln w="9525">
            <a:solidFill>
              <a:srgbClr val="000000"/>
            </a:solidFill>
            <a:miter lim="800000"/>
            <a:headEnd/>
            <a:tailEnd/>
          </a:ln>
        </p:spPr>
      </p:sp>
      <p:sp>
        <p:nvSpPr>
          <p:cNvPr id="75781" name="Rectangle 5"/>
          <p:cNvSpPr>
            <a:spLocks noGrp="1" noChangeArrowheads="1"/>
          </p:cNvSpPr>
          <p:nvPr>
            <p:ph type="body" sz="quarter" idx="3"/>
          </p:nvPr>
        </p:nvSpPr>
        <p:spPr bwMode="auto">
          <a:xfrm>
            <a:off x="926572" y="4388045"/>
            <a:ext cx="5096932" cy="4154100"/>
          </a:xfrm>
          <a:prstGeom prst="rect">
            <a:avLst/>
          </a:prstGeom>
          <a:noFill/>
          <a:ln w="9525">
            <a:noFill/>
            <a:miter lim="800000"/>
            <a:headEnd/>
            <a:tailEnd/>
          </a:ln>
          <a:effectLst/>
        </p:spPr>
        <p:txBody>
          <a:bodyPr vert="horz" wrap="square" lIns="92406" tIns="46204" rIns="92406" bIns="4620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5782" name="Rectangle 6"/>
          <p:cNvSpPr>
            <a:spLocks noGrp="1" noChangeArrowheads="1"/>
          </p:cNvSpPr>
          <p:nvPr>
            <p:ph type="ftr" sz="quarter" idx="4"/>
          </p:nvPr>
        </p:nvSpPr>
        <p:spPr bwMode="auto">
          <a:xfrm>
            <a:off x="0" y="8774510"/>
            <a:ext cx="3011752" cy="461566"/>
          </a:xfrm>
          <a:prstGeom prst="rect">
            <a:avLst/>
          </a:prstGeom>
          <a:noFill/>
          <a:ln w="9525">
            <a:noFill/>
            <a:miter lim="800000"/>
            <a:headEnd/>
            <a:tailEnd/>
          </a:ln>
          <a:effectLst/>
        </p:spPr>
        <p:txBody>
          <a:bodyPr vert="horz" wrap="square" lIns="92406" tIns="46204" rIns="92406" bIns="46204" numCol="1" anchor="b" anchorCtr="0" compatLnSpc="1">
            <a:prstTxWarp prst="textNoShape">
              <a:avLst/>
            </a:prstTxWarp>
          </a:bodyPr>
          <a:lstStyle>
            <a:lvl1pPr algn="l" defTabSz="923391">
              <a:defRPr sz="1200" smtClean="0">
                <a:solidFill>
                  <a:schemeClr val="tx1"/>
                </a:solidFill>
                <a:latin typeface="Times New Roman" pitchFamily="18" charset="0"/>
              </a:defRPr>
            </a:lvl1pPr>
          </a:lstStyle>
          <a:p>
            <a:pPr>
              <a:defRPr/>
            </a:pPr>
            <a:endParaRPr lang="en-US"/>
          </a:p>
        </p:txBody>
      </p:sp>
      <p:sp>
        <p:nvSpPr>
          <p:cNvPr id="75783" name="Rectangle 7"/>
          <p:cNvSpPr>
            <a:spLocks noGrp="1" noChangeArrowheads="1"/>
          </p:cNvSpPr>
          <p:nvPr>
            <p:ph type="sldNum" sz="quarter" idx="5"/>
          </p:nvPr>
        </p:nvSpPr>
        <p:spPr bwMode="auto">
          <a:xfrm>
            <a:off x="3938324" y="8774510"/>
            <a:ext cx="3011752" cy="461566"/>
          </a:xfrm>
          <a:prstGeom prst="rect">
            <a:avLst/>
          </a:prstGeom>
          <a:noFill/>
          <a:ln w="9525">
            <a:noFill/>
            <a:miter lim="800000"/>
            <a:headEnd/>
            <a:tailEnd/>
          </a:ln>
          <a:effectLst/>
        </p:spPr>
        <p:txBody>
          <a:bodyPr vert="horz" wrap="square" lIns="92406" tIns="46204" rIns="92406" bIns="46204" numCol="1" anchor="b" anchorCtr="0" compatLnSpc="1">
            <a:prstTxWarp prst="textNoShape">
              <a:avLst/>
            </a:prstTxWarp>
          </a:bodyPr>
          <a:lstStyle>
            <a:lvl1pPr algn="r" defTabSz="923391">
              <a:defRPr sz="1200" smtClean="0">
                <a:solidFill>
                  <a:schemeClr val="tx1"/>
                </a:solidFill>
                <a:latin typeface="Times New Roman" pitchFamily="18" charset="0"/>
              </a:defRPr>
            </a:lvl1pPr>
          </a:lstStyle>
          <a:p>
            <a:pPr>
              <a:defRPr/>
            </a:pPr>
            <a:fld id="{CB0A8587-F1AC-466A-964E-59107925AD33}" type="slidenum">
              <a:rPr lang="en-US"/>
              <a:pPr>
                <a:defRPr/>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48A9DD8-085B-4075-A0BE-6C1B1ACC8DFB}" type="slidenum">
              <a:rPr lang="en-US"/>
              <a:pPr/>
              <a:t>1</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fld id="{01C673F8-7EFC-4635-A12A-DF5297EBB7C6}" type="datetime1">
              <a:rPr lang="en-US" smtClean="0"/>
              <a:t>8/14/2018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A81E6D3-CA03-4B63-B2AD-ED4D45A4449E}" type="slidenum">
              <a:rPr lang="en-US"/>
              <a:pPr/>
              <a:t>35</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26054" y="4386822"/>
            <a:ext cx="5097969" cy="4157172"/>
          </a:xfrm>
          <a:noFill/>
          <a:ln/>
        </p:spPr>
        <p:txBody>
          <a:bodyPr/>
          <a:lstStyle/>
          <a:p>
            <a:pPr eaLnBrk="1" hangingPunct="1"/>
            <a:endParaRPr lang="en-US" smtClean="0"/>
          </a:p>
        </p:txBody>
      </p:sp>
      <p:sp>
        <p:nvSpPr>
          <p:cNvPr id="5" name="Date Placeholder 4"/>
          <p:cNvSpPr>
            <a:spLocks noGrp="1"/>
          </p:cNvSpPr>
          <p:nvPr>
            <p:ph type="dt" idx="10"/>
          </p:nvPr>
        </p:nvSpPr>
        <p:spPr/>
        <p:txBody>
          <a:bodyPr/>
          <a:lstStyle/>
          <a:p>
            <a:fld id="{8F5E7898-302C-47D0-8C63-B6C4FD537976}" type="datetime1">
              <a:rPr lang="en-US" smtClean="0"/>
              <a:t>8/14/2018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p>
            <a:r>
              <a:rPr lang="en-US" smtClean="0"/>
              <a:t>RISE 2016 -Biostatistics</a:t>
            </a:r>
            <a:endParaRPr lang="en-US"/>
          </a:p>
        </p:txBody>
      </p:sp>
      <p:sp>
        <p:nvSpPr>
          <p:cNvPr id="26627" name="Rectangle 7"/>
          <p:cNvSpPr>
            <a:spLocks noGrp="1" noChangeArrowheads="1"/>
          </p:cNvSpPr>
          <p:nvPr>
            <p:ph type="sldNum" sz="quarter" idx="5"/>
          </p:nvPr>
        </p:nvSpPr>
        <p:spPr>
          <a:noFill/>
        </p:spPr>
        <p:txBody>
          <a:bodyPr/>
          <a:lstStyle/>
          <a:p>
            <a:fld id="{B0A0F015-DDBD-4B5A-AB37-357518281238}" type="slidenum">
              <a:rPr lang="en-US"/>
              <a:pPr/>
              <a:t>36</a:t>
            </a:fld>
            <a:endParaRPr lang="en-US"/>
          </a:p>
        </p:txBody>
      </p:sp>
      <p:sp>
        <p:nvSpPr>
          <p:cNvPr id="26628" name="Rectangle 2"/>
          <p:cNvSpPr>
            <a:spLocks noGrp="1" noRot="1" noChangeAspect="1" noChangeArrowheads="1" noTextEdit="1"/>
          </p:cNvSpPr>
          <p:nvPr>
            <p:ph type="sldImg"/>
          </p:nvPr>
        </p:nvSpPr>
        <p:spPr>
          <a:xfrm>
            <a:off x="1235075" y="692150"/>
            <a:ext cx="4479925" cy="3463925"/>
          </a:xfrm>
          <a:ln/>
        </p:spPr>
      </p:sp>
      <p:sp>
        <p:nvSpPr>
          <p:cNvPr id="26629" name="Rectangle 3"/>
          <p:cNvSpPr>
            <a:spLocks noGrp="1" noChangeArrowheads="1"/>
          </p:cNvSpPr>
          <p:nvPr>
            <p:ph type="body" idx="1"/>
          </p:nvPr>
        </p:nvSpPr>
        <p:spPr>
          <a:xfrm>
            <a:off x="925418" y="4386190"/>
            <a:ext cx="5099240" cy="4157496"/>
          </a:xfrm>
          <a:noFill/>
          <a:ln/>
        </p:spPr>
        <p:txBody>
          <a:bodyPr/>
          <a:lstStyle/>
          <a:p>
            <a:pPr eaLnBrk="1" hangingPunct="1"/>
            <a:endParaRPr lang="en-US" smtClean="0"/>
          </a:p>
        </p:txBody>
      </p:sp>
      <p:sp>
        <p:nvSpPr>
          <p:cNvPr id="26630" name="Date Placeholder 5"/>
          <p:cNvSpPr>
            <a:spLocks noGrp="1"/>
          </p:cNvSpPr>
          <p:nvPr>
            <p:ph type="dt" sz="quarter" idx="1"/>
          </p:nvPr>
        </p:nvSpPr>
        <p:spPr>
          <a:noFill/>
        </p:spPr>
        <p:txBody>
          <a:bodyPr/>
          <a:lstStyle/>
          <a:p>
            <a:fld id="{E76E0D61-90B8-4D32-B615-9A1B07C529CB}" type="datetime1">
              <a:rPr lang="en-US" smtClean="0"/>
              <a:t>8/14/2018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CFF3579-FC4F-42EC-9B34-502418749139}" type="slidenum">
              <a:rPr lang="en-US"/>
              <a:pPr/>
              <a:t>37</a:t>
            </a:fld>
            <a:endParaRPr lang="en-US"/>
          </a:p>
        </p:txBody>
      </p:sp>
      <p:sp>
        <p:nvSpPr>
          <p:cNvPr id="51203" name="Rectangle 2"/>
          <p:cNvSpPr>
            <a:spLocks noGrp="1" noRot="1" noChangeAspect="1" noChangeArrowheads="1" noTextEdit="1"/>
          </p:cNvSpPr>
          <p:nvPr>
            <p:ph type="sldImg"/>
          </p:nvPr>
        </p:nvSpPr>
        <p:spPr>
          <a:xfrm>
            <a:off x="1238250" y="693738"/>
            <a:ext cx="4478338" cy="3462337"/>
          </a:xfrm>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fld id="{84CB70F1-A2C5-4C5F-B8E3-0F0BE1557585}" type="datetime1">
              <a:rPr lang="en-US" smtClean="0"/>
              <a:t>8/14/2018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45CA3B9-EB08-45C8-93F3-8A7A99D0BA16}" type="slidenum">
              <a:rPr lang="en-US"/>
              <a:pPr/>
              <a:t>38</a:t>
            </a:fld>
            <a:endParaRPr lang="en-US"/>
          </a:p>
        </p:txBody>
      </p:sp>
      <p:sp>
        <p:nvSpPr>
          <p:cNvPr id="52227" name="Rectangle 2"/>
          <p:cNvSpPr>
            <a:spLocks noGrp="1" noRot="1" noChangeAspect="1" noChangeArrowheads="1" noTextEdit="1"/>
          </p:cNvSpPr>
          <p:nvPr>
            <p:ph type="sldImg"/>
          </p:nvPr>
        </p:nvSpPr>
        <p:spPr>
          <a:xfrm>
            <a:off x="1238250" y="693738"/>
            <a:ext cx="4478338" cy="3462337"/>
          </a:xfrm>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fld id="{BABAC277-B934-4F77-A8AF-15288F164F86}" type="datetime1">
              <a:rPr lang="en-US" smtClean="0"/>
              <a:t>8/14/2018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F27ADAE-5D7B-4D91-892D-B0047104741A}" type="slidenum">
              <a:rPr lang="en-US"/>
              <a:pPr/>
              <a:t>4</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
        <p:nvSpPr>
          <p:cNvPr id="27653" name="Header Placeholder 7"/>
          <p:cNvSpPr>
            <a:spLocks noGrp="1"/>
          </p:cNvSpPr>
          <p:nvPr>
            <p:ph type="hdr" sz="quarter"/>
          </p:nvPr>
        </p:nvSpPr>
        <p:spPr>
          <a:noFill/>
        </p:spPr>
        <p:txBody>
          <a:bodyPr/>
          <a:lstStyle/>
          <a:p>
            <a:r>
              <a:rPr lang="it-IT" smtClean="0"/>
              <a:t>RISE 2016 -Biostatistics</a:t>
            </a:r>
            <a:endParaRPr lang="en-US"/>
          </a:p>
        </p:txBody>
      </p:sp>
      <p:sp>
        <p:nvSpPr>
          <p:cNvPr id="6" name="Date Placeholder 5"/>
          <p:cNvSpPr>
            <a:spLocks noGrp="1"/>
          </p:cNvSpPr>
          <p:nvPr>
            <p:ph type="dt" idx="10"/>
          </p:nvPr>
        </p:nvSpPr>
        <p:spPr/>
        <p:txBody>
          <a:bodyPr/>
          <a:lstStyle/>
          <a:p>
            <a:fld id="{8AB7706A-5524-4800-841F-6392D9D3D356}" type="datetime1">
              <a:rPr lang="en-US" smtClean="0"/>
              <a:t>8/14/2018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845CC81-2323-4A0E-8BF3-FB92844E4596}" type="slidenum">
              <a:rPr lang="en-US"/>
              <a:pPr/>
              <a:t>8</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
        <p:nvSpPr>
          <p:cNvPr id="37893" name="Header Placeholder 7"/>
          <p:cNvSpPr>
            <a:spLocks noGrp="1"/>
          </p:cNvSpPr>
          <p:nvPr>
            <p:ph type="hdr" sz="quarter"/>
          </p:nvPr>
        </p:nvSpPr>
        <p:spPr>
          <a:noFill/>
        </p:spPr>
        <p:txBody>
          <a:bodyPr/>
          <a:lstStyle/>
          <a:p>
            <a:r>
              <a:rPr lang="it-IT" smtClean="0"/>
              <a:t>RISE 2016 -Biostatistics</a:t>
            </a:r>
            <a:endParaRPr lang="en-US"/>
          </a:p>
        </p:txBody>
      </p:sp>
      <p:sp>
        <p:nvSpPr>
          <p:cNvPr id="6" name="Date Placeholder 5"/>
          <p:cNvSpPr>
            <a:spLocks noGrp="1"/>
          </p:cNvSpPr>
          <p:nvPr>
            <p:ph type="dt" idx="10"/>
          </p:nvPr>
        </p:nvSpPr>
        <p:spPr/>
        <p:txBody>
          <a:bodyPr/>
          <a:lstStyle/>
          <a:p>
            <a:fld id="{9A3C87F6-816B-46E8-A7A4-97F7E51414C2}" type="datetime1">
              <a:rPr lang="en-US" smtClean="0"/>
              <a:t>8/14/2018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535D0E4-6873-4889-8B59-597A79F26EBC}" type="slidenum">
              <a:rPr lang="en-US"/>
              <a:pPr/>
              <a:t>14</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fld id="{105E483A-4258-44B7-8303-C5C34B99D0EA}" type="datetime1">
              <a:rPr lang="en-US" smtClean="0"/>
              <a:t>8/14/2018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7443BA0-D1B2-4782-B328-3260FA251D8E}" type="slidenum">
              <a:rPr lang="en-US"/>
              <a:pPr/>
              <a:t>15</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fld id="{7C40AA9C-8C8D-4FCA-B3AA-CFB711835538}" type="datetime1">
              <a:rPr lang="en-US" smtClean="0"/>
              <a:t>8/14/2018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58DFB908-28B3-4DC5-B36D-E02DF486BC02}" type="slidenum">
              <a:rPr lang="en-US"/>
              <a:pPr/>
              <a:t>18</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fld id="{C1036AFE-5FC4-4EE5-9E56-3040006A77AD}" type="datetime1">
              <a:rPr lang="en-US" smtClean="0"/>
              <a:t>8/14/2018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8FC2D1E-31ED-4109-A2A2-C687270D446C}" type="slidenum">
              <a:rPr lang="en-US"/>
              <a:pPr/>
              <a:t>26</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fld id="{846BFEA9-7F74-429C-BA27-5BF97787ACFF}" type="datetime1">
              <a:rPr lang="en-US" smtClean="0"/>
              <a:t>8/14/2018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p:spPr>
        <p:txBody>
          <a:bodyPr/>
          <a:lstStyle/>
          <a:p>
            <a:r>
              <a:rPr lang="en-US" smtClean="0">
                <a:latin typeface="Arial" pitchFamily="34" charset="0"/>
              </a:rPr>
              <a:t>RISE 2016 -Biostatistics</a:t>
            </a:r>
          </a:p>
        </p:txBody>
      </p:sp>
      <p:sp>
        <p:nvSpPr>
          <p:cNvPr id="70659" name="Rectangle 7"/>
          <p:cNvSpPr>
            <a:spLocks noGrp="1" noChangeArrowheads="1"/>
          </p:cNvSpPr>
          <p:nvPr>
            <p:ph type="sldNum" sz="quarter" idx="5"/>
          </p:nvPr>
        </p:nvSpPr>
        <p:spPr>
          <a:noFill/>
        </p:spPr>
        <p:txBody>
          <a:bodyPr/>
          <a:lstStyle/>
          <a:p>
            <a:fld id="{98DF33A3-0ACC-4D96-AFDC-7012F686AAC0}" type="slidenum">
              <a:rPr lang="en-US" smtClean="0">
                <a:latin typeface="Arial" pitchFamily="34" charset="0"/>
              </a:rPr>
              <a:pPr/>
              <a:t>33</a:t>
            </a:fld>
            <a:endParaRPr lang="en-US" smtClean="0">
              <a:latin typeface="Arial" pitchFamily="34" charset="0"/>
            </a:endParaRPr>
          </a:p>
        </p:txBody>
      </p:sp>
      <p:sp>
        <p:nvSpPr>
          <p:cNvPr id="70660" name="Rectangle 7"/>
          <p:cNvSpPr txBox="1">
            <a:spLocks noGrp="1" noChangeArrowheads="1"/>
          </p:cNvSpPr>
          <p:nvPr/>
        </p:nvSpPr>
        <p:spPr bwMode="auto">
          <a:xfrm>
            <a:off x="3936174" y="8772378"/>
            <a:ext cx="3012329" cy="462120"/>
          </a:xfrm>
          <a:prstGeom prst="rect">
            <a:avLst/>
          </a:prstGeom>
          <a:noFill/>
          <a:ln w="9525">
            <a:noFill/>
            <a:miter lim="800000"/>
            <a:headEnd/>
            <a:tailEnd/>
          </a:ln>
        </p:spPr>
        <p:txBody>
          <a:bodyPr lIns="92481" tIns="46240" rIns="92481" bIns="46240" anchor="b"/>
          <a:lstStyle/>
          <a:p>
            <a:pPr algn="r" defTabSz="924967"/>
            <a:fld id="{B5E66D96-9F44-4CBA-B3F1-AAE32039CBD5}" type="slidenum">
              <a:rPr lang="en-GB" sz="1200"/>
              <a:pPr algn="r" defTabSz="924967"/>
              <a:t>33</a:t>
            </a:fld>
            <a:endParaRPr lang="en-GB" sz="1200"/>
          </a:p>
        </p:txBody>
      </p:sp>
      <p:sp>
        <p:nvSpPr>
          <p:cNvPr id="70661" name="Rectangle 2"/>
          <p:cNvSpPr>
            <a:spLocks noGrp="1" noRot="1" noChangeAspect="1" noChangeArrowheads="1" noTextEdit="1"/>
          </p:cNvSpPr>
          <p:nvPr>
            <p:ph type="sldImg"/>
          </p:nvPr>
        </p:nvSpPr>
        <p:spPr>
          <a:xfrm>
            <a:off x="1235075" y="692150"/>
            <a:ext cx="4479925" cy="3463925"/>
          </a:xfrm>
          <a:ln/>
        </p:spPr>
      </p:sp>
      <p:sp>
        <p:nvSpPr>
          <p:cNvPr id="70662" name="Rectangle 3"/>
          <p:cNvSpPr>
            <a:spLocks noGrp="1" noChangeArrowheads="1"/>
          </p:cNvSpPr>
          <p:nvPr>
            <p:ph type="body" idx="1"/>
          </p:nvPr>
        </p:nvSpPr>
        <p:spPr>
          <a:xfrm>
            <a:off x="925418" y="4386190"/>
            <a:ext cx="5099240" cy="4157496"/>
          </a:xfrm>
          <a:noFill/>
          <a:ln/>
        </p:spPr>
        <p:txBody>
          <a:bodyPr lIns="92481" tIns="46240" rIns="92481" bIns="46240"/>
          <a:lstStyle/>
          <a:p>
            <a:pPr eaLnBrk="1" hangingPunct="1"/>
            <a:r>
              <a:rPr lang="en-GB" smtClean="0">
                <a:latin typeface="Arial" pitchFamily="34" charset="0"/>
              </a:rPr>
              <a:t>Many ordinal scales in medicine – numbers frequently used but does not mean equivalence between steps.  Also summative or added rating scales are common e.g. IDA (Index of Disease Activity) or Hamilton’s Depression Scale.</a:t>
            </a:r>
          </a:p>
          <a:p>
            <a:pPr eaLnBrk="1" hangingPunct="1"/>
            <a:endParaRPr lang="en-GB" smtClean="0">
              <a:latin typeface="Arial" pitchFamily="34" charset="0"/>
            </a:endParaRPr>
          </a:p>
        </p:txBody>
      </p:sp>
      <p:sp>
        <p:nvSpPr>
          <p:cNvPr id="7" name="Date Placeholder 6"/>
          <p:cNvSpPr>
            <a:spLocks noGrp="1"/>
          </p:cNvSpPr>
          <p:nvPr>
            <p:ph type="dt" idx="10"/>
          </p:nvPr>
        </p:nvSpPr>
        <p:spPr/>
        <p:txBody>
          <a:bodyPr/>
          <a:lstStyle/>
          <a:p>
            <a:fld id="{C0E8864C-9DA6-48B9-80F4-FA297C3412AB}" type="datetime1">
              <a:rPr lang="en-US" smtClean="0"/>
              <a:t>8/14/2018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RISE 2016 -Biostatistics</a:t>
            </a:r>
            <a:endParaRPr lang="en-US"/>
          </a:p>
        </p:txBody>
      </p:sp>
      <p:sp>
        <p:nvSpPr>
          <p:cNvPr id="5" name="Date Placeholder 4"/>
          <p:cNvSpPr>
            <a:spLocks noGrp="1"/>
          </p:cNvSpPr>
          <p:nvPr>
            <p:ph type="dt" idx="11"/>
          </p:nvPr>
        </p:nvSpPr>
        <p:spPr/>
        <p:txBody>
          <a:bodyPr/>
          <a:lstStyle/>
          <a:p>
            <a:fld id="{52F21A18-AAC0-4BFF-97F8-D1648127FBE2}" type="datetime1">
              <a:rPr lang="en-US" smtClean="0"/>
              <a:t>8/14/2018</a:t>
            </a:fld>
            <a:endParaRPr lang="en-US"/>
          </a:p>
        </p:txBody>
      </p:sp>
      <p:sp>
        <p:nvSpPr>
          <p:cNvPr id="6" name="Slide Number Placeholder 5"/>
          <p:cNvSpPr>
            <a:spLocks noGrp="1"/>
          </p:cNvSpPr>
          <p:nvPr>
            <p:ph type="sldNum" sz="quarter" idx="12"/>
          </p:nvPr>
        </p:nvSpPr>
        <p:spPr/>
        <p:txBody>
          <a:bodyPr/>
          <a:lstStyle/>
          <a:p>
            <a:fld id="{0706D92C-F765-46F8-8883-8D5F7E80D2E8}"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03B2F961-758E-4BF5-985E-2A454A5C3F8D}" type="datetime1">
              <a:rPr lang="en-US" smtClean="0"/>
              <a:t>8/14/2018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CB384EF-8453-4A35-B43C-E9AEEFCFE28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825BC09-B486-4FD0-84DB-D02E29B84020}" type="datetime1">
              <a:rPr lang="en-US" smtClean="0"/>
              <a:t>8/14/2018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4813D8B-6334-464F-A611-9D6C873C480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7563" y="690563"/>
            <a:ext cx="2136775" cy="6218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4063" y="690563"/>
            <a:ext cx="6261100" cy="6218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5597B8-4DE9-4376-BE16-FB7083C1C295}" type="datetime1">
              <a:rPr lang="en-US" smtClean="0"/>
              <a:t>8/14/2018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8BD1030-7A00-4BB1-BB2D-54EDE08DEEE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imag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0058400" cy="7772400"/>
          </a:xfrm>
          <a:prstGeom prst="rect">
            <a:avLst/>
          </a:prstGeom>
        </p:spPr>
      </p:pic>
      <p:sp>
        <p:nvSpPr>
          <p:cNvPr id="9" name="Rectangle 8"/>
          <p:cNvSpPr/>
          <p:nvPr userDrawn="1"/>
        </p:nvSpPr>
        <p:spPr>
          <a:xfrm>
            <a:off x="0" y="3026421"/>
            <a:ext cx="10058400" cy="2790972"/>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502920" fontAlgn="auto">
              <a:spcBef>
                <a:spcPts val="0"/>
              </a:spcBef>
              <a:spcAft>
                <a:spcPts val="0"/>
              </a:spcAft>
            </a:pPr>
            <a:endParaRPr lang="en-US" sz="1980">
              <a:solidFill>
                <a:prstClr val="white"/>
              </a:solidFill>
            </a:endParaRPr>
          </a:p>
        </p:txBody>
      </p:sp>
      <p:sp>
        <p:nvSpPr>
          <p:cNvPr id="2" name="Title 1"/>
          <p:cNvSpPr>
            <a:spLocks noGrp="1"/>
          </p:cNvSpPr>
          <p:nvPr>
            <p:ph type="ctrTitle"/>
          </p:nvPr>
        </p:nvSpPr>
        <p:spPr>
          <a:xfrm>
            <a:off x="472494" y="3891489"/>
            <a:ext cx="9158601" cy="827617"/>
          </a:xfrm>
          <a:prstGeom prst="rect">
            <a:avLst/>
          </a:prstGeom>
        </p:spPr>
        <p:txBody>
          <a:bodyPr/>
          <a:lstStyle>
            <a:lvl1pPr algn="l">
              <a:defRPr sz="3960" baseline="0">
                <a:solidFill>
                  <a:srgbClr val="585858"/>
                </a:solidFill>
              </a:defRPr>
            </a:lvl1pPr>
          </a:lstStyle>
          <a:p>
            <a:endParaRPr lang="en-US" dirty="0"/>
          </a:p>
        </p:txBody>
      </p:sp>
      <p:sp>
        <p:nvSpPr>
          <p:cNvPr id="3" name="Subtitle 2"/>
          <p:cNvSpPr>
            <a:spLocks noGrp="1"/>
          </p:cNvSpPr>
          <p:nvPr>
            <p:ph type="subTitle" idx="1"/>
          </p:nvPr>
        </p:nvSpPr>
        <p:spPr>
          <a:xfrm>
            <a:off x="472493" y="4612869"/>
            <a:ext cx="5532120" cy="573334"/>
          </a:xfrm>
          <a:prstGeom prst="rect">
            <a:avLst/>
          </a:prstGeom>
        </p:spPr>
        <p:txBody>
          <a:bodyPr>
            <a:normAutofit/>
          </a:bodyPr>
          <a:lstStyle>
            <a:lvl1pPr marL="0" indent="0" algn="l">
              <a:buNone/>
              <a:defRPr sz="1980" b="0" baseline="0">
                <a:solidFill>
                  <a:srgbClr val="585858"/>
                </a:solidFil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endParaRPr lang="en-US" dirty="0"/>
          </a:p>
        </p:txBody>
      </p:sp>
      <p:sp>
        <p:nvSpPr>
          <p:cNvPr id="11" name="Rectangle 10"/>
          <p:cNvSpPr/>
          <p:nvPr userDrawn="1"/>
        </p:nvSpPr>
        <p:spPr>
          <a:xfrm>
            <a:off x="0" y="5768989"/>
            <a:ext cx="10073263" cy="51815"/>
          </a:xfrm>
          <a:prstGeom prst="rect">
            <a:avLst/>
          </a:prstGeom>
          <a:solidFill>
            <a:srgbClr val="3EB4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2920" fontAlgn="auto">
              <a:spcBef>
                <a:spcPts val="0"/>
              </a:spcBef>
              <a:spcAft>
                <a:spcPts val="0"/>
              </a:spcAft>
            </a:pPr>
            <a:endParaRPr lang="en-US" sz="1980">
              <a:solidFill>
                <a:prstClr val="white"/>
              </a:solidFill>
            </a:endParaRPr>
          </a:p>
        </p:txBody>
      </p:sp>
      <p:sp>
        <p:nvSpPr>
          <p:cNvPr id="13" name="Rectangle 12"/>
          <p:cNvSpPr/>
          <p:nvPr userDrawn="1"/>
        </p:nvSpPr>
        <p:spPr>
          <a:xfrm>
            <a:off x="-14863" y="3026422"/>
            <a:ext cx="10073263" cy="51815"/>
          </a:xfrm>
          <a:prstGeom prst="rect">
            <a:avLst/>
          </a:prstGeom>
          <a:solidFill>
            <a:srgbClr val="3EB4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2920" fontAlgn="auto">
              <a:spcBef>
                <a:spcPts val="0"/>
              </a:spcBef>
              <a:spcAft>
                <a:spcPts val="0"/>
              </a:spcAft>
            </a:pPr>
            <a:endParaRPr lang="en-US" sz="1980">
              <a:solidFill>
                <a:prstClr val="white"/>
              </a:solidFill>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422392">
            <a:off x="7362831" y="2410727"/>
            <a:ext cx="1807258" cy="1875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6582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Rectangle 10"/>
          <p:cNvSpPr/>
          <p:nvPr userDrawn="1"/>
        </p:nvSpPr>
        <p:spPr>
          <a:xfrm>
            <a:off x="-1" y="0"/>
            <a:ext cx="10058401" cy="1496422"/>
          </a:xfrm>
          <a:prstGeom prst="rect">
            <a:avLst/>
          </a:prstGeom>
          <a:solidFill>
            <a:srgbClr val="E757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502920" fontAlgn="auto">
              <a:spcBef>
                <a:spcPts val="0"/>
              </a:spcBef>
              <a:spcAft>
                <a:spcPts val="0"/>
              </a:spcAft>
            </a:pPr>
            <a:endParaRPr lang="en-US" sz="1980">
              <a:solidFill>
                <a:prstClr val="white"/>
              </a:solidFill>
            </a:endParaRPr>
          </a:p>
        </p:txBody>
      </p:sp>
      <p:sp>
        <p:nvSpPr>
          <p:cNvPr id="12" name="Content Placeholder 2"/>
          <p:cNvSpPr>
            <a:spLocks noGrp="1"/>
          </p:cNvSpPr>
          <p:nvPr>
            <p:ph idx="13"/>
          </p:nvPr>
        </p:nvSpPr>
        <p:spPr>
          <a:xfrm>
            <a:off x="523463" y="1920294"/>
            <a:ext cx="9052560" cy="51294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5"/>
          <p:cNvSpPr txBox="1">
            <a:spLocks/>
          </p:cNvSpPr>
          <p:nvPr userDrawn="1"/>
        </p:nvSpPr>
        <p:spPr>
          <a:xfrm>
            <a:off x="5310165" y="7192848"/>
            <a:ext cx="4349356" cy="413808"/>
          </a:xfrm>
          <a:prstGeom prst="rect">
            <a:avLst/>
          </a:prstGeom>
        </p:spPr>
        <p:txBody>
          <a:bodyPr vert="horz" lIns="100584" tIns="50292" rIns="100584" bIns="50292"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200" kern="1200">
                <a:solidFill>
                  <a:srgbClr val="3EB4C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20" dirty="0" smtClean="0"/>
              <a:t>This Is Statistics| American Statistical Association | </a:t>
            </a:r>
            <a:fld id="{2066355A-084C-D24E-9AD2-7E4FC41EA627}" type="slidenum">
              <a:rPr lang="en-US" sz="1320" smtClean="0"/>
              <a:pPr/>
              <a:t>‹#›</a:t>
            </a:fld>
            <a:endParaRPr lang="en-US" sz="1320" dirty="0" smtClean="0"/>
          </a:p>
        </p:txBody>
      </p:sp>
      <p:pic>
        <p:nvPicPr>
          <p:cNvPr id="3" name="Picture 2" descr="icon.eps"/>
          <p:cNvPicPr>
            <a:picLocks noChangeAspect="1"/>
          </p:cNvPicPr>
          <p:nvPr userDrawn="1"/>
        </p:nvPicPr>
        <p:blipFill>
          <a:blip r:embed="rId2" cstate="email">
            <a:alphaModFix amt="12000"/>
            <a:extLst>
              <a:ext uri="{28A0092B-C50C-407E-A947-70E740481C1C}">
                <a14:useLocalDpi xmlns:a14="http://schemas.microsoft.com/office/drawing/2010/main"/>
              </a:ext>
            </a:extLst>
          </a:blip>
          <a:stretch>
            <a:fillRect/>
          </a:stretch>
        </p:blipFill>
        <p:spPr>
          <a:xfrm rot="20801724">
            <a:off x="7881336" y="-2248814"/>
            <a:ext cx="3389374" cy="3453918"/>
          </a:xfrm>
          <a:prstGeom prst="rect">
            <a:avLst/>
          </a:prstGeom>
        </p:spPr>
      </p:pic>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422392">
            <a:off x="8081242" y="706678"/>
            <a:ext cx="1583943" cy="16433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781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Rectangle 10"/>
          <p:cNvSpPr/>
          <p:nvPr userDrawn="1"/>
        </p:nvSpPr>
        <p:spPr>
          <a:xfrm>
            <a:off x="-1" y="0"/>
            <a:ext cx="10058401" cy="1496422"/>
          </a:xfrm>
          <a:prstGeom prst="rect">
            <a:avLst/>
          </a:prstGeom>
          <a:solidFill>
            <a:srgbClr val="E757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502920" fontAlgn="auto">
              <a:spcBef>
                <a:spcPts val="0"/>
              </a:spcBef>
              <a:spcAft>
                <a:spcPts val="0"/>
              </a:spcAft>
            </a:pPr>
            <a:endParaRPr lang="en-US" sz="1980">
              <a:solidFill>
                <a:prstClr val="white"/>
              </a:solidFill>
            </a:endParaRPr>
          </a:p>
        </p:txBody>
      </p:sp>
      <p:sp>
        <p:nvSpPr>
          <p:cNvPr id="14" name="Slide Number Placeholder 5"/>
          <p:cNvSpPr txBox="1">
            <a:spLocks/>
          </p:cNvSpPr>
          <p:nvPr userDrawn="1"/>
        </p:nvSpPr>
        <p:spPr>
          <a:xfrm>
            <a:off x="5310165" y="7192848"/>
            <a:ext cx="4349356" cy="413808"/>
          </a:xfrm>
          <a:prstGeom prst="rect">
            <a:avLst/>
          </a:prstGeom>
        </p:spPr>
        <p:txBody>
          <a:bodyPr vert="horz" lIns="100584" tIns="50292" rIns="100584" bIns="50292"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200" kern="1200">
                <a:solidFill>
                  <a:srgbClr val="3EB4C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20" dirty="0" smtClean="0"/>
              <a:t>This Is Statistics| American Statistical Association | </a:t>
            </a:r>
            <a:fld id="{2066355A-084C-D24E-9AD2-7E4FC41EA627}" type="slidenum">
              <a:rPr lang="en-US" sz="1320" smtClean="0"/>
              <a:pPr/>
              <a:t>‹#›</a:t>
            </a:fld>
            <a:endParaRPr lang="en-US" sz="1320" dirty="0" smtClean="0"/>
          </a:p>
        </p:txBody>
      </p:sp>
      <p:pic>
        <p:nvPicPr>
          <p:cNvPr id="3" name="Picture 2" descr="icon.eps"/>
          <p:cNvPicPr>
            <a:picLocks noChangeAspect="1"/>
          </p:cNvPicPr>
          <p:nvPr userDrawn="1"/>
        </p:nvPicPr>
        <p:blipFill>
          <a:blip r:embed="rId2" cstate="email">
            <a:alphaModFix amt="12000"/>
            <a:extLst>
              <a:ext uri="{28A0092B-C50C-407E-A947-70E740481C1C}">
                <a14:useLocalDpi xmlns:a14="http://schemas.microsoft.com/office/drawing/2010/main"/>
              </a:ext>
            </a:extLst>
          </a:blip>
          <a:stretch>
            <a:fillRect/>
          </a:stretch>
        </p:blipFill>
        <p:spPr>
          <a:xfrm rot="20801724">
            <a:off x="7881336" y="-2248814"/>
            <a:ext cx="3389374" cy="3453918"/>
          </a:xfrm>
          <a:prstGeom prst="rect">
            <a:avLst/>
          </a:prstGeom>
        </p:spPr>
      </p:pic>
      <p:sp>
        <p:nvSpPr>
          <p:cNvPr id="5" name="Media Placeholder 4"/>
          <p:cNvSpPr>
            <a:spLocks noGrp="1"/>
          </p:cNvSpPr>
          <p:nvPr>
            <p:ph type="media" sz="quarter" idx="10"/>
          </p:nvPr>
        </p:nvSpPr>
        <p:spPr>
          <a:xfrm>
            <a:off x="1313181" y="3211514"/>
            <a:ext cx="7402354" cy="3211512"/>
          </a:xfrm>
          <a:prstGeom prst="rect">
            <a:avLst/>
          </a:prstGeom>
        </p:spPr>
        <p:txBody>
          <a:bodyPr vert="horz"/>
          <a:lstStyle/>
          <a:p>
            <a:endParaRPr lang="en-US"/>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422392">
            <a:off x="8081242" y="706678"/>
            <a:ext cx="1583943" cy="16433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0143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4" name="Slide Number Placeholder 5"/>
          <p:cNvSpPr txBox="1">
            <a:spLocks/>
          </p:cNvSpPr>
          <p:nvPr userDrawn="1"/>
        </p:nvSpPr>
        <p:spPr>
          <a:xfrm>
            <a:off x="5310165" y="7192848"/>
            <a:ext cx="4349356" cy="413808"/>
          </a:xfrm>
          <a:prstGeom prst="rect">
            <a:avLst/>
          </a:prstGeom>
        </p:spPr>
        <p:txBody>
          <a:bodyPr vert="horz" lIns="100584" tIns="50292" rIns="100584" bIns="50292"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200" kern="1200">
                <a:solidFill>
                  <a:srgbClr val="3EB4C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20" dirty="0" smtClean="0"/>
              <a:t>This Is Statistics| American Statistical Association | </a:t>
            </a:r>
            <a:fld id="{2066355A-084C-D24E-9AD2-7E4FC41EA627}" type="slidenum">
              <a:rPr lang="en-US" sz="1320" smtClean="0"/>
              <a:pPr/>
              <a:t>‹#›</a:t>
            </a:fld>
            <a:endParaRPr lang="en-US" sz="1320" dirty="0" smtClean="0"/>
          </a:p>
        </p:txBody>
      </p:sp>
      <p:sp>
        <p:nvSpPr>
          <p:cNvPr id="4" name="Picture Placeholder 3"/>
          <p:cNvSpPr>
            <a:spLocks noGrp="1"/>
          </p:cNvSpPr>
          <p:nvPr>
            <p:ph type="pic" sz="quarter" idx="10"/>
          </p:nvPr>
        </p:nvSpPr>
        <p:spPr>
          <a:xfrm>
            <a:off x="0" y="1496907"/>
            <a:ext cx="10058400" cy="6275493"/>
          </a:xfrm>
          <a:prstGeom prst="rect">
            <a:avLst/>
          </a:prstGeom>
        </p:spPr>
        <p:txBody>
          <a:bodyPr vert="horz"/>
          <a:lstStyle/>
          <a:p>
            <a:endParaRPr lang="en-US"/>
          </a:p>
        </p:txBody>
      </p:sp>
    </p:spTree>
    <p:extLst>
      <p:ext uri="{BB962C8B-B14F-4D97-AF65-F5344CB8AC3E}">
        <p14:creationId xmlns:p14="http://schemas.microsoft.com/office/powerpoint/2010/main" val="2342180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en bg">
    <p:spTree>
      <p:nvGrpSpPr>
        <p:cNvPr id="1" name=""/>
        <p:cNvGrpSpPr/>
        <p:nvPr/>
      </p:nvGrpSpPr>
      <p:grpSpPr>
        <a:xfrm>
          <a:off x="0" y="0"/>
          <a:ext cx="0" cy="0"/>
          <a:chOff x="0" y="0"/>
          <a:chExt cx="0" cy="0"/>
        </a:xfrm>
      </p:grpSpPr>
      <p:sp>
        <p:nvSpPr>
          <p:cNvPr id="2" name="Rectangle 1"/>
          <p:cNvSpPr/>
          <p:nvPr userDrawn="1"/>
        </p:nvSpPr>
        <p:spPr>
          <a:xfrm>
            <a:off x="1" y="1"/>
            <a:ext cx="10181018" cy="7999911"/>
          </a:xfrm>
          <a:prstGeom prst="rect">
            <a:avLst/>
          </a:prstGeom>
          <a:solidFill>
            <a:srgbClr val="3EB4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502920" fontAlgn="auto">
              <a:spcBef>
                <a:spcPts val="0"/>
              </a:spcBef>
              <a:spcAft>
                <a:spcPts val="0"/>
              </a:spcAft>
            </a:pPr>
            <a:endParaRPr lang="en-US" sz="1980" dirty="0">
              <a:solidFill>
                <a:prstClr val="white"/>
              </a:solidFill>
            </a:endParaRPr>
          </a:p>
        </p:txBody>
      </p:sp>
      <p:pic>
        <p:nvPicPr>
          <p:cNvPr id="9" name="Picture 8"/>
          <p:cNvPicPr>
            <a:picLocks noChangeAspect="1"/>
          </p:cNvPicPr>
          <p:nvPr userDrawn="1"/>
        </p:nvPicPr>
        <p:blipFill>
          <a:blip r:embed="rId2">
            <a:alphaModFix amt="10000"/>
            <a:extLst>
              <a:ext uri="{28A0092B-C50C-407E-A947-70E740481C1C}">
                <a14:useLocalDpi xmlns:a14="http://schemas.microsoft.com/office/drawing/2010/main"/>
              </a:ext>
            </a:extLst>
          </a:blip>
          <a:stretch>
            <a:fillRect/>
          </a:stretch>
        </p:blipFill>
        <p:spPr>
          <a:xfrm>
            <a:off x="4622222" y="0"/>
            <a:ext cx="7399532" cy="7540441"/>
          </a:xfrm>
          <a:prstGeom prst="rect">
            <a:avLst/>
          </a:prstGeom>
        </p:spPr>
      </p:pic>
      <p:sp>
        <p:nvSpPr>
          <p:cNvPr id="7" name="Text Placeholder 6"/>
          <p:cNvSpPr>
            <a:spLocks noGrp="1"/>
          </p:cNvSpPr>
          <p:nvPr>
            <p:ph type="body" sz="quarter" idx="10"/>
          </p:nvPr>
        </p:nvSpPr>
        <p:spPr>
          <a:xfrm>
            <a:off x="414859" y="1717568"/>
            <a:ext cx="9301691" cy="4184862"/>
          </a:xfrm>
          <a:prstGeom prst="rect">
            <a:avLst/>
          </a:prstGeom>
        </p:spPr>
        <p:txBody>
          <a:bodyPr anchor="ctr">
            <a:normAutofit/>
          </a:bodyPr>
          <a:lstStyle>
            <a:lvl1pPr algn="ctr">
              <a:defRPr sz="484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smtClean="0"/>
          </a:p>
        </p:txBody>
      </p:sp>
    </p:spTree>
    <p:extLst>
      <p:ext uri="{BB962C8B-B14F-4D97-AF65-F5344CB8AC3E}">
        <p14:creationId xmlns:p14="http://schemas.microsoft.com/office/powerpoint/2010/main" val="1064083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range bg">
    <p:spTree>
      <p:nvGrpSpPr>
        <p:cNvPr id="1" name=""/>
        <p:cNvGrpSpPr/>
        <p:nvPr/>
      </p:nvGrpSpPr>
      <p:grpSpPr>
        <a:xfrm>
          <a:off x="0" y="0"/>
          <a:ext cx="0" cy="0"/>
          <a:chOff x="0" y="0"/>
          <a:chExt cx="0" cy="0"/>
        </a:xfrm>
      </p:grpSpPr>
      <p:sp>
        <p:nvSpPr>
          <p:cNvPr id="2" name="Rectangle 1"/>
          <p:cNvSpPr/>
          <p:nvPr userDrawn="1"/>
        </p:nvSpPr>
        <p:spPr>
          <a:xfrm>
            <a:off x="-1" y="1"/>
            <a:ext cx="10181018" cy="7999911"/>
          </a:xfrm>
          <a:prstGeom prst="rect">
            <a:avLst/>
          </a:prstGeom>
          <a:solidFill>
            <a:srgbClr val="E757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502920" fontAlgn="auto">
              <a:spcBef>
                <a:spcPts val="0"/>
              </a:spcBef>
              <a:spcAft>
                <a:spcPts val="0"/>
              </a:spcAft>
            </a:pPr>
            <a:endParaRPr lang="en-US" sz="1980" dirty="0">
              <a:solidFill>
                <a:prstClr val="white"/>
              </a:solidFill>
            </a:endParaRPr>
          </a:p>
        </p:txBody>
      </p:sp>
      <p:sp>
        <p:nvSpPr>
          <p:cNvPr id="7" name="Text Placeholder 6"/>
          <p:cNvSpPr>
            <a:spLocks noGrp="1"/>
          </p:cNvSpPr>
          <p:nvPr>
            <p:ph type="body" sz="quarter" idx="10"/>
          </p:nvPr>
        </p:nvSpPr>
        <p:spPr>
          <a:xfrm>
            <a:off x="363652" y="1758285"/>
            <a:ext cx="9371483" cy="4184862"/>
          </a:xfrm>
          <a:prstGeom prst="rect">
            <a:avLst/>
          </a:prstGeom>
        </p:spPr>
        <p:txBody>
          <a:bodyPr anchor="ctr">
            <a:normAutofit/>
          </a:bodyPr>
          <a:lstStyle>
            <a:lvl1pPr algn="ctr">
              <a:defRPr sz="484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smtClean="0"/>
          </a:p>
        </p:txBody>
      </p:sp>
      <p:pic>
        <p:nvPicPr>
          <p:cNvPr id="5" name="Picture 4"/>
          <p:cNvPicPr>
            <a:picLocks noChangeAspect="1"/>
          </p:cNvPicPr>
          <p:nvPr userDrawn="1"/>
        </p:nvPicPr>
        <p:blipFill>
          <a:blip r:embed="rId2">
            <a:alphaModFix amt="10000"/>
            <a:extLst>
              <a:ext uri="{28A0092B-C50C-407E-A947-70E740481C1C}">
                <a14:useLocalDpi xmlns:a14="http://schemas.microsoft.com/office/drawing/2010/main"/>
              </a:ext>
            </a:extLst>
          </a:blip>
          <a:stretch>
            <a:fillRect/>
          </a:stretch>
        </p:blipFill>
        <p:spPr>
          <a:xfrm>
            <a:off x="4622222" y="0"/>
            <a:ext cx="7399532" cy="7540441"/>
          </a:xfrm>
          <a:prstGeom prst="rect">
            <a:avLst/>
          </a:prstGeom>
        </p:spPr>
      </p:pic>
    </p:spTree>
    <p:extLst>
      <p:ext uri="{BB962C8B-B14F-4D97-AF65-F5344CB8AC3E}">
        <p14:creationId xmlns:p14="http://schemas.microsoft.com/office/powerpoint/2010/main" val="400534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87EA298-2B70-47A8-9227-05DE1EE745FA}" type="datetime1">
              <a:rPr lang="en-US" smtClean="0"/>
              <a:t>8/14/2018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E243B85-3DD6-4B41-A87F-8B912C6D10AC}" type="slidenum">
              <a:rPr lang="en-US"/>
              <a:pPr/>
              <a:t>‹#›</a:t>
            </a:fld>
            <a:endParaRPr lang="en-US"/>
          </a:p>
        </p:txBody>
      </p:sp>
    </p:spTree>
    <p:extLst>
      <p:ext uri="{BB962C8B-B14F-4D97-AF65-F5344CB8AC3E}">
        <p14:creationId xmlns:p14="http://schemas.microsoft.com/office/powerpoint/2010/main" val="3930583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p:txBody>
          <a:bodyPr/>
          <a:lstStyle>
            <a:lvl1pPr>
              <a:defRPr smtClean="0"/>
            </a:lvl1pPr>
          </a:lstStyle>
          <a:p>
            <a:pPr>
              <a:defRPr/>
            </a:pPr>
            <a:fld id="{7B3E86DF-959F-4714-85BC-34B39B5A9AB5}" type="datetime1">
              <a:rPr lang="en-US" smtClean="0"/>
              <a:t>8/14/2018</a:t>
            </a:fld>
            <a:endParaRPr lang="en-US"/>
          </a:p>
        </p:txBody>
      </p:sp>
      <p:sp>
        <p:nvSpPr>
          <p:cNvPr id="3" name="Rectangle 70"/>
          <p:cNvSpPr>
            <a:spLocks noGrp="1" noChangeArrowheads="1"/>
          </p:cNvSpPr>
          <p:nvPr>
            <p:ph type="ftr" sz="quarter" idx="11"/>
          </p:nvPr>
        </p:nvSpPr>
        <p:spPr/>
        <p:txBody>
          <a:bodyPr/>
          <a:lstStyle>
            <a:lvl1pPr>
              <a:defRPr/>
            </a:lvl1pPr>
          </a:lstStyle>
          <a:p>
            <a:pPr>
              <a:defRPr/>
            </a:pPr>
            <a:endParaRPr lang="en-US"/>
          </a:p>
        </p:txBody>
      </p:sp>
      <p:sp>
        <p:nvSpPr>
          <p:cNvPr id="4" name="Rectangle 71"/>
          <p:cNvSpPr>
            <a:spLocks noGrp="1" noChangeArrowheads="1"/>
          </p:cNvSpPr>
          <p:nvPr>
            <p:ph type="sldNum" sz="quarter" idx="12"/>
          </p:nvPr>
        </p:nvSpPr>
        <p:spPr/>
        <p:txBody>
          <a:bodyPr/>
          <a:lstStyle>
            <a:lvl1pPr>
              <a:defRPr/>
            </a:lvl1pPr>
          </a:lstStyle>
          <a:p>
            <a:pPr>
              <a:defRPr/>
            </a:pPr>
            <a:fld id="{D3A7476E-F909-4E91-BAE6-CDFE2E6970CC}" type="slidenum">
              <a:rPr lang="en-US"/>
              <a:pPr>
                <a:defRPr/>
              </a:pPr>
              <a:t>‹#›</a:t>
            </a:fld>
            <a:endParaRPr lang="en-US"/>
          </a:p>
        </p:txBody>
      </p:sp>
    </p:spTree>
    <p:extLst>
      <p:ext uri="{BB962C8B-B14F-4D97-AF65-F5344CB8AC3E}">
        <p14:creationId xmlns:p14="http://schemas.microsoft.com/office/powerpoint/2010/main" val="2815877668"/>
      </p:ext>
    </p:extLst>
  </p:cSld>
  <p:clrMapOvr>
    <a:masterClrMapping/>
  </p:clrMapOvr>
  <p:transitio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2A6033D3-3191-47D8-801B-49A081A0DF91}" type="datetime1">
              <a:rPr lang="en-US" smtClean="0"/>
              <a:t>8/14/2018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400CD88-B0E7-48C9-8ED4-31A2C3FDDF62}"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p:txBody>
          <a:bodyPr/>
          <a:lstStyle>
            <a:lvl1pPr>
              <a:defRPr smtClean="0"/>
            </a:lvl1pPr>
          </a:lstStyle>
          <a:p>
            <a:pPr>
              <a:defRPr/>
            </a:pPr>
            <a:fld id="{44249ED3-EE53-4EE7-B22D-DE922A29E326}" type="datetime1">
              <a:rPr lang="en-US" smtClean="0"/>
              <a:t>8/14/2018</a:t>
            </a:fld>
            <a:endParaRPr lang="en-US"/>
          </a:p>
        </p:txBody>
      </p:sp>
      <p:sp>
        <p:nvSpPr>
          <p:cNvPr id="4" name="Rectangle 70"/>
          <p:cNvSpPr>
            <a:spLocks noGrp="1" noChangeArrowheads="1"/>
          </p:cNvSpPr>
          <p:nvPr>
            <p:ph type="ftr" sz="quarter" idx="11"/>
          </p:nvPr>
        </p:nvSpPr>
        <p:spPr/>
        <p:txBody>
          <a:bodyPr/>
          <a:lstStyle>
            <a:lvl1pPr>
              <a:defRPr/>
            </a:lvl1pPr>
          </a:lstStyle>
          <a:p>
            <a:pPr>
              <a:defRPr/>
            </a:pPr>
            <a:endParaRPr lang="en-US"/>
          </a:p>
        </p:txBody>
      </p:sp>
      <p:sp>
        <p:nvSpPr>
          <p:cNvPr id="5" name="Rectangle 71"/>
          <p:cNvSpPr>
            <a:spLocks noGrp="1" noChangeArrowheads="1"/>
          </p:cNvSpPr>
          <p:nvPr>
            <p:ph type="sldNum" sz="quarter" idx="12"/>
          </p:nvPr>
        </p:nvSpPr>
        <p:spPr/>
        <p:txBody>
          <a:bodyPr/>
          <a:lstStyle>
            <a:lvl1pPr>
              <a:defRPr/>
            </a:lvl1pPr>
          </a:lstStyle>
          <a:p>
            <a:pPr>
              <a:defRPr/>
            </a:pPr>
            <a:fld id="{6588F83F-F03F-475C-BD66-03F79DD4F0DE}" type="slidenum">
              <a:rPr lang="en-US"/>
              <a:pPr>
                <a:defRPr/>
              </a:pPr>
              <a:t>‹#›</a:t>
            </a:fld>
            <a:endParaRPr lang="en-US"/>
          </a:p>
        </p:txBody>
      </p:sp>
    </p:spTree>
    <p:extLst>
      <p:ext uri="{BB962C8B-B14F-4D97-AF65-F5344CB8AC3E}">
        <p14:creationId xmlns:p14="http://schemas.microsoft.com/office/powerpoint/2010/main" val="2813781286"/>
      </p:ext>
    </p:extLst>
  </p:cSld>
  <p:clrMapOvr>
    <a:masterClrMapping/>
  </p:clrMapOvr>
  <p:transition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93F6223-DB2E-4D3E-A631-7956CB0A7CC4}" type="datetime1">
              <a:rPr lang="en-US" smtClean="0"/>
              <a:t>8/14/2018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04E4439-18F0-45AE-A8C7-42ABB331107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4063" y="2244725"/>
            <a:ext cx="4198937" cy="466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2244725"/>
            <a:ext cx="4198938" cy="466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0A3234EF-C56E-43AE-B9C4-044D398C5F1F}" type="datetime1">
              <a:rPr lang="en-US" smtClean="0"/>
              <a:t>8/14/2018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C57EAB4-75C1-4424-852B-1E720F6D035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C5F94AA2-5DCA-4B97-8EAA-767CB63B20C0}" type="datetime1">
              <a:rPr lang="en-US" smtClean="0"/>
              <a:t>8/14/2018</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CE857225-341B-4D53-B42F-45E9AF0D612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C0A5B864-BB9A-4588-8F68-9B56DAE68FE0}" type="datetime1">
              <a:rPr lang="en-US" smtClean="0"/>
              <a:t>8/14/2018</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8C9A8592-3A69-45F9-B3B1-99F70946135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C51E52A-7B4B-4B83-8707-DF23E6109E60}" type="datetime1">
              <a:rPr lang="en-US" smtClean="0"/>
              <a:t>8/14/2018</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14E4931C-4AEE-4974-8D9C-57E0EA2E4E7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D2F32EC-F149-43B6-9BB8-047684E347A7}" type="datetime1">
              <a:rPr lang="en-US" smtClean="0"/>
              <a:t>8/14/2018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506B980-40DC-45D4-AB68-0A6B1AEE1D1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7AD2407-D267-4687-B4CF-3B955008A658}" type="datetime1">
              <a:rPr lang="en-US" smtClean="0"/>
              <a:t>8/14/2018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A587E09-318F-4DB6-BA1D-D55A9AD2E3B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0080"/>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4063" y="690563"/>
            <a:ext cx="8550275" cy="1295400"/>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54063" y="2244725"/>
            <a:ext cx="8550275" cy="4664075"/>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54063" y="7081838"/>
            <a:ext cx="2095500" cy="517525"/>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l">
              <a:defRPr sz="1600">
                <a:solidFill>
                  <a:schemeClr val="tx1"/>
                </a:solidFill>
                <a:latin typeface="Times New Roman" pitchFamily="18" charset="0"/>
              </a:defRPr>
            </a:lvl1pPr>
          </a:lstStyle>
          <a:p>
            <a:fld id="{59701A37-5FEB-42E4-ADB3-78798649620B}" type="datetime1">
              <a:rPr lang="en-US" smtClean="0"/>
              <a:t>8/14/2018</a:t>
            </a:fld>
            <a:endParaRPr lang="en-US"/>
          </a:p>
        </p:txBody>
      </p:sp>
      <p:sp>
        <p:nvSpPr>
          <p:cNvPr id="1029" name="Rectangle 5"/>
          <p:cNvSpPr>
            <a:spLocks noGrp="1" noChangeArrowheads="1"/>
          </p:cNvSpPr>
          <p:nvPr>
            <p:ph type="ftr" sz="quarter" idx="3"/>
          </p:nvPr>
        </p:nvSpPr>
        <p:spPr bwMode="auto">
          <a:xfrm>
            <a:off x="3436938" y="7081838"/>
            <a:ext cx="3184525" cy="517525"/>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defRPr sz="1600">
                <a:solidFill>
                  <a:schemeClr val="tx1"/>
                </a:solidFill>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7208838" y="7081838"/>
            <a:ext cx="2095500" cy="517525"/>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r">
              <a:defRPr sz="1600">
                <a:solidFill>
                  <a:schemeClr val="tx1"/>
                </a:solidFill>
                <a:latin typeface="Times New Roman" pitchFamily="18" charset="0"/>
              </a:defRPr>
            </a:lvl1pPr>
          </a:lstStyle>
          <a:p>
            <a:fld id="{00907537-3F90-4272-9705-7086D686CAA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1019175" rtl="0" eaLnBrk="0" fontAlgn="base" hangingPunct="0">
        <a:spcBef>
          <a:spcPct val="0"/>
        </a:spcBef>
        <a:spcAft>
          <a:spcPct val="0"/>
        </a:spcAft>
        <a:defRPr sz="3100" b="1">
          <a:solidFill>
            <a:schemeClr val="bg1"/>
          </a:solidFill>
          <a:latin typeface="+mj-lt"/>
          <a:ea typeface="+mj-ea"/>
          <a:cs typeface="+mj-cs"/>
        </a:defRPr>
      </a:lvl1pPr>
      <a:lvl2pPr algn="ctr" defTabSz="1019175" rtl="0" eaLnBrk="0" fontAlgn="base" hangingPunct="0">
        <a:spcBef>
          <a:spcPct val="0"/>
        </a:spcBef>
        <a:spcAft>
          <a:spcPct val="0"/>
        </a:spcAft>
        <a:defRPr sz="3100" b="1">
          <a:solidFill>
            <a:schemeClr val="bg1"/>
          </a:solidFill>
          <a:latin typeface="Arial" pitchFamily="34" charset="0"/>
        </a:defRPr>
      </a:lvl2pPr>
      <a:lvl3pPr algn="ctr" defTabSz="1019175" rtl="0" eaLnBrk="0" fontAlgn="base" hangingPunct="0">
        <a:spcBef>
          <a:spcPct val="0"/>
        </a:spcBef>
        <a:spcAft>
          <a:spcPct val="0"/>
        </a:spcAft>
        <a:defRPr sz="3100" b="1">
          <a:solidFill>
            <a:schemeClr val="bg1"/>
          </a:solidFill>
          <a:latin typeface="Arial" pitchFamily="34" charset="0"/>
        </a:defRPr>
      </a:lvl3pPr>
      <a:lvl4pPr algn="ctr" defTabSz="1019175" rtl="0" eaLnBrk="0" fontAlgn="base" hangingPunct="0">
        <a:spcBef>
          <a:spcPct val="0"/>
        </a:spcBef>
        <a:spcAft>
          <a:spcPct val="0"/>
        </a:spcAft>
        <a:defRPr sz="3100" b="1">
          <a:solidFill>
            <a:schemeClr val="bg1"/>
          </a:solidFill>
          <a:latin typeface="Arial" pitchFamily="34" charset="0"/>
        </a:defRPr>
      </a:lvl4pPr>
      <a:lvl5pPr algn="ctr" defTabSz="1019175" rtl="0" eaLnBrk="0" fontAlgn="base" hangingPunct="0">
        <a:spcBef>
          <a:spcPct val="0"/>
        </a:spcBef>
        <a:spcAft>
          <a:spcPct val="0"/>
        </a:spcAft>
        <a:defRPr sz="3100" b="1">
          <a:solidFill>
            <a:schemeClr val="bg1"/>
          </a:solidFill>
          <a:latin typeface="Arial" pitchFamily="34" charset="0"/>
        </a:defRPr>
      </a:lvl5pPr>
      <a:lvl6pPr marL="457200" algn="ctr" defTabSz="1019175" rtl="0" fontAlgn="base">
        <a:spcBef>
          <a:spcPct val="0"/>
        </a:spcBef>
        <a:spcAft>
          <a:spcPct val="0"/>
        </a:spcAft>
        <a:defRPr sz="3100" b="1">
          <a:solidFill>
            <a:schemeClr val="bg1"/>
          </a:solidFill>
          <a:latin typeface="Arial" pitchFamily="34" charset="0"/>
        </a:defRPr>
      </a:lvl6pPr>
      <a:lvl7pPr marL="914400" algn="ctr" defTabSz="1019175" rtl="0" fontAlgn="base">
        <a:spcBef>
          <a:spcPct val="0"/>
        </a:spcBef>
        <a:spcAft>
          <a:spcPct val="0"/>
        </a:spcAft>
        <a:defRPr sz="3100" b="1">
          <a:solidFill>
            <a:schemeClr val="bg1"/>
          </a:solidFill>
          <a:latin typeface="Arial" pitchFamily="34" charset="0"/>
        </a:defRPr>
      </a:lvl7pPr>
      <a:lvl8pPr marL="1371600" algn="ctr" defTabSz="1019175" rtl="0" fontAlgn="base">
        <a:spcBef>
          <a:spcPct val="0"/>
        </a:spcBef>
        <a:spcAft>
          <a:spcPct val="0"/>
        </a:spcAft>
        <a:defRPr sz="3100" b="1">
          <a:solidFill>
            <a:schemeClr val="bg1"/>
          </a:solidFill>
          <a:latin typeface="Arial" pitchFamily="34" charset="0"/>
        </a:defRPr>
      </a:lvl8pPr>
      <a:lvl9pPr marL="1828800" algn="ctr" defTabSz="1019175" rtl="0" fontAlgn="base">
        <a:spcBef>
          <a:spcPct val="0"/>
        </a:spcBef>
        <a:spcAft>
          <a:spcPct val="0"/>
        </a:spcAft>
        <a:defRPr sz="3100" b="1">
          <a:solidFill>
            <a:schemeClr val="bg1"/>
          </a:solidFill>
          <a:latin typeface="Arial" pitchFamily="34" charset="0"/>
        </a:defRPr>
      </a:lvl9pPr>
    </p:titleStyle>
    <p:bodyStyle>
      <a:lvl1pPr marL="382588" indent="-382588" algn="l" defTabSz="1019175" rtl="0" eaLnBrk="0" fontAlgn="base" hangingPunct="0">
        <a:spcBef>
          <a:spcPct val="20000"/>
        </a:spcBef>
        <a:spcAft>
          <a:spcPct val="0"/>
        </a:spcAft>
        <a:buChar char="•"/>
        <a:defRPr sz="3600">
          <a:solidFill>
            <a:schemeClr val="tx1"/>
          </a:solidFill>
          <a:latin typeface="+mn-lt"/>
          <a:ea typeface="+mn-ea"/>
          <a:cs typeface="+mn-cs"/>
        </a:defRPr>
      </a:lvl1pPr>
      <a:lvl2pPr marL="827088" indent="-317500" algn="l" defTabSz="1019175" rtl="0" eaLnBrk="0" fontAlgn="base" hangingPunct="0">
        <a:spcBef>
          <a:spcPct val="20000"/>
        </a:spcBef>
        <a:spcAft>
          <a:spcPct val="0"/>
        </a:spcAft>
        <a:buChar char="–"/>
        <a:defRPr sz="3100">
          <a:solidFill>
            <a:schemeClr val="tx1"/>
          </a:solidFill>
          <a:latin typeface="+mn-lt"/>
        </a:defRPr>
      </a:lvl2pPr>
      <a:lvl3pPr marL="1273175" indent="-254000" algn="l" defTabSz="1019175" rtl="0" eaLnBrk="0" fontAlgn="base" hangingPunct="0">
        <a:spcBef>
          <a:spcPct val="20000"/>
        </a:spcBef>
        <a:spcAft>
          <a:spcPct val="0"/>
        </a:spcAft>
        <a:buChar char="•"/>
        <a:defRPr sz="2700">
          <a:solidFill>
            <a:schemeClr val="tx1"/>
          </a:solidFill>
          <a:latin typeface="+mn-lt"/>
        </a:defRPr>
      </a:lvl3pPr>
      <a:lvl4pPr marL="1782763" indent="-254000" algn="l" defTabSz="1019175" rtl="0" eaLnBrk="0" fontAlgn="base" hangingPunct="0">
        <a:spcBef>
          <a:spcPct val="20000"/>
        </a:spcBef>
        <a:spcAft>
          <a:spcPct val="0"/>
        </a:spcAft>
        <a:buChar char="–"/>
        <a:defRPr sz="2200">
          <a:solidFill>
            <a:schemeClr val="tx1"/>
          </a:solidFill>
          <a:latin typeface="+mn-lt"/>
        </a:defRPr>
      </a:lvl4pPr>
      <a:lvl5pPr marL="2292350" indent="-254000" algn="l" defTabSz="1019175" rtl="0" eaLnBrk="0" fontAlgn="base" hangingPunct="0">
        <a:spcBef>
          <a:spcPct val="20000"/>
        </a:spcBef>
        <a:spcAft>
          <a:spcPct val="0"/>
        </a:spcAft>
        <a:buChar char="»"/>
        <a:defRPr sz="2200">
          <a:solidFill>
            <a:schemeClr val="tx1"/>
          </a:solidFill>
          <a:latin typeface="+mn-lt"/>
        </a:defRPr>
      </a:lvl5pPr>
      <a:lvl6pPr marL="2749550" indent="-254000" algn="l" defTabSz="1019175" rtl="0" fontAlgn="base">
        <a:spcBef>
          <a:spcPct val="20000"/>
        </a:spcBef>
        <a:spcAft>
          <a:spcPct val="0"/>
        </a:spcAft>
        <a:buChar char="»"/>
        <a:defRPr sz="2200">
          <a:solidFill>
            <a:schemeClr val="tx1"/>
          </a:solidFill>
          <a:latin typeface="+mn-lt"/>
        </a:defRPr>
      </a:lvl6pPr>
      <a:lvl7pPr marL="3206750" indent="-254000" algn="l" defTabSz="1019175" rtl="0" fontAlgn="base">
        <a:spcBef>
          <a:spcPct val="20000"/>
        </a:spcBef>
        <a:spcAft>
          <a:spcPct val="0"/>
        </a:spcAft>
        <a:buChar char="»"/>
        <a:defRPr sz="2200">
          <a:solidFill>
            <a:schemeClr val="tx1"/>
          </a:solidFill>
          <a:latin typeface="+mn-lt"/>
        </a:defRPr>
      </a:lvl7pPr>
      <a:lvl8pPr marL="3663950" indent="-254000" algn="l" defTabSz="1019175" rtl="0" fontAlgn="base">
        <a:spcBef>
          <a:spcPct val="20000"/>
        </a:spcBef>
        <a:spcAft>
          <a:spcPct val="0"/>
        </a:spcAft>
        <a:buChar char="»"/>
        <a:defRPr sz="2200">
          <a:solidFill>
            <a:schemeClr val="tx1"/>
          </a:solidFill>
          <a:latin typeface="+mn-lt"/>
        </a:defRPr>
      </a:lvl8pPr>
      <a:lvl9pPr marL="4121150" indent="-254000" algn="l" defTabSz="1019175"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884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p:txStyles>
    <p:titleStyle>
      <a:lvl1pPr algn="l" defTabSz="502920" rtl="0" eaLnBrk="1" latinLnBrk="0" hangingPunct="1">
        <a:spcBef>
          <a:spcPct val="0"/>
        </a:spcBef>
        <a:buNone/>
        <a:defRPr sz="3960" b="1" i="0" kern="1200" baseline="0">
          <a:solidFill>
            <a:srgbClr val="3EB4C2"/>
          </a:solidFill>
          <a:latin typeface="Open Sans"/>
          <a:ea typeface="+mj-ea"/>
          <a:cs typeface="Open Sans"/>
        </a:defRPr>
      </a:lvl1pPr>
    </p:titleStyle>
    <p:bodyStyle>
      <a:lvl1pPr marL="0" indent="0" algn="l" defTabSz="502920" rtl="0" eaLnBrk="1" latinLnBrk="0" hangingPunct="1">
        <a:spcBef>
          <a:spcPct val="20000"/>
        </a:spcBef>
        <a:buFont typeface="Arial"/>
        <a:buNone/>
        <a:defRPr sz="3520" b="0" i="0" kern="1200">
          <a:solidFill>
            <a:srgbClr val="585858"/>
          </a:solidFill>
          <a:latin typeface="Open Sans"/>
          <a:ea typeface="+mn-ea"/>
          <a:cs typeface="Open Sans"/>
        </a:defRPr>
      </a:lvl1pPr>
      <a:lvl2pPr marL="1005840" indent="-502920" algn="l" defTabSz="502920" rtl="0" eaLnBrk="1" latinLnBrk="0" hangingPunct="1">
        <a:spcBef>
          <a:spcPct val="20000"/>
        </a:spcBef>
        <a:buClr>
          <a:srgbClr val="E7572B"/>
        </a:buClr>
        <a:buFont typeface="Arial"/>
        <a:buChar char="•"/>
        <a:defRPr sz="3080" kern="1200">
          <a:solidFill>
            <a:srgbClr val="E7572B"/>
          </a:solidFill>
          <a:latin typeface="+mn-lt"/>
          <a:ea typeface="+mn-ea"/>
          <a:cs typeface="+mn-cs"/>
        </a:defRPr>
      </a:lvl2pPr>
      <a:lvl3pPr marL="1383030" indent="-377190" algn="l" defTabSz="502920" rtl="0" eaLnBrk="1" latinLnBrk="0" hangingPunct="1">
        <a:spcBef>
          <a:spcPct val="20000"/>
        </a:spcBef>
        <a:buClr>
          <a:srgbClr val="3EB4C2"/>
        </a:buClr>
        <a:buFont typeface="Wingdings" charset="2"/>
        <a:buChar char="Ø"/>
        <a:defRPr sz="2640" kern="1200">
          <a:solidFill>
            <a:srgbClr val="585858"/>
          </a:solidFill>
          <a:latin typeface="+mn-lt"/>
          <a:ea typeface="+mn-ea"/>
          <a:cs typeface="+mn-cs"/>
        </a:defRPr>
      </a:lvl3pPr>
      <a:lvl4pPr marL="1760220" indent="-251460" algn="l" defTabSz="502920" rtl="0" eaLnBrk="1" latinLnBrk="0" hangingPunct="1">
        <a:spcBef>
          <a:spcPct val="20000"/>
        </a:spcBef>
        <a:buClr>
          <a:srgbClr val="A70588"/>
        </a:buClr>
        <a:buSzPct val="40000"/>
        <a:buFont typeface="Wingdings" charset="2"/>
        <a:buChar char=""/>
        <a:defRPr sz="2200" kern="1200">
          <a:solidFill>
            <a:srgbClr val="585858"/>
          </a:solidFill>
          <a:latin typeface="+mn-lt"/>
          <a:ea typeface="+mn-ea"/>
          <a:cs typeface="+mn-cs"/>
        </a:defRPr>
      </a:lvl4pPr>
      <a:lvl5pPr marL="2263140" indent="-251460" algn="l" defTabSz="502920" rtl="0" eaLnBrk="1" latinLnBrk="0" hangingPunct="1">
        <a:spcBef>
          <a:spcPct val="20000"/>
        </a:spcBef>
        <a:buFont typeface="Arial"/>
        <a:buChar char="»"/>
        <a:defRPr sz="2200" kern="1200">
          <a:solidFill>
            <a:srgbClr val="585858"/>
          </a:solidFill>
          <a:latin typeface="+mn-lt"/>
          <a:ea typeface="+mn-ea"/>
          <a:cs typeface="+mn-cs"/>
        </a:defRPr>
      </a:lvl5pPr>
      <a:lvl6pPr marL="2766060" indent="-251460" algn="l" defTabSz="502920" rtl="0" eaLnBrk="1" latinLnBrk="0" hangingPunct="1">
        <a:spcBef>
          <a:spcPct val="20000"/>
        </a:spcBef>
        <a:buFont typeface="Arial"/>
        <a:buChar char="•"/>
        <a:defRPr sz="2200" kern="1200">
          <a:solidFill>
            <a:schemeClr val="tx1"/>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2920" rtl="0" eaLnBrk="1" latinLnBrk="0" hangingPunct="1">
        <a:defRPr sz="1980" kern="1200">
          <a:solidFill>
            <a:schemeClr val="tx1"/>
          </a:solidFill>
          <a:latin typeface="+mn-lt"/>
          <a:ea typeface="+mn-ea"/>
          <a:cs typeface="+mn-cs"/>
        </a:defRPr>
      </a:lvl1pPr>
      <a:lvl2pPr marL="502920" algn="l" defTabSz="502920" rtl="0" eaLnBrk="1" latinLnBrk="0" hangingPunct="1">
        <a:defRPr sz="1980" kern="1200">
          <a:solidFill>
            <a:schemeClr val="tx1"/>
          </a:solidFill>
          <a:latin typeface="+mn-lt"/>
          <a:ea typeface="+mn-ea"/>
          <a:cs typeface="+mn-cs"/>
        </a:defRPr>
      </a:lvl2pPr>
      <a:lvl3pPr marL="1005840" algn="l" defTabSz="502920" rtl="0" eaLnBrk="1" latinLnBrk="0" hangingPunct="1">
        <a:defRPr sz="1980" kern="1200">
          <a:solidFill>
            <a:schemeClr val="tx1"/>
          </a:solidFill>
          <a:latin typeface="+mn-lt"/>
          <a:ea typeface="+mn-ea"/>
          <a:cs typeface="+mn-cs"/>
        </a:defRPr>
      </a:lvl3pPr>
      <a:lvl4pPr marL="1508760" algn="l" defTabSz="502920" rtl="0" eaLnBrk="1" latinLnBrk="0" hangingPunct="1">
        <a:defRPr sz="1980" kern="1200">
          <a:solidFill>
            <a:schemeClr val="tx1"/>
          </a:solidFill>
          <a:latin typeface="+mn-lt"/>
          <a:ea typeface="+mn-ea"/>
          <a:cs typeface="+mn-cs"/>
        </a:defRPr>
      </a:lvl4pPr>
      <a:lvl5pPr marL="2011680" algn="l" defTabSz="502920" rtl="0" eaLnBrk="1" latinLnBrk="0" hangingPunct="1">
        <a:defRPr sz="1980" kern="1200">
          <a:solidFill>
            <a:schemeClr val="tx1"/>
          </a:solidFill>
          <a:latin typeface="+mn-lt"/>
          <a:ea typeface="+mn-ea"/>
          <a:cs typeface="+mn-cs"/>
        </a:defRPr>
      </a:lvl5pPr>
      <a:lvl6pPr marL="2514600" algn="l" defTabSz="502920" rtl="0" eaLnBrk="1" latinLnBrk="0" hangingPunct="1">
        <a:defRPr sz="1980" kern="1200">
          <a:solidFill>
            <a:schemeClr val="tx1"/>
          </a:solidFill>
          <a:latin typeface="+mn-lt"/>
          <a:ea typeface="+mn-ea"/>
          <a:cs typeface="+mn-cs"/>
        </a:defRPr>
      </a:lvl6pPr>
      <a:lvl7pPr marL="3017520" algn="l" defTabSz="502920" rtl="0" eaLnBrk="1" latinLnBrk="0" hangingPunct="1">
        <a:defRPr sz="1980" kern="1200">
          <a:solidFill>
            <a:schemeClr val="tx1"/>
          </a:solidFill>
          <a:latin typeface="+mn-lt"/>
          <a:ea typeface="+mn-ea"/>
          <a:cs typeface="+mn-cs"/>
        </a:defRPr>
      </a:lvl7pPr>
      <a:lvl8pPr marL="3520440" algn="l" defTabSz="502920" rtl="0" eaLnBrk="1" latinLnBrk="0" hangingPunct="1">
        <a:defRPr sz="1980" kern="1200">
          <a:solidFill>
            <a:schemeClr val="tx1"/>
          </a:solidFill>
          <a:latin typeface="+mn-lt"/>
          <a:ea typeface="+mn-ea"/>
          <a:cs typeface="+mn-cs"/>
        </a:defRPr>
      </a:lvl8pPr>
      <a:lvl9pPr marL="4023360" algn="l" defTabSz="50292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ht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slides/_rels/slide1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rt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050"/>
          <p:cNvSpPr>
            <a:spLocks noGrp="1" noChangeArrowheads="1"/>
          </p:cNvSpPr>
          <p:nvPr>
            <p:ph type="title"/>
          </p:nvPr>
        </p:nvSpPr>
        <p:spPr>
          <a:xfrm>
            <a:off x="754063" y="258763"/>
            <a:ext cx="8550275" cy="1036637"/>
          </a:xfrm>
        </p:spPr>
        <p:txBody>
          <a:bodyPr/>
          <a:lstStyle/>
          <a:p>
            <a:pPr eaLnBrk="1" hangingPunct="1">
              <a:defRPr/>
            </a:pPr>
            <a:r>
              <a:rPr lang="en-US" sz="3600" b="0" dirty="0" smtClean="0">
                <a:solidFill>
                  <a:schemeClr val="bg2">
                    <a:lumMod val="20000"/>
                    <a:lumOff val="80000"/>
                  </a:schemeClr>
                </a:solidFill>
              </a:rPr>
              <a:t>Biostatistics Case </a:t>
            </a:r>
            <a:r>
              <a:rPr lang="en-US" sz="3600" b="0" smtClean="0">
                <a:solidFill>
                  <a:schemeClr val="bg2">
                    <a:lumMod val="20000"/>
                    <a:lumOff val="80000"/>
                  </a:schemeClr>
                </a:solidFill>
              </a:rPr>
              <a:t>Studies 2018</a:t>
            </a:r>
            <a:endParaRPr lang="en-US" sz="3600" b="0" dirty="0" smtClean="0">
              <a:solidFill>
                <a:schemeClr val="bg2">
                  <a:lumMod val="20000"/>
                  <a:lumOff val="80000"/>
                </a:schemeClr>
              </a:solidFill>
            </a:endParaRPr>
          </a:p>
        </p:txBody>
      </p:sp>
      <p:sp>
        <p:nvSpPr>
          <p:cNvPr id="2051" name="Text Box 2053"/>
          <p:cNvSpPr txBox="1">
            <a:spLocks noChangeArrowheads="1"/>
          </p:cNvSpPr>
          <p:nvPr/>
        </p:nvSpPr>
        <p:spPr bwMode="auto">
          <a:xfrm>
            <a:off x="2497138" y="2292350"/>
            <a:ext cx="4459287" cy="512763"/>
          </a:xfrm>
          <a:prstGeom prst="rect">
            <a:avLst/>
          </a:prstGeom>
          <a:noFill/>
          <a:ln w="9525">
            <a:noFill/>
            <a:miter lim="800000"/>
            <a:headEnd/>
            <a:tailEnd/>
          </a:ln>
        </p:spPr>
        <p:txBody>
          <a:bodyPr lIns="101882" tIns="50941" rIns="101882" bIns="50941">
            <a:spAutoFit/>
          </a:bodyPr>
          <a:lstStyle/>
          <a:p>
            <a:pPr defTabSz="1019175"/>
            <a:endParaRPr lang="en-US">
              <a:solidFill>
                <a:schemeClr val="tx1"/>
              </a:solidFill>
              <a:latin typeface="Times New Roman" pitchFamily="18" charset="0"/>
            </a:endParaRPr>
          </a:p>
        </p:txBody>
      </p:sp>
      <p:sp>
        <p:nvSpPr>
          <p:cNvPr id="62470" name="Text Box 2054"/>
          <p:cNvSpPr txBox="1">
            <a:spLocks noChangeArrowheads="1"/>
          </p:cNvSpPr>
          <p:nvPr/>
        </p:nvSpPr>
        <p:spPr bwMode="auto">
          <a:xfrm>
            <a:off x="1828800" y="3810000"/>
            <a:ext cx="6621463" cy="2011362"/>
          </a:xfrm>
          <a:prstGeom prst="rect">
            <a:avLst/>
          </a:prstGeom>
          <a:noFill/>
          <a:ln w="9525">
            <a:noFill/>
            <a:miter lim="800000"/>
            <a:headEnd/>
            <a:tailEnd/>
          </a:ln>
          <a:effectLst/>
        </p:spPr>
        <p:txBody>
          <a:bodyPr lIns="101882" tIns="50941" rIns="101882" bIns="50941">
            <a:spAutoFit/>
          </a:bodyPr>
          <a:lstStyle/>
          <a:p>
            <a:pPr defTabSz="1019175">
              <a:spcBef>
                <a:spcPct val="50000"/>
              </a:spcBef>
              <a:defRPr/>
            </a:pPr>
            <a:r>
              <a:rPr lang="en-US" sz="3100" dirty="0">
                <a:solidFill>
                  <a:schemeClr val="bg2">
                    <a:lumMod val="20000"/>
                    <a:lumOff val="80000"/>
                  </a:schemeClr>
                </a:solidFill>
                <a:latin typeface="Arial" pitchFamily="34" charset="0"/>
              </a:rPr>
              <a:t>Youngju Pak, PhD.</a:t>
            </a:r>
          </a:p>
          <a:p>
            <a:pPr defTabSz="1019175">
              <a:spcBef>
                <a:spcPct val="50000"/>
              </a:spcBef>
              <a:defRPr/>
            </a:pPr>
            <a:r>
              <a:rPr lang="en-US" sz="3100" dirty="0">
                <a:solidFill>
                  <a:schemeClr val="bg2">
                    <a:lumMod val="20000"/>
                    <a:lumOff val="80000"/>
                  </a:schemeClr>
                </a:solidFill>
                <a:latin typeface="Arial" pitchFamily="34" charset="0"/>
              </a:rPr>
              <a:t>Biostatistician</a:t>
            </a:r>
          </a:p>
          <a:p>
            <a:pPr defTabSz="1019175">
              <a:spcBef>
                <a:spcPct val="50000"/>
              </a:spcBef>
              <a:defRPr/>
            </a:pPr>
            <a:r>
              <a:rPr lang="en-US" sz="3100" dirty="0">
                <a:solidFill>
                  <a:schemeClr val="bg2">
                    <a:lumMod val="20000"/>
                    <a:lumOff val="80000"/>
                  </a:schemeClr>
                </a:solidFill>
                <a:latin typeface="Arial" pitchFamily="34" charset="0"/>
              </a:rPr>
              <a:t>ypak@labiomed.org</a:t>
            </a:r>
          </a:p>
        </p:txBody>
      </p:sp>
      <p:sp>
        <p:nvSpPr>
          <p:cNvPr id="62476" name="Text Box 2060"/>
          <p:cNvSpPr txBox="1">
            <a:spLocks noChangeArrowheads="1"/>
          </p:cNvSpPr>
          <p:nvPr/>
        </p:nvSpPr>
        <p:spPr bwMode="auto">
          <a:xfrm>
            <a:off x="250825" y="1727200"/>
            <a:ext cx="9556750" cy="1295511"/>
          </a:xfrm>
          <a:prstGeom prst="rect">
            <a:avLst/>
          </a:prstGeom>
          <a:noFill/>
          <a:ln w="9525">
            <a:noFill/>
            <a:miter lim="800000"/>
            <a:headEnd/>
            <a:tailEnd/>
          </a:ln>
          <a:effectLst/>
        </p:spPr>
        <p:txBody>
          <a:bodyPr lIns="101882" tIns="50941" rIns="101882" bIns="50941">
            <a:spAutoFit/>
          </a:bodyPr>
          <a:lstStyle/>
          <a:p>
            <a:pPr defTabSz="1019175">
              <a:spcBef>
                <a:spcPct val="50000"/>
              </a:spcBef>
              <a:defRPr/>
            </a:pPr>
            <a:r>
              <a:rPr lang="en-US" sz="3100" dirty="0" smtClean="0">
                <a:solidFill>
                  <a:schemeClr val="bg1"/>
                </a:solidFill>
                <a:latin typeface="Arial" pitchFamily="34" charset="0"/>
              </a:rPr>
              <a:t>Understanding hypothesis testing, </a:t>
            </a:r>
          </a:p>
          <a:p>
            <a:pPr defTabSz="1019175">
              <a:spcBef>
                <a:spcPct val="50000"/>
              </a:spcBef>
              <a:defRPr/>
            </a:pPr>
            <a:r>
              <a:rPr lang="en-US" sz="3100" dirty="0" smtClean="0">
                <a:solidFill>
                  <a:schemeClr val="bg1"/>
                </a:solidFill>
                <a:latin typeface="Arial" pitchFamily="34" charset="0"/>
              </a:rPr>
              <a:t>P values, and sample size determination.</a:t>
            </a:r>
            <a:endParaRPr lang="en-US" sz="3100" dirty="0">
              <a:solidFill>
                <a:schemeClr val="bg1"/>
              </a:solidFill>
              <a:latin typeface="Arial" pitchFamily="34" charset="0"/>
            </a:endParaRPr>
          </a:p>
        </p:txBody>
      </p:sp>
      <p:pic>
        <p:nvPicPr>
          <p:cNvPr id="6" name="Picture 5"/>
          <p:cNvPicPr>
            <a:picLocks noChangeAspect="1" noChangeArrowheads="1"/>
          </p:cNvPicPr>
          <p:nvPr/>
        </p:nvPicPr>
        <p:blipFill>
          <a:blip r:embed="rId3" cstate="print"/>
          <a:srcRect/>
          <a:stretch>
            <a:fillRect/>
          </a:stretch>
        </p:blipFill>
        <p:spPr bwMode="auto">
          <a:xfrm>
            <a:off x="4191000" y="6096000"/>
            <a:ext cx="2133600" cy="1303338"/>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C57EAB4-75C1-4424-852B-1E720F6D035F}" type="slidenum">
              <a:rPr lang="en-US" smtClean="0"/>
              <a:pPr/>
              <a:t>1</a:t>
            </a:fld>
            <a:endParaRPr lang="en-US"/>
          </a:p>
        </p:txBody>
      </p:sp>
      <p:sp>
        <p:nvSpPr>
          <p:cNvPr id="2" name="Date Placeholder 1"/>
          <p:cNvSpPr>
            <a:spLocks noGrp="1"/>
          </p:cNvSpPr>
          <p:nvPr>
            <p:ph type="dt" sz="half" idx="10"/>
          </p:nvPr>
        </p:nvSpPr>
        <p:spPr/>
        <p:txBody>
          <a:bodyPr/>
          <a:lstStyle/>
          <a:p>
            <a:fld id="{E600D584-E321-4A81-B3FB-0F398B587750}" type="datetime1">
              <a:rPr lang="en-US" smtClean="0"/>
              <a:t>8/14/2018</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a:bodyPr>
          <a:lstStyle/>
          <a:p>
            <a:endParaRPr lang="en-US" dirty="0" smtClean="0">
              <a:solidFill>
                <a:schemeClr val="bg1"/>
              </a:solidFill>
            </a:endParaRPr>
          </a:p>
          <a:p>
            <a:pPr marL="628650" indent="-628650" algn="l">
              <a:buFont typeface="Wingdings" panose="05000000000000000000" pitchFamily="2" charset="2"/>
              <a:buChar char="v"/>
            </a:pPr>
            <a:endParaRPr lang="en-US" dirty="0"/>
          </a:p>
          <a:p>
            <a:pPr algn="l"/>
            <a:endParaRPr lang="en-US" dirty="0" smtClean="0">
              <a:solidFill>
                <a:schemeClr val="accent6">
                  <a:lumMod val="95000"/>
                  <a:lumOff val="5000"/>
                </a:schemeClr>
              </a:solidFill>
            </a:endParaRPr>
          </a:p>
          <a:p>
            <a:endParaRPr lang="en-US" dirty="0">
              <a:solidFill>
                <a:schemeClr val="bg1"/>
              </a:solidFill>
            </a:endParaRPr>
          </a:p>
          <a:p>
            <a:endParaRPr lang="en-US" dirty="0">
              <a:solidFill>
                <a:schemeClr val="bg1"/>
              </a:solidFill>
            </a:endParaRPr>
          </a:p>
          <a:p>
            <a:endParaRPr lang="en-US" dirty="0" smtClean="0">
              <a:solidFill>
                <a:schemeClr val="bg1"/>
              </a:solidFill>
            </a:endParaRPr>
          </a:p>
          <a:p>
            <a:endParaRPr lang="en-US" dirty="0"/>
          </a:p>
          <a:p>
            <a:endParaRPr lang="en-US" dirty="0"/>
          </a:p>
        </p:txBody>
      </p:sp>
      <p:sp>
        <p:nvSpPr>
          <p:cNvPr id="2" name="Title 1"/>
          <p:cNvSpPr>
            <a:spLocks noGrp="1"/>
          </p:cNvSpPr>
          <p:nvPr>
            <p:ph type="title" idx="4294967295"/>
          </p:nvPr>
        </p:nvSpPr>
        <p:spPr>
          <a:xfrm>
            <a:off x="251460" y="365760"/>
            <a:ext cx="9806940" cy="502920"/>
          </a:xfrm>
          <a:prstGeom prst="rect">
            <a:avLst/>
          </a:prstGeom>
        </p:spPr>
        <p:txBody>
          <a:bodyPr/>
          <a:lstStyle/>
          <a:p>
            <a:r>
              <a:rPr lang="en-US" sz="3080" dirty="0">
                <a:solidFill>
                  <a:srgbClr val="000099"/>
                </a:solidFill>
                <a:latin typeface="Arial" panose="020B0604020202020204" pitchFamily="34" charset="0"/>
                <a:cs typeface="Arial" panose="020B0604020202020204" pitchFamily="34" charset="0"/>
              </a:rPr>
              <a:t> </a:t>
            </a:r>
            <a:r>
              <a:rPr lang="el-GR" sz="3080" dirty="0">
                <a:solidFill>
                  <a:srgbClr val="000099"/>
                </a:solidFill>
                <a:latin typeface="Arial" panose="020B0604020202020204" pitchFamily="34" charset="0"/>
                <a:cs typeface="Arial" panose="020B0604020202020204" pitchFamily="34" charset="0"/>
              </a:rPr>
              <a:t>α</a:t>
            </a:r>
            <a:r>
              <a:rPr lang="en-US" sz="3080" dirty="0">
                <a:solidFill>
                  <a:srgbClr val="000099"/>
                </a:solidFill>
                <a:latin typeface="Arial" panose="020B0604020202020204" pitchFamily="34" charset="0"/>
                <a:cs typeface="Arial" panose="020B0604020202020204" pitchFamily="34" charset="0"/>
              </a:rPr>
              <a:t> , </a:t>
            </a:r>
            <a:r>
              <a:rPr lang="el-GR" sz="3080" dirty="0">
                <a:solidFill>
                  <a:srgbClr val="000099"/>
                </a:solidFill>
                <a:latin typeface="Arial" panose="020B0604020202020204" pitchFamily="34" charset="0"/>
                <a:cs typeface="Arial" panose="020B0604020202020204" pitchFamily="34" charset="0"/>
              </a:rPr>
              <a:t>β</a:t>
            </a:r>
            <a:r>
              <a:rPr lang="en-US" sz="3080" dirty="0">
                <a:solidFill>
                  <a:srgbClr val="000099"/>
                </a:solidFill>
                <a:latin typeface="Arial" panose="020B0604020202020204" pitchFamily="34" charset="0"/>
                <a:cs typeface="Arial" panose="020B0604020202020204" pitchFamily="34" charset="0"/>
              </a:rPr>
              <a:t>, statistical power, p-value, </a:t>
            </a:r>
            <a:br>
              <a:rPr lang="en-US" sz="3080" dirty="0">
                <a:solidFill>
                  <a:srgbClr val="000099"/>
                </a:solidFill>
                <a:latin typeface="Arial" panose="020B0604020202020204" pitchFamily="34" charset="0"/>
                <a:cs typeface="Arial" panose="020B0604020202020204" pitchFamily="34" charset="0"/>
              </a:rPr>
            </a:br>
            <a:r>
              <a:rPr lang="en-US" sz="3080" dirty="0">
                <a:solidFill>
                  <a:srgbClr val="000099"/>
                </a:solidFill>
                <a:latin typeface="Arial" panose="020B0604020202020204" pitchFamily="34" charset="0"/>
                <a:cs typeface="Arial" panose="020B0604020202020204" pitchFamily="34" charset="0"/>
              </a:rPr>
              <a:t>They are all conditional probabilities !</a:t>
            </a:r>
            <a:br>
              <a:rPr lang="en-US" sz="3080" dirty="0">
                <a:solidFill>
                  <a:srgbClr val="000099"/>
                </a:solidFill>
                <a:latin typeface="Arial" panose="020B0604020202020204" pitchFamily="34" charset="0"/>
                <a:cs typeface="Arial" panose="020B0604020202020204" pitchFamily="34" charset="0"/>
              </a:rPr>
            </a:br>
            <a:r>
              <a:rPr lang="en-US" sz="3080" dirty="0">
                <a:solidFill>
                  <a:srgbClr val="000099"/>
                </a:solidFill>
                <a:latin typeface="Arial" panose="020B0604020202020204" pitchFamily="34" charset="0"/>
                <a:cs typeface="Arial" panose="020B0604020202020204" pitchFamily="34" charset="0"/>
              </a:rPr>
              <a:t/>
            </a:r>
            <a:br>
              <a:rPr lang="en-US" sz="3080" dirty="0">
                <a:solidFill>
                  <a:srgbClr val="000099"/>
                </a:solidFill>
                <a:latin typeface="Arial" panose="020B0604020202020204" pitchFamily="34" charset="0"/>
                <a:cs typeface="Arial" panose="020B0604020202020204" pitchFamily="34" charset="0"/>
              </a:rPr>
            </a:br>
            <a:r>
              <a:rPr lang="en-US" sz="3080" b="0" dirty="0">
                <a:solidFill>
                  <a:srgbClr val="000099"/>
                </a:solidFill>
                <a:latin typeface="Arial" panose="020B0604020202020204" pitchFamily="34" charset="0"/>
                <a:cs typeface="Arial" panose="020B0604020202020204" pitchFamily="34" charset="0"/>
              </a:rPr>
              <a:t>Type I error rate </a:t>
            </a:r>
            <a:r>
              <a:rPr lang="en-US" sz="3080" dirty="0">
                <a:solidFill>
                  <a:srgbClr val="000099"/>
                </a:solidFill>
                <a:latin typeface="Arial" panose="020B0604020202020204" pitchFamily="34" charset="0"/>
                <a:cs typeface="Arial" panose="020B0604020202020204" pitchFamily="34" charset="0"/>
              </a:rPr>
              <a:t>(</a:t>
            </a:r>
            <a:r>
              <a:rPr lang="el-GR" sz="3080" b="0" dirty="0">
                <a:solidFill>
                  <a:srgbClr val="000099"/>
                </a:solidFill>
                <a:latin typeface="Arial" panose="020B0604020202020204" pitchFamily="34" charset="0"/>
                <a:cs typeface="Arial" panose="020B0604020202020204" pitchFamily="34" charset="0"/>
              </a:rPr>
              <a:t>α</a:t>
            </a:r>
            <a:r>
              <a:rPr lang="en-US" sz="3080" b="0" dirty="0">
                <a:solidFill>
                  <a:srgbClr val="000099"/>
                </a:solidFill>
                <a:latin typeface="Arial" panose="020B0604020202020204" pitchFamily="34" charset="0"/>
                <a:cs typeface="Arial" panose="020B0604020202020204" pitchFamily="34" charset="0"/>
              </a:rPr>
              <a:t>) =prob. (reject Ho in favor of Ha when Ho is true) </a:t>
            </a:r>
            <a:br>
              <a:rPr lang="en-US" sz="3080" b="0" dirty="0">
                <a:solidFill>
                  <a:srgbClr val="000099"/>
                </a:solidFill>
                <a:latin typeface="Arial" panose="020B0604020202020204" pitchFamily="34" charset="0"/>
                <a:cs typeface="Arial" panose="020B0604020202020204" pitchFamily="34" charset="0"/>
              </a:rPr>
            </a:br>
            <a:r>
              <a:rPr lang="en-US" sz="3080" b="0" dirty="0">
                <a:solidFill>
                  <a:srgbClr val="000099"/>
                </a:solidFill>
                <a:latin typeface="Arial" panose="020B0604020202020204" pitchFamily="34" charset="0"/>
                <a:cs typeface="Arial" panose="020B0604020202020204" pitchFamily="34" charset="0"/>
                <a:sym typeface="Wingdings" panose="05000000000000000000" pitchFamily="2" charset="2"/>
              </a:rPr>
              <a:t/>
            </a:r>
            <a:br>
              <a:rPr lang="en-US" sz="3080" b="0" dirty="0">
                <a:solidFill>
                  <a:srgbClr val="000099"/>
                </a:solidFill>
                <a:latin typeface="Arial" panose="020B0604020202020204" pitchFamily="34" charset="0"/>
                <a:cs typeface="Arial" panose="020B0604020202020204" pitchFamily="34" charset="0"/>
                <a:sym typeface="Wingdings" panose="05000000000000000000" pitchFamily="2" charset="2"/>
              </a:rPr>
            </a:br>
            <a:r>
              <a:rPr lang="en-US" sz="3080" b="0" dirty="0">
                <a:solidFill>
                  <a:srgbClr val="000099"/>
                </a:solidFill>
                <a:latin typeface="Arial" panose="020B0604020202020204" pitchFamily="34" charset="0"/>
                <a:cs typeface="Arial" panose="020B0604020202020204" pitchFamily="34" charset="0"/>
                <a:sym typeface="Wingdings" panose="05000000000000000000" pitchFamily="2" charset="2"/>
              </a:rPr>
              <a:t>Type II error rate (</a:t>
            </a:r>
            <a:r>
              <a:rPr lang="el-GR" sz="3080" b="0" dirty="0">
                <a:solidFill>
                  <a:srgbClr val="000099"/>
                </a:solidFill>
                <a:latin typeface="Arial" panose="020B0604020202020204" pitchFamily="34" charset="0"/>
                <a:cs typeface="Arial" panose="020B0604020202020204" pitchFamily="34" charset="0"/>
              </a:rPr>
              <a:t>β</a:t>
            </a:r>
            <a:r>
              <a:rPr lang="en-US" sz="3080" b="0" dirty="0">
                <a:solidFill>
                  <a:srgbClr val="000099"/>
                </a:solidFill>
                <a:latin typeface="Arial" panose="020B0604020202020204" pitchFamily="34" charset="0"/>
                <a:cs typeface="Arial" panose="020B0604020202020204" pitchFamily="34" charset="0"/>
              </a:rPr>
              <a:t>)</a:t>
            </a:r>
            <a:r>
              <a:rPr lang="en-US" sz="3080" b="0" dirty="0">
                <a:solidFill>
                  <a:srgbClr val="000099"/>
                </a:solidFill>
                <a:latin typeface="Arial" panose="020B0604020202020204" pitchFamily="34" charset="0"/>
                <a:cs typeface="Arial" panose="020B0604020202020204" pitchFamily="34" charset="0"/>
              </a:rPr>
              <a:t>= prob.( do not reject Ho when Ha is true)</a:t>
            </a:r>
            <a:br>
              <a:rPr lang="en-US" sz="3080" b="0" dirty="0">
                <a:solidFill>
                  <a:srgbClr val="000099"/>
                </a:solidFill>
                <a:latin typeface="Arial" panose="020B0604020202020204" pitchFamily="34" charset="0"/>
                <a:cs typeface="Arial" panose="020B0604020202020204" pitchFamily="34" charset="0"/>
              </a:rPr>
            </a:br>
            <a:r>
              <a:rPr lang="en-US" sz="3080" b="0" dirty="0">
                <a:solidFill>
                  <a:srgbClr val="000099"/>
                </a:solidFill>
                <a:latin typeface="Arial" panose="020B0604020202020204" pitchFamily="34" charset="0"/>
                <a:cs typeface="Arial" panose="020B0604020202020204" pitchFamily="34" charset="0"/>
              </a:rPr>
              <a:t/>
            </a:r>
            <a:br>
              <a:rPr lang="en-US" sz="3080" b="0" dirty="0">
                <a:solidFill>
                  <a:srgbClr val="000099"/>
                </a:solidFill>
                <a:latin typeface="Arial" panose="020B0604020202020204" pitchFamily="34" charset="0"/>
                <a:cs typeface="Arial" panose="020B0604020202020204" pitchFamily="34" charset="0"/>
              </a:rPr>
            </a:br>
            <a:r>
              <a:rPr lang="en-US" sz="3080" b="0" dirty="0">
                <a:solidFill>
                  <a:srgbClr val="000099"/>
                </a:solidFill>
                <a:latin typeface="Arial" panose="020B0604020202020204" pitchFamily="34" charset="0"/>
                <a:cs typeface="Arial" panose="020B0604020202020204" pitchFamily="34" charset="0"/>
              </a:rPr>
              <a:t>Statistical Power (1-</a:t>
            </a:r>
            <a:r>
              <a:rPr lang="el-GR" sz="3080" b="0" dirty="0">
                <a:solidFill>
                  <a:srgbClr val="000099"/>
                </a:solidFill>
                <a:latin typeface="Arial" panose="020B0604020202020204" pitchFamily="34" charset="0"/>
                <a:cs typeface="Arial" panose="020B0604020202020204" pitchFamily="34" charset="0"/>
              </a:rPr>
              <a:t> β</a:t>
            </a:r>
            <a:r>
              <a:rPr lang="en-US" sz="3080" b="0" dirty="0">
                <a:solidFill>
                  <a:srgbClr val="000099"/>
                </a:solidFill>
                <a:latin typeface="Arial" panose="020B0604020202020204" pitchFamily="34" charset="0"/>
                <a:cs typeface="Arial" panose="020B0604020202020204" pitchFamily="34" charset="0"/>
              </a:rPr>
              <a:t>) =prob.(reject Ho in favor of Ha when Ha is true)</a:t>
            </a:r>
            <a:br>
              <a:rPr lang="en-US" sz="3080" b="0" dirty="0">
                <a:solidFill>
                  <a:srgbClr val="000099"/>
                </a:solidFill>
                <a:latin typeface="Arial" panose="020B0604020202020204" pitchFamily="34" charset="0"/>
                <a:cs typeface="Arial" panose="020B0604020202020204" pitchFamily="34" charset="0"/>
              </a:rPr>
            </a:br>
            <a:r>
              <a:rPr lang="en-US" sz="3080" b="0" dirty="0">
                <a:solidFill>
                  <a:srgbClr val="000099"/>
                </a:solidFill>
                <a:latin typeface="Arial" panose="020B0604020202020204" pitchFamily="34" charset="0"/>
                <a:cs typeface="Arial" panose="020B0604020202020204" pitchFamily="34" charset="0"/>
              </a:rPr>
              <a:t/>
            </a:r>
            <a:br>
              <a:rPr lang="en-US" sz="3080" b="0" dirty="0">
                <a:solidFill>
                  <a:srgbClr val="000099"/>
                </a:solidFill>
                <a:latin typeface="Arial" panose="020B0604020202020204" pitchFamily="34" charset="0"/>
                <a:cs typeface="Arial" panose="020B0604020202020204" pitchFamily="34" charset="0"/>
              </a:rPr>
            </a:br>
            <a:r>
              <a:rPr lang="el-GR" sz="2200" dirty="0">
                <a:solidFill>
                  <a:srgbClr val="000099"/>
                </a:solidFill>
                <a:latin typeface="Arial" panose="020B0604020202020204" pitchFamily="34" charset="0"/>
                <a:cs typeface="Arial" panose="020B0604020202020204" pitchFamily="34" charset="0"/>
              </a:rPr>
              <a:t>α</a:t>
            </a:r>
            <a:r>
              <a:rPr lang="en-US" sz="2200" dirty="0">
                <a:solidFill>
                  <a:srgbClr val="000099"/>
                </a:solidFill>
                <a:latin typeface="Arial" panose="020B0604020202020204" pitchFamily="34" charset="0"/>
                <a:cs typeface="Arial" panose="020B0604020202020204" pitchFamily="34" charset="0"/>
              </a:rPr>
              <a:t> </a:t>
            </a:r>
            <a:r>
              <a:rPr lang="en-US" sz="2200" dirty="0">
                <a:solidFill>
                  <a:srgbClr val="000099"/>
                </a:solidFill>
                <a:latin typeface="Arial" panose="020B0604020202020204" pitchFamily="34" charset="0"/>
                <a:cs typeface="Arial" panose="020B0604020202020204" pitchFamily="34" charset="0"/>
              </a:rPr>
              <a:t>is usually set as 5%. But the statistical power can be different based on different </a:t>
            </a:r>
            <a:r>
              <a:rPr lang="en-US" sz="3080" i="1" dirty="0">
                <a:solidFill>
                  <a:srgbClr val="CCFFCC"/>
                </a:solidFill>
                <a:latin typeface="Arial" panose="020B0604020202020204" pitchFamily="34" charset="0"/>
                <a:cs typeface="Arial" panose="020B0604020202020204" pitchFamily="34" charset="0"/>
              </a:rPr>
              <a:t>sample size </a:t>
            </a:r>
            <a:r>
              <a:rPr lang="en-US" sz="2200" dirty="0">
                <a:solidFill>
                  <a:srgbClr val="000099"/>
                </a:solidFill>
                <a:latin typeface="Arial" panose="020B0604020202020204" pitchFamily="34" charset="0"/>
                <a:cs typeface="Arial" panose="020B0604020202020204" pitchFamily="34" charset="0"/>
              </a:rPr>
              <a:t>&amp; </a:t>
            </a:r>
            <a:r>
              <a:rPr lang="en-US" sz="3080" i="1" dirty="0">
                <a:solidFill>
                  <a:srgbClr val="CCFFCC"/>
                </a:solidFill>
                <a:latin typeface="Arial" panose="020B0604020202020204" pitchFamily="34" charset="0"/>
                <a:cs typeface="Arial" panose="020B0604020202020204" pitchFamily="34" charset="0"/>
              </a:rPr>
              <a:t>effect size </a:t>
            </a:r>
            <a:r>
              <a:rPr lang="en-US" sz="2200" dirty="0">
                <a:solidFill>
                  <a:srgbClr val="000099"/>
                </a:solidFill>
                <a:latin typeface="Arial" panose="020B0604020202020204" pitchFamily="34" charset="0"/>
                <a:cs typeface="Arial" panose="020B0604020202020204" pitchFamily="34" charset="0"/>
              </a:rPr>
              <a:t>(=expected treatment effect/ standard deviation). Thus proposed sample size need to be justified based on the statistical power, usually set </a:t>
            </a:r>
            <a:r>
              <a:rPr lang="en-US" sz="2200" u="sng" dirty="0">
                <a:solidFill>
                  <a:srgbClr val="000099"/>
                </a:solidFill>
                <a:latin typeface="Arial" panose="020B0604020202020204" pitchFamily="34" charset="0"/>
                <a:cs typeface="Arial" panose="020B0604020202020204" pitchFamily="34" charset="0"/>
              </a:rPr>
              <a:t>at least </a:t>
            </a:r>
            <a:r>
              <a:rPr lang="en-US" sz="2200" dirty="0">
                <a:solidFill>
                  <a:srgbClr val="000099"/>
                </a:solidFill>
                <a:latin typeface="Arial" panose="020B0604020202020204" pitchFamily="34" charset="0"/>
                <a:cs typeface="Arial" panose="020B0604020202020204" pitchFamily="34" charset="0"/>
              </a:rPr>
              <a:t>80% with a reasonable effect size.</a:t>
            </a:r>
            <a:br>
              <a:rPr lang="en-US" sz="2200" dirty="0">
                <a:solidFill>
                  <a:srgbClr val="000099"/>
                </a:solidFill>
                <a:latin typeface="Arial" panose="020B0604020202020204" pitchFamily="34" charset="0"/>
                <a:cs typeface="Arial" panose="020B0604020202020204" pitchFamily="34" charset="0"/>
              </a:rPr>
            </a:br>
            <a:r>
              <a:rPr lang="en-US" dirty="0">
                <a:solidFill>
                  <a:schemeClr val="accent6">
                    <a:lumMod val="95000"/>
                    <a:lumOff val="5000"/>
                  </a:schemeClr>
                </a:solidFill>
              </a:rPr>
              <a:t/>
            </a:r>
            <a:br>
              <a:rPr lang="en-US" dirty="0">
                <a:solidFill>
                  <a:schemeClr val="accent6">
                    <a:lumMod val="95000"/>
                    <a:lumOff val="5000"/>
                  </a:schemeClr>
                </a:solidFill>
              </a:rPr>
            </a:br>
            <a:r>
              <a:rPr lang="en-US" b="0" dirty="0" smtClean="0">
                <a:solidFill>
                  <a:schemeClr val="accent6"/>
                </a:solidFill>
              </a:rPr>
              <a:t/>
            </a:r>
            <a:br>
              <a:rPr lang="en-US" b="0" dirty="0" smtClean="0">
                <a:solidFill>
                  <a:schemeClr val="accent6"/>
                </a:solidFill>
              </a:rPr>
            </a:br>
            <a:endParaRPr lang="en-US" dirty="0">
              <a:solidFill>
                <a:schemeClr val="accent6"/>
              </a:solidFill>
            </a:endParaRPr>
          </a:p>
        </p:txBody>
      </p:sp>
    </p:spTree>
    <p:extLst>
      <p:ext uri="{BB962C8B-B14F-4D97-AF65-F5344CB8AC3E}">
        <p14:creationId xmlns:p14="http://schemas.microsoft.com/office/powerpoint/2010/main" val="2143657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754380" y="152400"/>
            <a:ext cx="8549640" cy="838200"/>
          </a:xfrm>
        </p:spPr>
        <p:txBody>
          <a:bodyPr/>
          <a:lstStyle/>
          <a:p>
            <a:r>
              <a:rPr lang="en-US" sz="3600" dirty="0" smtClean="0"/>
              <a:t>Hypothesis test to test </a:t>
            </a:r>
            <a:r>
              <a:rPr lang="en-US" sz="3600" dirty="0" smtClean="0">
                <a:solidFill>
                  <a:srgbClr val="FFFF00"/>
                </a:solidFill>
              </a:rPr>
              <a:t>Inequality</a:t>
            </a:r>
            <a:endParaRPr lang="en-US" sz="3300" b="0" dirty="0">
              <a:solidFill>
                <a:srgbClr val="FFFF00"/>
              </a:solidFill>
            </a:endParaRPr>
          </a:p>
        </p:txBody>
      </p:sp>
      <p:sp>
        <p:nvSpPr>
          <p:cNvPr id="167950" name="Text Box 14"/>
          <p:cNvSpPr txBox="1">
            <a:spLocks noChangeArrowheads="1"/>
          </p:cNvSpPr>
          <p:nvPr/>
        </p:nvSpPr>
        <p:spPr bwMode="auto">
          <a:xfrm>
            <a:off x="457200" y="838200"/>
            <a:ext cx="9113520" cy="5765966"/>
          </a:xfrm>
          <a:prstGeom prst="rect">
            <a:avLst/>
          </a:prstGeom>
          <a:noFill/>
          <a:ln w="9525" algn="ctr">
            <a:noFill/>
            <a:miter lim="800000"/>
            <a:headEnd/>
            <a:tailEnd/>
          </a:ln>
          <a:effectLst/>
        </p:spPr>
        <p:txBody>
          <a:bodyPr wrap="square" lIns="101882" tIns="50941" rIns="101882" bIns="50941">
            <a:spAutoFit/>
          </a:bodyPr>
          <a:lstStyle/>
          <a:p>
            <a:pPr algn="l">
              <a:spcBef>
                <a:spcPct val="50000"/>
              </a:spcBef>
              <a:buFont typeface="Arial" pitchFamily="34" charset="0"/>
              <a:buChar char="•"/>
            </a:pPr>
            <a:r>
              <a:rPr lang="en-US" sz="3200" dirty="0" smtClean="0">
                <a:solidFill>
                  <a:schemeClr val="bg2">
                    <a:lumMod val="20000"/>
                    <a:lumOff val="80000"/>
                  </a:schemeClr>
                </a:solidFill>
                <a:latin typeface="+mn-lt"/>
              </a:rPr>
              <a:t>Two </a:t>
            </a:r>
            <a:r>
              <a:rPr lang="en-US" sz="3200" dirty="0">
                <a:solidFill>
                  <a:schemeClr val="bg2">
                    <a:lumMod val="20000"/>
                    <a:lumOff val="80000"/>
                  </a:schemeClr>
                </a:solidFill>
                <a:latin typeface="+mn-lt"/>
              </a:rPr>
              <a:t>or more treatments are assumed equal </a:t>
            </a:r>
            <a:r>
              <a:rPr lang="en-US" sz="3200" dirty="0" smtClean="0">
                <a:solidFill>
                  <a:schemeClr val="bg2">
                    <a:lumMod val="20000"/>
                    <a:lumOff val="80000"/>
                  </a:schemeClr>
                </a:solidFill>
                <a:latin typeface="+mn-lt"/>
              </a:rPr>
              <a:t>(H</a:t>
            </a:r>
            <a:r>
              <a:rPr lang="en-US" sz="3200" baseline="-25000" dirty="0" smtClean="0">
                <a:solidFill>
                  <a:schemeClr val="bg2">
                    <a:lumMod val="20000"/>
                    <a:lumOff val="80000"/>
                  </a:schemeClr>
                </a:solidFill>
                <a:latin typeface="+mn-lt"/>
              </a:rPr>
              <a:t>0</a:t>
            </a:r>
            <a:r>
              <a:rPr lang="en-US" sz="3200" dirty="0" smtClean="0">
                <a:solidFill>
                  <a:schemeClr val="bg2">
                    <a:lumMod val="20000"/>
                    <a:lumOff val="80000"/>
                  </a:schemeClr>
                </a:solidFill>
                <a:latin typeface="+mn-lt"/>
              </a:rPr>
              <a:t>)and </a:t>
            </a:r>
            <a:r>
              <a:rPr lang="en-US" sz="3200" dirty="0">
                <a:solidFill>
                  <a:schemeClr val="bg2">
                    <a:lumMod val="20000"/>
                    <a:lumOff val="80000"/>
                  </a:schemeClr>
                </a:solidFill>
                <a:latin typeface="+mn-lt"/>
              </a:rPr>
              <a:t>the </a:t>
            </a:r>
            <a:r>
              <a:rPr lang="en-US" sz="3200" dirty="0" smtClean="0">
                <a:solidFill>
                  <a:schemeClr val="bg2">
                    <a:lumMod val="20000"/>
                    <a:lumOff val="80000"/>
                  </a:schemeClr>
                </a:solidFill>
                <a:latin typeface="+mn-lt"/>
              </a:rPr>
              <a:t>study </a:t>
            </a:r>
            <a:r>
              <a:rPr lang="en-US" sz="3200" dirty="0">
                <a:solidFill>
                  <a:schemeClr val="bg2">
                    <a:lumMod val="20000"/>
                    <a:lumOff val="80000"/>
                  </a:schemeClr>
                </a:solidFill>
                <a:latin typeface="+mn-lt"/>
              </a:rPr>
              <a:t>is designed to </a:t>
            </a:r>
            <a:r>
              <a:rPr lang="en-US" sz="3200" dirty="0" smtClean="0">
                <a:solidFill>
                  <a:schemeClr val="bg2">
                    <a:lumMod val="20000"/>
                    <a:lumOff val="80000"/>
                  </a:schemeClr>
                </a:solidFill>
                <a:latin typeface="+mn-lt"/>
              </a:rPr>
              <a:t>find overwhelming </a:t>
            </a:r>
            <a:r>
              <a:rPr lang="en-US" sz="3200" dirty="0">
                <a:solidFill>
                  <a:schemeClr val="bg2">
                    <a:lumMod val="20000"/>
                    <a:lumOff val="80000"/>
                  </a:schemeClr>
                </a:solidFill>
                <a:latin typeface="+mn-lt"/>
              </a:rPr>
              <a:t>evidence of  </a:t>
            </a:r>
            <a:r>
              <a:rPr lang="en-US" sz="3200" dirty="0" smtClean="0">
                <a:solidFill>
                  <a:schemeClr val="bg2">
                    <a:lumMod val="20000"/>
                    <a:lumOff val="80000"/>
                  </a:schemeClr>
                </a:solidFill>
                <a:latin typeface="+mn-lt"/>
              </a:rPr>
              <a:t>a difference (Superiority and/or Inferiority). </a:t>
            </a:r>
            <a:endParaRPr lang="en-US" sz="3200" dirty="0">
              <a:solidFill>
                <a:schemeClr val="bg2">
                  <a:lumMod val="20000"/>
                  <a:lumOff val="80000"/>
                </a:schemeClr>
              </a:solidFill>
              <a:latin typeface="+mn-lt"/>
            </a:endParaRPr>
          </a:p>
          <a:p>
            <a:pPr algn="l">
              <a:spcBef>
                <a:spcPct val="50000"/>
              </a:spcBef>
              <a:buFontTx/>
              <a:buChar char="•"/>
            </a:pPr>
            <a:r>
              <a:rPr lang="en-US" sz="3200" dirty="0">
                <a:solidFill>
                  <a:schemeClr val="bg2">
                    <a:lumMod val="20000"/>
                    <a:lumOff val="80000"/>
                  </a:schemeClr>
                </a:solidFill>
                <a:latin typeface="+mn-lt"/>
              </a:rPr>
              <a:t> </a:t>
            </a:r>
            <a:r>
              <a:rPr lang="en-US" sz="3200" dirty="0" smtClean="0">
                <a:solidFill>
                  <a:schemeClr val="bg2">
                    <a:lumMod val="20000"/>
                    <a:lumOff val="80000"/>
                  </a:schemeClr>
                </a:solidFill>
                <a:latin typeface="+mn-lt"/>
              </a:rPr>
              <a:t>Most </a:t>
            </a:r>
            <a:r>
              <a:rPr lang="en-US" sz="3200" dirty="0">
                <a:solidFill>
                  <a:schemeClr val="bg2">
                    <a:lumMod val="20000"/>
                    <a:lumOff val="80000"/>
                  </a:schemeClr>
                </a:solidFill>
                <a:latin typeface="+mn-lt"/>
              </a:rPr>
              <a:t>common comparative study type.</a:t>
            </a:r>
          </a:p>
          <a:p>
            <a:pPr algn="l">
              <a:spcBef>
                <a:spcPct val="50000"/>
              </a:spcBef>
              <a:buFontTx/>
              <a:buChar char="•"/>
            </a:pPr>
            <a:r>
              <a:rPr lang="en-US" sz="3200" dirty="0" smtClean="0">
                <a:solidFill>
                  <a:schemeClr val="bg2">
                    <a:lumMod val="20000"/>
                    <a:lumOff val="80000"/>
                  </a:schemeClr>
                </a:solidFill>
                <a:latin typeface="+mn-lt"/>
              </a:rPr>
              <a:t>It </a:t>
            </a:r>
            <a:r>
              <a:rPr lang="en-US" sz="3200" dirty="0">
                <a:solidFill>
                  <a:schemeClr val="bg2">
                    <a:lumMod val="20000"/>
                    <a:lumOff val="80000"/>
                  </a:schemeClr>
                </a:solidFill>
                <a:latin typeface="+mn-lt"/>
              </a:rPr>
              <a:t>is rare to assess only one of superiority or inferiority (“one-sided” statistical tests), unless there is biological impossibility of one of them. </a:t>
            </a:r>
          </a:p>
          <a:p>
            <a:pPr algn="l">
              <a:spcBef>
                <a:spcPct val="50000"/>
              </a:spcBef>
              <a:buFontTx/>
              <a:buChar char="•"/>
            </a:pPr>
            <a:r>
              <a:rPr lang="en-US" sz="3200" dirty="0">
                <a:solidFill>
                  <a:schemeClr val="bg2">
                    <a:lumMod val="20000"/>
                    <a:lumOff val="80000"/>
                  </a:schemeClr>
                </a:solidFill>
                <a:latin typeface="+mn-lt"/>
              </a:rPr>
              <a:t> </a:t>
            </a:r>
            <a:r>
              <a:rPr lang="en-US" sz="3200" dirty="0" smtClean="0">
                <a:solidFill>
                  <a:schemeClr val="bg2">
                    <a:lumMod val="20000"/>
                    <a:lumOff val="80000"/>
                  </a:schemeClr>
                </a:solidFill>
                <a:latin typeface="+mn-lt"/>
              </a:rPr>
              <a:t>Hypotheses:</a:t>
            </a:r>
          </a:p>
          <a:p>
            <a:pPr lvl="1" eaLnBrk="1" hangingPunct="1"/>
            <a:r>
              <a:rPr lang="en-US" sz="3200" dirty="0" smtClean="0">
                <a:solidFill>
                  <a:schemeClr val="bg1"/>
                </a:solidFill>
              </a:rPr>
              <a:t>H</a:t>
            </a:r>
            <a:r>
              <a:rPr lang="en-US" sz="3200" baseline="-25000" dirty="0" smtClean="0">
                <a:solidFill>
                  <a:schemeClr val="bg1"/>
                </a:solidFill>
              </a:rPr>
              <a:t>a</a:t>
            </a:r>
            <a:r>
              <a:rPr lang="en-US" sz="3200" dirty="0" smtClean="0">
                <a:solidFill>
                  <a:schemeClr val="bg1"/>
                </a:solidFill>
              </a:rPr>
              <a:t>: | mean(treatment ) - mean (control ) | ≠ 0</a:t>
            </a:r>
          </a:p>
          <a:p>
            <a:pPr lvl="1" eaLnBrk="1" hangingPunct="1"/>
            <a:r>
              <a:rPr lang="en-US" sz="3200" dirty="0" smtClean="0">
                <a:solidFill>
                  <a:schemeClr val="bg1"/>
                </a:solidFill>
              </a:rPr>
              <a:t>H</a:t>
            </a:r>
            <a:r>
              <a:rPr lang="en-US" sz="3200" baseline="-25000" dirty="0" smtClean="0">
                <a:solidFill>
                  <a:schemeClr val="bg1"/>
                </a:solidFill>
              </a:rPr>
              <a:t>0</a:t>
            </a:r>
            <a:r>
              <a:rPr lang="en-US" sz="3200" dirty="0" smtClean="0">
                <a:solidFill>
                  <a:schemeClr val="bg1"/>
                </a:solidFill>
              </a:rPr>
              <a:t>: | mean(treatment ) - mean (control ) | = 0</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8400CD88-B0E7-48C9-8ED4-31A2C3FDDF62}" type="slidenum">
              <a:rPr lang="en-US" smtClean="0"/>
              <a:pPr/>
              <a:t>11</a:t>
            </a:fld>
            <a:endParaRPr lang="en-US"/>
          </a:p>
        </p:txBody>
      </p:sp>
      <p:sp>
        <p:nvSpPr>
          <p:cNvPr id="2" name="Date Placeholder 1"/>
          <p:cNvSpPr>
            <a:spLocks noGrp="1"/>
          </p:cNvSpPr>
          <p:nvPr>
            <p:ph type="dt" sz="half" idx="10"/>
          </p:nvPr>
        </p:nvSpPr>
        <p:spPr/>
        <p:txBody>
          <a:bodyPr/>
          <a:lstStyle/>
          <a:p>
            <a:fld id="{C05E0FAF-1F40-4843-910E-14F66C48F27C}" type="datetime1">
              <a:rPr lang="en-US" smtClean="0"/>
              <a:t>8/14/2018</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762000" y="152400"/>
            <a:ext cx="8549640" cy="843280"/>
          </a:xfrm>
        </p:spPr>
        <p:txBody>
          <a:bodyPr/>
          <a:lstStyle/>
          <a:p>
            <a:r>
              <a:rPr lang="en-US" sz="3600" dirty="0" smtClean="0">
                <a:solidFill>
                  <a:srgbClr val="000080"/>
                </a:solidFill>
              </a:rPr>
              <a:t/>
            </a:r>
            <a:br>
              <a:rPr lang="en-US" sz="3600" dirty="0" smtClean="0">
                <a:solidFill>
                  <a:srgbClr val="000080"/>
                </a:solidFill>
              </a:rPr>
            </a:br>
            <a:r>
              <a:rPr lang="en-US" sz="3600" dirty="0" smtClean="0"/>
              <a:t>Equivalence Study:</a:t>
            </a:r>
            <a:br>
              <a:rPr lang="en-US" sz="3600" dirty="0" smtClean="0"/>
            </a:br>
            <a:endParaRPr lang="en-US" sz="3300" b="0" dirty="0"/>
          </a:p>
        </p:txBody>
      </p:sp>
      <p:sp>
        <p:nvSpPr>
          <p:cNvPr id="190467" name="Text Box 3"/>
          <p:cNvSpPr txBox="1">
            <a:spLocks noChangeArrowheads="1"/>
          </p:cNvSpPr>
          <p:nvPr/>
        </p:nvSpPr>
        <p:spPr bwMode="auto">
          <a:xfrm>
            <a:off x="167640" y="863601"/>
            <a:ext cx="9723120" cy="6750851"/>
          </a:xfrm>
          <a:prstGeom prst="rect">
            <a:avLst/>
          </a:prstGeom>
          <a:noFill/>
          <a:ln w="9525" algn="ctr">
            <a:noFill/>
            <a:miter lim="800000"/>
            <a:headEnd/>
            <a:tailEnd/>
          </a:ln>
          <a:effectLst/>
        </p:spPr>
        <p:txBody>
          <a:bodyPr wrap="square" lIns="101882" tIns="50941" rIns="101882" bIns="50941">
            <a:spAutoFit/>
          </a:bodyPr>
          <a:lstStyle/>
          <a:p>
            <a:pPr algn="l">
              <a:spcBef>
                <a:spcPct val="50000"/>
              </a:spcBef>
            </a:pPr>
            <a:r>
              <a:rPr lang="en-US" sz="3200" dirty="0" smtClean="0">
                <a:solidFill>
                  <a:schemeClr val="bg1"/>
                </a:solidFill>
                <a:latin typeface="+mn-lt"/>
              </a:rPr>
              <a:t>Two </a:t>
            </a:r>
            <a:r>
              <a:rPr lang="en-US" sz="3200" dirty="0">
                <a:solidFill>
                  <a:schemeClr val="bg1"/>
                </a:solidFill>
                <a:latin typeface="+mn-lt"/>
              </a:rPr>
              <a:t>treatments are assumed to </a:t>
            </a:r>
            <a:r>
              <a:rPr lang="en-US" sz="3200" dirty="0" smtClean="0">
                <a:solidFill>
                  <a:schemeClr val="bg1"/>
                </a:solidFill>
                <a:latin typeface="+mn-lt"/>
              </a:rPr>
              <a:t>differ (H</a:t>
            </a:r>
            <a:r>
              <a:rPr lang="en-US" sz="3200" baseline="-25000" dirty="0" smtClean="0">
                <a:solidFill>
                  <a:schemeClr val="bg1"/>
                </a:solidFill>
                <a:latin typeface="+mn-lt"/>
              </a:rPr>
              <a:t>0</a:t>
            </a:r>
            <a:r>
              <a:rPr lang="en-US" sz="3200" dirty="0" smtClean="0">
                <a:solidFill>
                  <a:schemeClr val="bg1"/>
                </a:solidFill>
                <a:latin typeface="+mn-lt"/>
              </a:rPr>
              <a:t>) </a:t>
            </a:r>
            <a:r>
              <a:rPr lang="en-US" sz="3200" dirty="0">
                <a:solidFill>
                  <a:schemeClr val="bg1"/>
                </a:solidFill>
                <a:latin typeface="+mn-lt"/>
              </a:rPr>
              <a:t>and the study is </a:t>
            </a:r>
            <a:r>
              <a:rPr lang="en-US" sz="3200" dirty="0" smtClean="0">
                <a:solidFill>
                  <a:schemeClr val="bg1"/>
                </a:solidFill>
                <a:latin typeface="+mn-lt"/>
              </a:rPr>
              <a:t>designed </a:t>
            </a:r>
            <a:r>
              <a:rPr lang="en-US" sz="3200" dirty="0">
                <a:solidFill>
                  <a:schemeClr val="bg1"/>
                </a:solidFill>
                <a:latin typeface="+mn-lt"/>
              </a:rPr>
              <a:t>to find overwhelming evidence that they are </a:t>
            </a:r>
            <a:r>
              <a:rPr lang="en-US" sz="3200" dirty="0" smtClean="0">
                <a:solidFill>
                  <a:schemeClr val="bg1"/>
                </a:solidFill>
                <a:latin typeface="+mn-lt"/>
              </a:rPr>
              <a:t>equal</a:t>
            </a:r>
            <a:r>
              <a:rPr lang="en-US" sz="3200" dirty="0">
                <a:solidFill>
                  <a:schemeClr val="bg1"/>
                </a:solidFill>
                <a:latin typeface="+mn-lt"/>
              </a:rPr>
              <a:t>. </a:t>
            </a:r>
          </a:p>
          <a:p>
            <a:pPr lvl="1" algn="l">
              <a:spcBef>
                <a:spcPct val="50000"/>
              </a:spcBef>
              <a:buFontTx/>
              <a:buChar char="•"/>
            </a:pPr>
            <a:r>
              <a:rPr lang="en-US" sz="3200" dirty="0">
                <a:solidFill>
                  <a:schemeClr val="bg1"/>
                </a:solidFill>
                <a:latin typeface="+mn-lt"/>
              </a:rPr>
              <a:t> 	Usually, the quantity of interest is a measure of </a:t>
            </a:r>
            <a:r>
              <a:rPr lang="en-US" sz="3200" dirty="0" smtClean="0">
                <a:solidFill>
                  <a:schemeClr val="bg1"/>
                </a:solidFill>
                <a:latin typeface="+mn-lt"/>
              </a:rPr>
              <a:t>biological </a:t>
            </a:r>
            <a:r>
              <a:rPr lang="en-US" sz="3200" dirty="0">
                <a:solidFill>
                  <a:schemeClr val="bg1"/>
                </a:solidFill>
                <a:latin typeface="+mn-lt"/>
              </a:rPr>
              <a:t>activity or </a:t>
            </a:r>
            <a:r>
              <a:rPr lang="en-US" sz="3200" dirty="0" smtClean="0">
                <a:solidFill>
                  <a:schemeClr val="bg1"/>
                </a:solidFill>
                <a:latin typeface="+mn-lt"/>
              </a:rPr>
              <a:t>potency</a:t>
            </a:r>
            <a:r>
              <a:rPr lang="en-US" sz="2000" dirty="0" smtClean="0">
                <a:solidFill>
                  <a:schemeClr val="bg1"/>
                </a:solidFill>
                <a:latin typeface="+mn-lt"/>
              </a:rPr>
              <a:t>(the amount of drug required to produce an effect) </a:t>
            </a:r>
            <a:r>
              <a:rPr lang="en-US" sz="3200" dirty="0">
                <a:solidFill>
                  <a:schemeClr val="bg1"/>
                </a:solidFill>
                <a:latin typeface="+mn-lt"/>
              </a:rPr>
              <a:t>and “treatments” are drugs </a:t>
            </a:r>
            <a:r>
              <a:rPr lang="en-US" sz="3200" dirty="0" smtClean="0">
                <a:solidFill>
                  <a:schemeClr val="bg1"/>
                </a:solidFill>
                <a:latin typeface="+mn-lt"/>
              </a:rPr>
              <a:t>or </a:t>
            </a:r>
            <a:r>
              <a:rPr lang="en-US" sz="3200" dirty="0">
                <a:solidFill>
                  <a:schemeClr val="bg1"/>
                </a:solidFill>
                <a:latin typeface="+mn-lt"/>
              </a:rPr>
              <a:t>lots or batches of drugs. </a:t>
            </a:r>
          </a:p>
          <a:p>
            <a:pPr lvl="1" algn="l">
              <a:spcBef>
                <a:spcPct val="50000"/>
              </a:spcBef>
              <a:buFontTx/>
              <a:buChar char="•"/>
            </a:pPr>
            <a:r>
              <a:rPr lang="en-US" sz="3200" dirty="0">
                <a:solidFill>
                  <a:schemeClr val="bg1"/>
                </a:solidFill>
                <a:latin typeface="+mn-lt"/>
              </a:rPr>
              <a:t> 	AKA, bioequivalence.</a:t>
            </a:r>
          </a:p>
          <a:p>
            <a:pPr lvl="1" algn="l">
              <a:spcBef>
                <a:spcPct val="50000"/>
              </a:spcBef>
              <a:buFontTx/>
              <a:buChar char="•"/>
            </a:pPr>
            <a:r>
              <a:rPr lang="en-US" sz="3200" dirty="0">
                <a:solidFill>
                  <a:schemeClr val="bg1"/>
                </a:solidFill>
                <a:latin typeface="+mn-lt"/>
              </a:rPr>
              <a:t> 	Sometimes used to compare clinical outcomes for two </a:t>
            </a:r>
            <a:r>
              <a:rPr lang="en-US" sz="3200" dirty="0" smtClean="0">
                <a:solidFill>
                  <a:schemeClr val="bg1"/>
                </a:solidFill>
                <a:latin typeface="+mn-lt"/>
              </a:rPr>
              <a:t>active treatments if neither treatment </a:t>
            </a:r>
            <a:r>
              <a:rPr lang="en-US" sz="3200" dirty="0">
                <a:solidFill>
                  <a:schemeClr val="bg1"/>
                </a:solidFill>
                <a:latin typeface="+mn-lt"/>
              </a:rPr>
              <a:t>can be considered standard or accepted. This </a:t>
            </a:r>
            <a:r>
              <a:rPr lang="en-US" sz="3200" dirty="0" smtClean="0">
                <a:solidFill>
                  <a:schemeClr val="bg1"/>
                </a:solidFill>
                <a:latin typeface="+mn-lt"/>
              </a:rPr>
              <a:t>usually </a:t>
            </a:r>
            <a:r>
              <a:rPr lang="en-US" sz="3200" dirty="0">
                <a:solidFill>
                  <a:schemeClr val="bg1"/>
                </a:solidFill>
                <a:latin typeface="+mn-lt"/>
              </a:rPr>
              <a:t>requires </a:t>
            </a:r>
            <a:r>
              <a:rPr lang="en-US" sz="3200" dirty="0" smtClean="0">
                <a:solidFill>
                  <a:schemeClr val="bg1"/>
                </a:solidFill>
                <a:latin typeface="+mn-lt"/>
              </a:rPr>
              <a:t>LARGE </a:t>
            </a:r>
            <a:r>
              <a:rPr lang="en-US" sz="3200" dirty="0">
                <a:solidFill>
                  <a:schemeClr val="bg1"/>
                </a:solidFill>
                <a:latin typeface="+mn-lt"/>
              </a:rPr>
              <a:t>numbers of </a:t>
            </a:r>
            <a:r>
              <a:rPr lang="en-US" sz="3200" dirty="0" smtClean="0">
                <a:solidFill>
                  <a:schemeClr val="bg1"/>
                </a:solidFill>
                <a:latin typeface="+mn-lt"/>
              </a:rPr>
              <a:t>subjects.</a:t>
            </a:r>
            <a:endParaRPr lang="en-US" sz="3200" dirty="0">
              <a:solidFill>
                <a:schemeClr val="tx1"/>
              </a:solidFill>
            </a:endParaRPr>
          </a:p>
        </p:txBody>
      </p:sp>
      <p:sp>
        <p:nvSpPr>
          <p:cNvPr id="4" name="Slide Number Placeholder 3"/>
          <p:cNvSpPr>
            <a:spLocks noGrp="1"/>
          </p:cNvSpPr>
          <p:nvPr>
            <p:ph type="sldNum" sz="quarter" idx="12"/>
          </p:nvPr>
        </p:nvSpPr>
        <p:spPr/>
        <p:txBody>
          <a:bodyPr/>
          <a:lstStyle/>
          <a:p>
            <a:fld id="{8400CD88-B0E7-48C9-8ED4-31A2C3FDDF62}" type="slidenum">
              <a:rPr lang="en-US" smtClean="0"/>
              <a:pPr/>
              <a:t>12</a:t>
            </a:fld>
            <a:endParaRPr lang="en-US"/>
          </a:p>
        </p:txBody>
      </p:sp>
      <p:sp>
        <p:nvSpPr>
          <p:cNvPr id="2" name="Date Placeholder 1"/>
          <p:cNvSpPr>
            <a:spLocks noGrp="1"/>
          </p:cNvSpPr>
          <p:nvPr>
            <p:ph type="dt" sz="half" idx="10"/>
          </p:nvPr>
        </p:nvSpPr>
        <p:spPr/>
        <p:txBody>
          <a:bodyPr/>
          <a:lstStyle/>
          <a:p>
            <a:fld id="{01F9C575-6C7B-4EE5-B1C5-2FAABC2009C6}" type="datetime1">
              <a:rPr lang="en-US" smtClean="0"/>
              <a:t>8/14/2018</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381000"/>
            <a:ext cx="8550275" cy="681037"/>
          </a:xfrm>
        </p:spPr>
        <p:txBody>
          <a:bodyPr/>
          <a:lstStyle/>
          <a:p>
            <a:r>
              <a:rPr lang="en-US" dirty="0" smtClean="0"/>
              <a:t>Hypotheses for  equivalence tests</a:t>
            </a:r>
            <a:endParaRPr lang="en-US" dirty="0"/>
          </a:p>
        </p:txBody>
      </p:sp>
      <p:sp>
        <p:nvSpPr>
          <p:cNvPr id="6" name="Content Placeholder 5"/>
          <p:cNvSpPr>
            <a:spLocks noGrp="1"/>
          </p:cNvSpPr>
          <p:nvPr>
            <p:ph idx="1"/>
          </p:nvPr>
        </p:nvSpPr>
        <p:spPr>
          <a:xfrm>
            <a:off x="533400" y="990600"/>
            <a:ext cx="9144000" cy="6477000"/>
          </a:xfrm>
        </p:spPr>
        <p:txBody>
          <a:bodyPr/>
          <a:lstStyle/>
          <a:p>
            <a:r>
              <a:rPr lang="en-US" sz="3200" kern="1200" dirty="0" smtClean="0">
                <a:solidFill>
                  <a:schemeClr val="bg1"/>
                </a:solidFill>
              </a:rPr>
              <a:t>H</a:t>
            </a:r>
            <a:r>
              <a:rPr lang="en-US" sz="3200" kern="1200" baseline="-25000" dirty="0" smtClean="0">
                <a:solidFill>
                  <a:schemeClr val="bg1"/>
                </a:solidFill>
              </a:rPr>
              <a:t>a</a:t>
            </a:r>
            <a:r>
              <a:rPr lang="en-US" sz="3200" kern="1200" dirty="0" smtClean="0">
                <a:solidFill>
                  <a:schemeClr val="bg1"/>
                </a:solidFill>
              </a:rPr>
              <a:t> : mean (</a:t>
            </a:r>
            <a:r>
              <a:rPr lang="en-US" sz="3200" kern="1200" dirty="0" err="1" smtClean="0">
                <a:solidFill>
                  <a:schemeClr val="bg1"/>
                </a:solidFill>
              </a:rPr>
              <a:t>trt</a:t>
            </a:r>
            <a:r>
              <a:rPr lang="en-US" sz="3200" kern="1200" dirty="0" smtClean="0">
                <a:solidFill>
                  <a:schemeClr val="bg1"/>
                </a:solidFill>
              </a:rPr>
              <a:t> 1) – mean (</a:t>
            </a:r>
            <a:r>
              <a:rPr lang="en-US" sz="3200" kern="1200" dirty="0" err="1" smtClean="0">
                <a:solidFill>
                  <a:schemeClr val="bg1"/>
                </a:solidFill>
              </a:rPr>
              <a:t>trt</a:t>
            </a:r>
            <a:r>
              <a:rPr lang="en-US" sz="3200" kern="1200" dirty="0" smtClean="0">
                <a:solidFill>
                  <a:schemeClr val="bg1"/>
                </a:solidFill>
              </a:rPr>
              <a:t> 2) = 0</a:t>
            </a:r>
          </a:p>
          <a:p>
            <a:pPr marL="382588" lvl="1" indent="-382588">
              <a:buFontTx/>
              <a:buChar char="•"/>
            </a:pPr>
            <a:r>
              <a:rPr lang="en-US" sz="3200" kern="1200" dirty="0" smtClean="0">
                <a:solidFill>
                  <a:schemeClr val="bg1"/>
                </a:solidFill>
                <a:ea typeface="+mn-ea"/>
                <a:cs typeface="+mn-cs"/>
              </a:rPr>
              <a:t>H</a:t>
            </a:r>
            <a:r>
              <a:rPr lang="en-US" sz="3200" kern="1200" baseline="-25000" dirty="0" smtClean="0">
                <a:solidFill>
                  <a:schemeClr val="bg1"/>
                </a:solidFill>
                <a:ea typeface="+mn-ea"/>
                <a:cs typeface="+mn-cs"/>
              </a:rPr>
              <a:t>0</a:t>
            </a:r>
            <a:r>
              <a:rPr lang="en-US" sz="3200" kern="1200" dirty="0" smtClean="0">
                <a:solidFill>
                  <a:schemeClr val="bg1"/>
                </a:solidFill>
                <a:ea typeface="+mn-ea"/>
                <a:cs typeface="+mn-cs"/>
              </a:rPr>
              <a:t>: mean(</a:t>
            </a:r>
            <a:r>
              <a:rPr lang="en-US" sz="3200" kern="1200" dirty="0" err="1" smtClean="0">
                <a:solidFill>
                  <a:schemeClr val="bg1"/>
                </a:solidFill>
                <a:ea typeface="+mn-ea"/>
                <a:cs typeface="+mn-cs"/>
              </a:rPr>
              <a:t>trt</a:t>
            </a:r>
            <a:r>
              <a:rPr lang="en-US" sz="3200" kern="1200" dirty="0" smtClean="0">
                <a:solidFill>
                  <a:schemeClr val="bg1"/>
                </a:solidFill>
                <a:ea typeface="+mn-ea"/>
                <a:cs typeface="+mn-cs"/>
              </a:rPr>
              <a:t> 1) - mean (</a:t>
            </a:r>
            <a:r>
              <a:rPr lang="en-US" sz="3200" kern="1200" dirty="0" err="1" smtClean="0">
                <a:solidFill>
                  <a:schemeClr val="bg1"/>
                </a:solidFill>
                <a:ea typeface="+mn-ea"/>
                <a:cs typeface="+mn-cs"/>
              </a:rPr>
              <a:t>trt</a:t>
            </a:r>
            <a:r>
              <a:rPr lang="en-US" sz="3200" kern="1200" dirty="0" smtClean="0">
                <a:solidFill>
                  <a:schemeClr val="bg1"/>
                </a:solidFill>
                <a:ea typeface="+mn-ea"/>
                <a:cs typeface="+mn-cs"/>
              </a:rPr>
              <a:t> 2 ) ≠ 0</a:t>
            </a:r>
          </a:p>
          <a:p>
            <a:pPr marL="382588" lvl="1" indent="-382588">
              <a:buFontTx/>
              <a:buChar char="•"/>
            </a:pPr>
            <a:r>
              <a:rPr lang="en-US" sz="3200" kern="1200" dirty="0" smtClean="0">
                <a:solidFill>
                  <a:schemeClr val="bg1"/>
                </a:solidFill>
                <a:ea typeface="+mn-ea"/>
                <a:cs typeface="+mn-cs"/>
              </a:rPr>
              <a:t>With a finite sample size, it is very hard to find two group means are exactly the same.</a:t>
            </a:r>
          </a:p>
          <a:p>
            <a:pPr marL="382588" lvl="1" indent="-382588">
              <a:buFontTx/>
              <a:buChar char="•"/>
            </a:pPr>
            <a:r>
              <a:rPr lang="en-US" sz="3200" kern="1200" dirty="0" smtClean="0">
                <a:solidFill>
                  <a:schemeClr val="bg1"/>
                </a:solidFill>
                <a:ea typeface="+mn-ea"/>
                <a:cs typeface="+mn-cs"/>
              </a:rPr>
              <a:t>So we put a tolerability level for the equivalence, AKA, the equivalence margin, usually denoted as </a:t>
            </a:r>
            <a:r>
              <a:rPr lang="el-GR" sz="3200" kern="1200" dirty="0" smtClean="0">
                <a:solidFill>
                  <a:schemeClr val="bg1"/>
                </a:solidFill>
                <a:ea typeface="+mn-ea"/>
                <a:cs typeface="+mn-cs"/>
              </a:rPr>
              <a:t>Δ</a:t>
            </a:r>
            <a:endParaRPr lang="en-US" sz="3200" kern="1200" dirty="0" smtClean="0">
              <a:solidFill>
                <a:schemeClr val="bg1"/>
              </a:solidFill>
              <a:ea typeface="+mn-ea"/>
              <a:cs typeface="+mn-cs"/>
            </a:endParaRPr>
          </a:p>
          <a:p>
            <a:pPr marL="382588" lvl="1" indent="-382588">
              <a:buFontTx/>
              <a:buChar char="•"/>
            </a:pPr>
            <a:r>
              <a:rPr lang="en-US" sz="3200" kern="1200" dirty="0" smtClean="0">
                <a:solidFill>
                  <a:schemeClr val="bg1"/>
                </a:solidFill>
                <a:ea typeface="+mn-ea"/>
                <a:cs typeface="+mn-cs"/>
              </a:rPr>
              <a:t>Practical  hypotheses would be </a:t>
            </a:r>
          </a:p>
          <a:p>
            <a:pPr marL="828675" lvl="2" indent="-382588"/>
            <a:r>
              <a:rPr lang="en-US" sz="3200" kern="1200" dirty="0" smtClean="0">
                <a:solidFill>
                  <a:schemeClr val="bg1"/>
                </a:solidFill>
                <a:ea typeface="+mn-ea"/>
                <a:cs typeface="+mn-cs"/>
              </a:rPr>
              <a:t>H</a:t>
            </a:r>
            <a:r>
              <a:rPr lang="en-US" sz="3200" kern="1200" baseline="-25000" dirty="0" smtClean="0">
                <a:solidFill>
                  <a:schemeClr val="bg1"/>
                </a:solidFill>
                <a:ea typeface="+mn-ea"/>
                <a:cs typeface="+mn-cs"/>
              </a:rPr>
              <a:t>a</a:t>
            </a:r>
            <a:r>
              <a:rPr lang="en-US" sz="3200" kern="1200" dirty="0" smtClean="0">
                <a:solidFill>
                  <a:schemeClr val="bg1"/>
                </a:solidFill>
                <a:ea typeface="+mn-ea"/>
                <a:cs typeface="+mn-cs"/>
              </a:rPr>
              <a:t> : </a:t>
            </a:r>
            <a:r>
              <a:rPr lang="el-GR" sz="3200" kern="1200" dirty="0" smtClean="0">
                <a:solidFill>
                  <a:schemeClr val="bg1"/>
                </a:solidFill>
                <a:latin typeface="+mn-lt"/>
              </a:rPr>
              <a:t>Δ </a:t>
            </a:r>
            <a:r>
              <a:rPr lang="en-US" sz="3200" kern="1200" baseline="-25000" dirty="0" smtClean="0">
                <a:solidFill>
                  <a:schemeClr val="bg1"/>
                </a:solidFill>
                <a:latin typeface="+mn-lt"/>
              </a:rPr>
              <a:t>1</a:t>
            </a:r>
            <a:r>
              <a:rPr lang="en-US" sz="3200" kern="1200" dirty="0" smtClean="0">
                <a:solidFill>
                  <a:schemeClr val="bg1"/>
                </a:solidFill>
                <a:ea typeface="+mn-ea"/>
                <a:cs typeface="+mn-cs"/>
              </a:rPr>
              <a:t>&lt; mean(</a:t>
            </a:r>
            <a:r>
              <a:rPr lang="en-US" sz="3200" kern="1200" dirty="0" err="1" smtClean="0">
                <a:solidFill>
                  <a:schemeClr val="bg1"/>
                </a:solidFill>
                <a:ea typeface="+mn-ea"/>
                <a:cs typeface="+mn-cs"/>
              </a:rPr>
              <a:t>trt</a:t>
            </a:r>
            <a:r>
              <a:rPr lang="en-US" sz="3200" kern="1200" dirty="0" smtClean="0">
                <a:solidFill>
                  <a:schemeClr val="bg1"/>
                </a:solidFill>
                <a:ea typeface="+mn-ea"/>
                <a:cs typeface="+mn-cs"/>
              </a:rPr>
              <a:t> 1) – mean (trt2)  &lt; </a:t>
            </a:r>
            <a:r>
              <a:rPr lang="el-GR" sz="3200" kern="1200" dirty="0" smtClean="0">
                <a:solidFill>
                  <a:schemeClr val="bg1"/>
                </a:solidFill>
                <a:ea typeface="+mn-ea"/>
                <a:cs typeface="+mn-cs"/>
              </a:rPr>
              <a:t>Δ</a:t>
            </a:r>
            <a:r>
              <a:rPr lang="en-US" sz="3200" kern="1200" baseline="-25000" dirty="0" smtClean="0">
                <a:solidFill>
                  <a:schemeClr val="bg1"/>
                </a:solidFill>
                <a:ea typeface="+mn-ea"/>
                <a:cs typeface="+mn-cs"/>
              </a:rPr>
              <a:t>2</a:t>
            </a:r>
          </a:p>
          <a:p>
            <a:pPr marL="828675" lvl="2" indent="-382588"/>
            <a:r>
              <a:rPr lang="en-US" sz="3200" kern="1200" dirty="0" smtClean="0">
                <a:solidFill>
                  <a:schemeClr val="bg1"/>
                </a:solidFill>
                <a:ea typeface="+mn-ea"/>
                <a:cs typeface="+mn-cs"/>
              </a:rPr>
              <a:t>H</a:t>
            </a:r>
            <a:r>
              <a:rPr lang="en-US" sz="3200" kern="1200" baseline="-25000" dirty="0" smtClean="0">
                <a:solidFill>
                  <a:schemeClr val="bg1"/>
                </a:solidFill>
                <a:ea typeface="+mn-ea"/>
                <a:cs typeface="+mn-cs"/>
              </a:rPr>
              <a:t>0</a:t>
            </a:r>
            <a:r>
              <a:rPr lang="en-US" sz="3200" kern="1200" dirty="0" smtClean="0">
                <a:solidFill>
                  <a:schemeClr val="bg1"/>
                </a:solidFill>
                <a:ea typeface="+mn-ea"/>
                <a:cs typeface="+mn-cs"/>
              </a:rPr>
              <a:t> :</a:t>
            </a:r>
            <a:r>
              <a:rPr lang="en-US" sz="3200" kern="1200" dirty="0" smtClean="0">
                <a:solidFill>
                  <a:schemeClr val="bg1"/>
                </a:solidFill>
                <a:latin typeface="+mn-lt"/>
              </a:rPr>
              <a:t> mean(</a:t>
            </a:r>
            <a:r>
              <a:rPr lang="en-US" sz="3200" kern="1200" dirty="0" err="1" smtClean="0">
                <a:solidFill>
                  <a:schemeClr val="bg1"/>
                </a:solidFill>
                <a:latin typeface="+mn-lt"/>
              </a:rPr>
              <a:t>trt</a:t>
            </a:r>
            <a:r>
              <a:rPr lang="en-US" sz="3200" kern="1200" dirty="0" smtClean="0">
                <a:solidFill>
                  <a:schemeClr val="bg1"/>
                </a:solidFill>
                <a:latin typeface="+mn-lt"/>
              </a:rPr>
              <a:t> 1) – mean (trt2) ≤ </a:t>
            </a:r>
            <a:r>
              <a:rPr lang="el-GR" sz="3200" kern="1200" dirty="0" smtClean="0">
                <a:solidFill>
                  <a:schemeClr val="bg1"/>
                </a:solidFill>
                <a:latin typeface="+mn-lt"/>
              </a:rPr>
              <a:t>Δ </a:t>
            </a:r>
            <a:r>
              <a:rPr lang="en-US" sz="3200" kern="1200" baseline="-25000" dirty="0" smtClean="0">
                <a:solidFill>
                  <a:schemeClr val="bg1"/>
                </a:solidFill>
                <a:latin typeface="+mn-lt"/>
              </a:rPr>
              <a:t>1  </a:t>
            </a:r>
            <a:endParaRPr lang="en-US" sz="3200" kern="1200" dirty="0" smtClean="0">
              <a:solidFill>
                <a:schemeClr val="bg1"/>
              </a:solidFill>
              <a:ea typeface="+mn-ea"/>
              <a:cs typeface="+mn-cs"/>
            </a:endParaRPr>
          </a:p>
          <a:p>
            <a:pPr marL="828675" lvl="2" indent="-382588">
              <a:buNone/>
            </a:pPr>
            <a:r>
              <a:rPr lang="en-US" sz="3200" kern="1200" dirty="0" smtClean="0">
                <a:solidFill>
                  <a:schemeClr val="bg1"/>
                </a:solidFill>
                <a:ea typeface="+mn-ea"/>
                <a:cs typeface="+mn-cs"/>
              </a:rPr>
              <a:t>            or  mean(</a:t>
            </a:r>
            <a:r>
              <a:rPr lang="en-US" sz="3200" kern="1200" dirty="0" err="1" smtClean="0">
                <a:solidFill>
                  <a:schemeClr val="bg1"/>
                </a:solidFill>
                <a:ea typeface="+mn-ea"/>
                <a:cs typeface="+mn-cs"/>
              </a:rPr>
              <a:t>trt</a:t>
            </a:r>
            <a:r>
              <a:rPr lang="en-US" sz="3200" kern="1200" dirty="0" smtClean="0">
                <a:solidFill>
                  <a:schemeClr val="bg1"/>
                </a:solidFill>
                <a:ea typeface="+mn-ea"/>
                <a:cs typeface="+mn-cs"/>
              </a:rPr>
              <a:t> 1) – mean (trt2)  ≥ </a:t>
            </a:r>
            <a:r>
              <a:rPr lang="el-GR" sz="3200" kern="1200" dirty="0" smtClean="0">
                <a:solidFill>
                  <a:schemeClr val="bg1"/>
                </a:solidFill>
                <a:ea typeface="+mn-ea"/>
                <a:cs typeface="+mn-cs"/>
              </a:rPr>
              <a:t>Δ</a:t>
            </a:r>
            <a:r>
              <a:rPr lang="en-US" sz="3200" kern="1200" baseline="-25000" dirty="0" smtClean="0">
                <a:solidFill>
                  <a:schemeClr val="bg1"/>
                </a:solidFill>
                <a:ea typeface="+mn-ea"/>
                <a:cs typeface="+mn-cs"/>
              </a:rPr>
              <a:t>2</a:t>
            </a:r>
          </a:p>
          <a:p>
            <a:endParaRPr lang="en-US" dirty="0"/>
          </a:p>
        </p:txBody>
      </p:sp>
      <p:sp>
        <p:nvSpPr>
          <p:cNvPr id="9" name="Oval 8"/>
          <p:cNvSpPr/>
          <p:nvPr/>
        </p:nvSpPr>
        <p:spPr bwMode="auto">
          <a:xfrm>
            <a:off x="2895600" y="4876800"/>
            <a:ext cx="5486400" cy="609600"/>
          </a:xfrm>
          <a:prstGeom prst="ellipse">
            <a:avLst/>
          </a:prstGeom>
          <a:solidFill>
            <a:schemeClr val="accent1">
              <a:alpha val="0"/>
            </a:schemeClr>
          </a:solidFill>
          <a:ln w="9525"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700" b="0" i="0" u="none" strike="noStrike" cap="none" normalizeH="0" baseline="0" smtClean="0">
              <a:ln>
                <a:noFill/>
              </a:ln>
              <a:solidFill>
                <a:srgbClr val="FFFF00"/>
              </a:solidFill>
              <a:effectLst/>
              <a:latin typeface="Arial" pitchFamily="34" charset="0"/>
            </a:endParaRPr>
          </a:p>
        </p:txBody>
      </p:sp>
      <p:cxnSp>
        <p:nvCxnSpPr>
          <p:cNvPr id="11" name="Straight Arrow Connector 10"/>
          <p:cNvCxnSpPr/>
          <p:nvPr/>
        </p:nvCxnSpPr>
        <p:spPr bwMode="auto">
          <a:xfrm flipH="1" flipV="1">
            <a:off x="8077200" y="5334000"/>
            <a:ext cx="228600" cy="457200"/>
          </a:xfrm>
          <a:prstGeom prst="straightConnector1">
            <a:avLst/>
          </a:prstGeom>
          <a:solidFill>
            <a:schemeClr val="accent1"/>
          </a:solidFill>
          <a:ln w="9525" cap="flat" cmpd="sng" algn="ctr">
            <a:solidFill>
              <a:srgbClr val="FFFF00"/>
            </a:solidFill>
            <a:prstDash val="solid"/>
            <a:round/>
            <a:headEnd type="none" w="med" len="med"/>
            <a:tailEnd type="arrow"/>
          </a:ln>
          <a:effectLst/>
        </p:spPr>
      </p:cxnSp>
      <p:sp>
        <p:nvSpPr>
          <p:cNvPr id="12" name="TextBox 11"/>
          <p:cNvSpPr txBox="1"/>
          <p:nvPr/>
        </p:nvSpPr>
        <p:spPr>
          <a:xfrm>
            <a:off x="7696200" y="5867400"/>
            <a:ext cx="2057400" cy="400110"/>
          </a:xfrm>
          <a:prstGeom prst="rect">
            <a:avLst/>
          </a:prstGeom>
          <a:noFill/>
        </p:spPr>
        <p:txBody>
          <a:bodyPr wrap="square" rtlCol="0">
            <a:spAutoFit/>
          </a:bodyPr>
          <a:lstStyle/>
          <a:p>
            <a:r>
              <a:rPr lang="en-US" sz="2000" dirty="0" smtClean="0"/>
              <a:t>Non-inferiority</a:t>
            </a:r>
            <a:endParaRPr lang="en-US" sz="2000" dirty="0"/>
          </a:p>
        </p:txBody>
      </p:sp>
      <p:sp>
        <p:nvSpPr>
          <p:cNvPr id="7" name="Slide Number Placeholder 6"/>
          <p:cNvSpPr>
            <a:spLocks noGrp="1"/>
          </p:cNvSpPr>
          <p:nvPr>
            <p:ph type="sldNum" sz="quarter" idx="12"/>
          </p:nvPr>
        </p:nvSpPr>
        <p:spPr/>
        <p:txBody>
          <a:bodyPr/>
          <a:lstStyle/>
          <a:p>
            <a:fld id="{8400CD88-B0E7-48C9-8ED4-31A2C3FDDF62}" type="slidenum">
              <a:rPr lang="en-US" smtClean="0"/>
              <a:pPr/>
              <a:t>13</a:t>
            </a:fld>
            <a:endParaRPr lang="en-US"/>
          </a:p>
        </p:txBody>
      </p:sp>
      <p:sp>
        <p:nvSpPr>
          <p:cNvPr id="2" name="Date Placeholder 1"/>
          <p:cNvSpPr>
            <a:spLocks noGrp="1"/>
          </p:cNvSpPr>
          <p:nvPr>
            <p:ph type="dt" sz="half" idx="10"/>
          </p:nvPr>
        </p:nvSpPr>
        <p:spPr/>
        <p:txBody>
          <a:bodyPr/>
          <a:lstStyle/>
          <a:p>
            <a:fld id="{0D956A48-F22C-4B07-9785-2F1FCD323426}" type="datetime1">
              <a:rPr lang="en-US" smtClean="0"/>
              <a:t>8/14/2018</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2286000"/>
            <a:ext cx="8610600" cy="3048000"/>
          </a:xfrm>
        </p:spPr>
        <p:txBody>
          <a:bodyPr/>
          <a:lstStyle/>
          <a:p>
            <a:pPr eaLnBrk="1" hangingPunct="1"/>
            <a:r>
              <a:rPr lang="en-US" sz="3200" kern="1200" dirty="0" smtClean="0">
                <a:latin typeface="+mn-lt"/>
                <a:ea typeface="+mn-ea"/>
                <a:cs typeface="+mn-cs"/>
              </a:rPr>
              <a:t>Today, we are going to learn how to determine sample size for Inequality tests using software using two published studies.</a:t>
            </a:r>
            <a:br>
              <a:rPr lang="en-US" sz="3200" kern="1200" dirty="0" smtClean="0">
                <a:latin typeface="+mn-lt"/>
                <a:ea typeface="+mn-ea"/>
                <a:cs typeface="+mn-cs"/>
              </a:rPr>
            </a:br>
            <a:r>
              <a:rPr lang="en-US" sz="3200" kern="1200" dirty="0" smtClean="0">
                <a:latin typeface="+mn-lt"/>
                <a:ea typeface="+mn-ea"/>
                <a:cs typeface="+mn-cs"/>
              </a:rPr>
              <a:t/>
            </a:r>
            <a:br>
              <a:rPr lang="en-US" sz="3200" kern="1200" dirty="0" smtClean="0">
                <a:latin typeface="+mn-lt"/>
                <a:ea typeface="+mn-ea"/>
                <a:cs typeface="+mn-cs"/>
              </a:rPr>
            </a:br>
            <a:r>
              <a:rPr lang="en-US" sz="3200" kern="1200" dirty="0" smtClean="0">
                <a:latin typeface="+mn-lt"/>
                <a:ea typeface="+mn-ea"/>
                <a:cs typeface="+mn-cs"/>
              </a:rPr>
              <a:t/>
            </a:r>
            <a:br>
              <a:rPr lang="en-US" sz="3200" kern="1200" dirty="0" smtClean="0">
                <a:latin typeface="+mn-lt"/>
                <a:ea typeface="+mn-ea"/>
                <a:cs typeface="+mn-cs"/>
              </a:rPr>
            </a:br>
            <a:endParaRPr lang="en-US" sz="3200" kern="1200" dirty="0" smtClean="0">
              <a:latin typeface="+mn-lt"/>
              <a:ea typeface="+mn-ea"/>
              <a:cs typeface="+mn-cs"/>
            </a:endParaRPr>
          </a:p>
        </p:txBody>
      </p:sp>
      <p:sp>
        <p:nvSpPr>
          <p:cNvPr id="7171" name="Text Box 3"/>
          <p:cNvSpPr txBox="1">
            <a:spLocks noChangeArrowheads="1"/>
          </p:cNvSpPr>
          <p:nvPr/>
        </p:nvSpPr>
        <p:spPr bwMode="auto">
          <a:xfrm>
            <a:off x="2590800" y="2286000"/>
            <a:ext cx="4459287" cy="512763"/>
          </a:xfrm>
          <a:prstGeom prst="rect">
            <a:avLst/>
          </a:prstGeom>
          <a:noFill/>
          <a:ln w="9525">
            <a:noFill/>
            <a:miter lim="800000"/>
            <a:headEnd/>
            <a:tailEnd/>
          </a:ln>
        </p:spPr>
        <p:txBody>
          <a:bodyPr lIns="101882" tIns="50941" rIns="101882" bIns="50941">
            <a:spAutoFit/>
          </a:bodyPr>
          <a:lstStyle/>
          <a:p>
            <a:pPr defTabSz="1019175"/>
            <a:endParaRPr lang="en-US">
              <a:solidFill>
                <a:schemeClr val="tx1"/>
              </a:solidFill>
              <a:latin typeface="Times New Roman" pitchFamily="18" charset="0"/>
            </a:endParaRPr>
          </a:p>
        </p:txBody>
      </p:sp>
      <p:sp>
        <p:nvSpPr>
          <p:cNvPr id="4" name="Slide Number Placeholder 3"/>
          <p:cNvSpPr>
            <a:spLocks noGrp="1"/>
          </p:cNvSpPr>
          <p:nvPr>
            <p:ph type="sldNum" sz="quarter" idx="12"/>
          </p:nvPr>
        </p:nvSpPr>
        <p:spPr/>
        <p:txBody>
          <a:bodyPr/>
          <a:lstStyle/>
          <a:p>
            <a:fld id="{BC57EAB4-75C1-4424-852B-1E720F6D035F}" type="slidenum">
              <a:rPr lang="en-US" smtClean="0"/>
              <a:pPr/>
              <a:t>14</a:t>
            </a:fld>
            <a:endParaRPr lang="en-US"/>
          </a:p>
        </p:txBody>
      </p:sp>
      <p:sp>
        <p:nvSpPr>
          <p:cNvPr id="2" name="Date Placeholder 1"/>
          <p:cNvSpPr>
            <a:spLocks noGrp="1"/>
          </p:cNvSpPr>
          <p:nvPr>
            <p:ph type="dt" sz="half" idx="10"/>
          </p:nvPr>
        </p:nvSpPr>
        <p:spPr/>
        <p:txBody>
          <a:bodyPr/>
          <a:lstStyle/>
          <a:p>
            <a:fld id="{7CEB8DB4-3AA2-401F-8DCA-8904C6CB5C3A}" type="datetime1">
              <a:rPr lang="en-US" smtClean="0"/>
              <a:t>8/14/2018</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66800" y="2362200"/>
            <a:ext cx="8550275" cy="2286000"/>
          </a:xfrm>
        </p:spPr>
        <p:txBody>
          <a:bodyPr/>
          <a:lstStyle/>
          <a:p>
            <a:pPr eaLnBrk="1" hangingPunct="1"/>
            <a:r>
              <a:rPr lang="en-US" sz="3200" kern="1200" dirty="0" smtClean="0">
                <a:latin typeface="+mn-lt"/>
                <a:ea typeface="+mn-ea"/>
                <a:cs typeface="+mn-cs"/>
              </a:rPr>
              <a:t>Study #1</a:t>
            </a:r>
          </a:p>
        </p:txBody>
      </p:sp>
      <p:sp>
        <p:nvSpPr>
          <p:cNvPr id="8195" name="Text Box 3"/>
          <p:cNvSpPr txBox="1">
            <a:spLocks noChangeArrowheads="1"/>
          </p:cNvSpPr>
          <p:nvPr/>
        </p:nvSpPr>
        <p:spPr bwMode="auto">
          <a:xfrm>
            <a:off x="2497138" y="2292350"/>
            <a:ext cx="4459287" cy="512763"/>
          </a:xfrm>
          <a:prstGeom prst="rect">
            <a:avLst/>
          </a:prstGeom>
          <a:noFill/>
          <a:ln w="9525">
            <a:noFill/>
            <a:miter lim="800000"/>
            <a:headEnd/>
            <a:tailEnd/>
          </a:ln>
        </p:spPr>
        <p:txBody>
          <a:bodyPr lIns="101882" tIns="50941" rIns="101882" bIns="50941">
            <a:spAutoFit/>
          </a:bodyPr>
          <a:lstStyle/>
          <a:p>
            <a:pPr defTabSz="1019175"/>
            <a:endParaRPr lang="en-US">
              <a:solidFill>
                <a:schemeClr val="tx1"/>
              </a:solidFill>
              <a:latin typeface="Times New Roman" pitchFamily="18" charset="0"/>
            </a:endParaRPr>
          </a:p>
        </p:txBody>
      </p:sp>
      <p:sp>
        <p:nvSpPr>
          <p:cNvPr id="4" name="Slide Number Placeholder 3"/>
          <p:cNvSpPr>
            <a:spLocks noGrp="1"/>
          </p:cNvSpPr>
          <p:nvPr>
            <p:ph type="sldNum" sz="quarter" idx="12"/>
          </p:nvPr>
        </p:nvSpPr>
        <p:spPr/>
        <p:txBody>
          <a:bodyPr/>
          <a:lstStyle/>
          <a:p>
            <a:fld id="{BC57EAB4-75C1-4424-852B-1E720F6D035F}" type="slidenum">
              <a:rPr lang="en-US" smtClean="0"/>
              <a:pPr/>
              <a:t>15</a:t>
            </a:fld>
            <a:endParaRPr lang="en-US"/>
          </a:p>
        </p:txBody>
      </p:sp>
      <p:sp>
        <p:nvSpPr>
          <p:cNvPr id="2" name="Date Placeholder 1"/>
          <p:cNvSpPr>
            <a:spLocks noGrp="1"/>
          </p:cNvSpPr>
          <p:nvPr>
            <p:ph type="dt" sz="half" idx="10"/>
          </p:nvPr>
        </p:nvSpPr>
        <p:spPr/>
        <p:txBody>
          <a:bodyPr/>
          <a:lstStyle/>
          <a:p>
            <a:fld id="{9B029D05-165B-46EC-BE40-10B990D34CC2}" type="datetime1">
              <a:rPr lang="en-US" smtClean="0"/>
              <a:t>8/14/2018</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400CD88-B0E7-48C9-8ED4-31A2C3FDDF62}" type="slidenum">
              <a:rPr lang="en-US" smtClean="0"/>
              <a:pPr/>
              <a:t>16</a:t>
            </a:fld>
            <a:endParaRPr lang="en-US"/>
          </a:p>
        </p:txBody>
      </p:sp>
      <p:pic>
        <p:nvPicPr>
          <p:cNvPr id="5" name="Picture 4"/>
          <p:cNvPicPr>
            <a:picLocks noChangeAspect="1"/>
          </p:cNvPicPr>
          <p:nvPr/>
        </p:nvPicPr>
        <p:blipFill>
          <a:blip r:embed="rId2"/>
          <a:stretch>
            <a:fillRect/>
          </a:stretch>
        </p:blipFill>
        <p:spPr>
          <a:xfrm>
            <a:off x="233294" y="304800"/>
            <a:ext cx="9840239" cy="7086600"/>
          </a:xfrm>
          <a:prstGeom prst="rect">
            <a:avLst/>
          </a:prstGeom>
        </p:spPr>
      </p:pic>
      <p:sp>
        <p:nvSpPr>
          <p:cNvPr id="2" name="Date Placeholder 1"/>
          <p:cNvSpPr>
            <a:spLocks noGrp="1"/>
          </p:cNvSpPr>
          <p:nvPr>
            <p:ph type="dt" sz="half" idx="10"/>
          </p:nvPr>
        </p:nvSpPr>
        <p:spPr/>
        <p:txBody>
          <a:bodyPr/>
          <a:lstStyle/>
          <a:p>
            <a:fld id="{DFE3B2AF-3026-4974-9135-2F8922607954}" type="datetime1">
              <a:rPr lang="en-US" smtClean="0"/>
              <a:t>8/14/2018</a:t>
            </a:fld>
            <a:endParaRPr lang="en-US"/>
          </a:p>
        </p:txBody>
      </p:sp>
    </p:spTree>
    <p:extLst>
      <p:ext uri="{BB962C8B-B14F-4D97-AF65-F5344CB8AC3E}">
        <p14:creationId xmlns:p14="http://schemas.microsoft.com/office/powerpoint/2010/main" val="1347154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0" dirty="0"/>
              <a:t>Atherosclerosis</a:t>
            </a:r>
            <a:br>
              <a:rPr lang="en-US" b="0" dirty="0"/>
            </a:br>
            <a:endParaRPr lang="en-US" dirty="0"/>
          </a:p>
        </p:txBody>
      </p:sp>
      <p:sp>
        <p:nvSpPr>
          <p:cNvPr id="7" name="Content Placeholder 6"/>
          <p:cNvSpPr>
            <a:spLocks noGrp="1"/>
          </p:cNvSpPr>
          <p:nvPr>
            <p:ph idx="1"/>
          </p:nvPr>
        </p:nvSpPr>
        <p:spPr>
          <a:xfrm>
            <a:off x="304801" y="1524001"/>
            <a:ext cx="8999538" cy="5384800"/>
          </a:xfrm>
        </p:spPr>
        <p:txBody>
          <a:bodyPr/>
          <a:lstStyle/>
          <a:p>
            <a:endParaRPr lang="en-US" dirty="0" smtClean="0">
              <a:solidFill>
                <a:schemeClr val="bg1"/>
              </a:solidFill>
            </a:endParaRPr>
          </a:p>
          <a:p>
            <a:pPr marL="0" indent="0">
              <a:buNone/>
            </a:pPr>
            <a:endParaRPr lang="en-US" dirty="0" smtClean="0">
              <a:solidFill>
                <a:schemeClr val="bg1"/>
              </a:solidFill>
            </a:endParaRPr>
          </a:p>
          <a:p>
            <a:endParaRPr lang="en-US" dirty="0">
              <a:solidFill>
                <a:schemeClr val="bg1"/>
              </a:solidFill>
            </a:endParaRPr>
          </a:p>
        </p:txBody>
      </p:sp>
      <p:sp>
        <p:nvSpPr>
          <p:cNvPr id="5" name="Slide Number Placeholder 4"/>
          <p:cNvSpPr>
            <a:spLocks noGrp="1"/>
          </p:cNvSpPr>
          <p:nvPr>
            <p:ph type="sldNum" sz="quarter" idx="12"/>
          </p:nvPr>
        </p:nvSpPr>
        <p:spPr/>
        <p:txBody>
          <a:bodyPr/>
          <a:lstStyle/>
          <a:p>
            <a:fld id="{BC57EAB4-75C1-4424-852B-1E720F6D035F}" type="slidenum">
              <a:rPr lang="en-US" smtClean="0"/>
              <a:pPr/>
              <a:t>17</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2950" y="3409950"/>
            <a:ext cx="952500" cy="9525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062" y="1752600"/>
            <a:ext cx="8313738" cy="4953000"/>
          </a:xfrm>
          <a:prstGeom prst="rect">
            <a:avLst/>
          </a:prstGeom>
        </p:spPr>
      </p:pic>
      <p:sp>
        <p:nvSpPr>
          <p:cNvPr id="2" name="Date Placeholder 1"/>
          <p:cNvSpPr>
            <a:spLocks noGrp="1"/>
          </p:cNvSpPr>
          <p:nvPr>
            <p:ph type="dt" sz="half" idx="10"/>
          </p:nvPr>
        </p:nvSpPr>
        <p:spPr/>
        <p:txBody>
          <a:bodyPr/>
          <a:lstStyle/>
          <a:p>
            <a:fld id="{3F504899-2DD5-47FE-87CF-EDA968CC2ADF}" type="datetime1">
              <a:rPr lang="en-US" smtClean="0"/>
              <a:t>8/14/2018</a:t>
            </a:fld>
            <a:endParaRPr lang="en-US"/>
          </a:p>
        </p:txBody>
      </p:sp>
    </p:spTree>
    <p:extLst>
      <p:ext uri="{BB962C8B-B14F-4D97-AF65-F5344CB8AC3E}">
        <p14:creationId xmlns:p14="http://schemas.microsoft.com/office/powerpoint/2010/main" val="1246889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497138" y="2292350"/>
            <a:ext cx="4459287" cy="512763"/>
          </a:xfrm>
          <a:prstGeom prst="rect">
            <a:avLst/>
          </a:prstGeom>
          <a:noFill/>
          <a:ln w="9525">
            <a:noFill/>
            <a:miter lim="800000"/>
            <a:headEnd/>
            <a:tailEnd/>
          </a:ln>
        </p:spPr>
        <p:txBody>
          <a:bodyPr lIns="101882" tIns="50941" rIns="101882" bIns="50941">
            <a:spAutoFit/>
          </a:bodyPr>
          <a:lstStyle/>
          <a:p>
            <a:pPr defTabSz="1019175"/>
            <a:endParaRPr lang="en-US">
              <a:solidFill>
                <a:schemeClr val="tx1"/>
              </a:solidFill>
              <a:latin typeface="Times New Roman" pitchFamily="18" charset="0"/>
            </a:endParaRPr>
          </a:p>
        </p:txBody>
      </p:sp>
      <p:pic>
        <p:nvPicPr>
          <p:cNvPr id="23555" name="Picture 3"/>
          <p:cNvPicPr>
            <a:picLocks noChangeAspect="1" noChangeArrowheads="1"/>
          </p:cNvPicPr>
          <p:nvPr/>
        </p:nvPicPr>
        <p:blipFill>
          <a:blip r:embed="rId3" cstate="print"/>
          <a:srcRect/>
          <a:stretch>
            <a:fillRect/>
          </a:stretch>
        </p:blipFill>
        <p:spPr bwMode="auto">
          <a:xfrm>
            <a:off x="228600" y="685800"/>
            <a:ext cx="9556750" cy="2009775"/>
          </a:xfrm>
          <a:prstGeom prst="rect">
            <a:avLst/>
          </a:prstGeom>
          <a:noFill/>
          <a:ln w="9525" algn="ctr">
            <a:noFill/>
            <a:miter lim="800000"/>
            <a:headEnd/>
            <a:tailEnd/>
          </a:ln>
        </p:spPr>
      </p:pic>
      <p:pic>
        <p:nvPicPr>
          <p:cNvPr id="23556" name="Picture 4"/>
          <p:cNvPicPr>
            <a:picLocks noChangeAspect="1" noChangeArrowheads="1"/>
          </p:cNvPicPr>
          <p:nvPr/>
        </p:nvPicPr>
        <p:blipFill>
          <a:blip r:embed="rId4" cstate="print"/>
          <a:srcRect/>
          <a:stretch>
            <a:fillRect/>
          </a:stretch>
        </p:blipFill>
        <p:spPr bwMode="auto">
          <a:xfrm>
            <a:off x="168275" y="2936875"/>
            <a:ext cx="4692650" cy="3208338"/>
          </a:xfrm>
          <a:prstGeom prst="rect">
            <a:avLst/>
          </a:prstGeom>
          <a:noFill/>
          <a:ln w="9525" algn="ctr">
            <a:noFill/>
            <a:miter lim="800000"/>
            <a:headEnd/>
            <a:tailEnd/>
          </a:ln>
        </p:spPr>
      </p:pic>
      <p:pic>
        <p:nvPicPr>
          <p:cNvPr id="23557" name="Picture 5"/>
          <p:cNvPicPr>
            <a:picLocks noChangeAspect="1" noChangeArrowheads="1"/>
          </p:cNvPicPr>
          <p:nvPr/>
        </p:nvPicPr>
        <p:blipFill>
          <a:blip r:embed="rId5" cstate="print"/>
          <a:srcRect/>
          <a:stretch>
            <a:fillRect/>
          </a:stretch>
        </p:blipFill>
        <p:spPr bwMode="auto">
          <a:xfrm>
            <a:off x="4860925" y="2936875"/>
            <a:ext cx="5040313" cy="2930525"/>
          </a:xfrm>
          <a:prstGeom prst="rect">
            <a:avLst/>
          </a:prstGeom>
          <a:noFill/>
          <a:ln w="9525" algn="ctr">
            <a:noFill/>
            <a:miter lim="800000"/>
            <a:headEnd/>
            <a:tailEnd/>
          </a:ln>
        </p:spPr>
      </p:pic>
      <p:sp>
        <p:nvSpPr>
          <p:cNvPr id="23558" name="Line 6"/>
          <p:cNvSpPr>
            <a:spLocks noChangeShapeType="1"/>
          </p:cNvSpPr>
          <p:nvPr/>
        </p:nvSpPr>
        <p:spPr bwMode="auto">
          <a:xfrm>
            <a:off x="5783263" y="5699125"/>
            <a:ext cx="3940175" cy="0"/>
          </a:xfrm>
          <a:prstGeom prst="line">
            <a:avLst/>
          </a:prstGeom>
          <a:noFill/>
          <a:ln w="9525">
            <a:solidFill>
              <a:schemeClr val="tx1"/>
            </a:solidFill>
            <a:round/>
            <a:headEnd/>
            <a:tailEnd/>
          </a:ln>
        </p:spPr>
        <p:txBody>
          <a:bodyPr wrap="none" anchor="ctr"/>
          <a:lstStyle/>
          <a:p>
            <a:endParaRPr lang="en-US"/>
          </a:p>
        </p:txBody>
      </p:sp>
      <p:pic>
        <p:nvPicPr>
          <p:cNvPr id="23559" name="Picture 7"/>
          <p:cNvPicPr>
            <a:picLocks noChangeAspect="1" noChangeArrowheads="1"/>
          </p:cNvPicPr>
          <p:nvPr/>
        </p:nvPicPr>
        <p:blipFill>
          <a:blip r:embed="rId6" cstate="print"/>
          <a:srcRect/>
          <a:stretch>
            <a:fillRect/>
          </a:stretch>
        </p:blipFill>
        <p:spPr bwMode="auto">
          <a:xfrm>
            <a:off x="4945063" y="6391275"/>
            <a:ext cx="4887912" cy="1260475"/>
          </a:xfrm>
          <a:prstGeom prst="rect">
            <a:avLst/>
          </a:prstGeom>
          <a:noFill/>
          <a:ln w="9525" algn="ctr">
            <a:noFill/>
            <a:miter lim="800000"/>
            <a:headEnd/>
            <a:tailEnd/>
          </a:ln>
        </p:spPr>
      </p:pic>
      <p:sp>
        <p:nvSpPr>
          <p:cNvPr id="23560" name="Oval 8"/>
          <p:cNvSpPr>
            <a:spLocks noChangeArrowheads="1"/>
          </p:cNvSpPr>
          <p:nvPr/>
        </p:nvSpPr>
        <p:spPr bwMode="auto">
          <a:xfrm>
            <a:off x="2095500" y="4403725"/>
            <a:ext cx="587375" cy="346075"/>
          </a:xfrm>
          <a:prstGeom prst="ellipse">
            <a:avLst/>
          </a:prstGeom>
          <a:noFill/>
          <a:ln w="19050" algn="ctr">
            <a:solidFill>
              <a:srgbClr val="FF0000"/>
            </a:solidFill>
            <a:round/>
            <a:headEnd/>
            <a:tailEnd/>
          </a:ln>
        </p:spPr>
        <p:txBody>
          <a:bodyPr wrap="none" anchor="ctr"/>
          <a:lstStyle/>
          <a:p>
            <a:endParaRPr lang="en-US"/>
          </a:p>
        </p:txBody>
      </p:sp>
      <p:sp>
        <p:nvSpPr>
          <p:cNvPr id="23561" name="Oval 9"/>
          <p:cNvSpPr>
            <a:spLocks noChangeArrowheads="1"/>
          </p:cNvSpPr>
          <p:nvPr/>
        </p:nvSpPr>
        <p:spPr bwMode="auto">
          <a:xfrm>
            <a:off x="2011363" y="4749800"/>
            <a:ext cx="587375" cy="346075"/>
          </a:xfrm>
          <a:prstGeom prst="ellipse">
            <a:avLst/>
          </a:prstGeom>
          <a:noFill/>
          <a:ln w="19050" algn="ctr">
            <a:solidFill>
              <a:srgbClr val="FF0000"/>
            </a:solidFill>
            <a:round/>
            <a:headEnd/>
            <a:tailEnd/>
          </a:ln>
        </p:spPr>
        <p:txBody>
          <a:bodyPr wrap="none" anchor="ctr"/>
          <a:lstStyle/>
          <a:p>
            <a:endParaRPr lang="en-US"/>
          </a:p>
        </p:txBody>
      </p:sp>
      <p:sp>
        <p:nvSpPr>
          <p:cNvPr id="23562" name="Oval 10"/>
          <p:cNvSpPr>
            <a:spLocks noChangeArrowheads="1"/>
          </p:cNvSpPr>
          <p:nvPr/>
        </p:nvSpPr>
        <p:spPr bwMode="auto">
          <a:xfrm>
            <a:off x="1760538" y="5095875"/>
            <a:ext cx="1257300" cy="344488"/>
          </a:xfrm>
          <a:prstGeom prst="ellipse">
            <a:avLst/>
          </a:prstGeom>
          <a:noFill/>
          <a:ln w="19050" algn="ctr">
            <a:solidFill>
              <a:srgbClr val="FF0000"/>
            </a:solidFill>
            <a:round/>
            <a:headEnd/>
            <a:tailEnd/>
          </a:ln>
        </p:spPr>
        <p:txBody>
          <a:bodyPr wrap="none" anchor="ctr"/>
          <a:lstStyle/>
          <a:p>
            <a:endParaRPr lang="en-US"/>
          </a:p>
        </p:txBody>
      </p:sp>
      <p:sp>
        <p:nvSpPr>
          <p:cNvPr id="23563" name="Oval 11"/>
          <p:cNvSpPr>
            <a:spLocks noChangeArrowheads="1"/>
          </p:cNvSpPr>
          <p:nvPr/>
        </p:nvSpPr>
        <p:spPr bwMode="auto">
          <a:xfrm>
            <a:off x="6621463" y="3368675"/>
            <a:ext cx="587375" cy="344488"/>
          </a:xfrm>
          <a:prstGeom prst="ellipse">
            <a:avLst/>
          </a:prstGeom>
          <a:noFill/>
          <a:ln w="19050" algn="ctr">
            <a:solidFill>
              <a:srgbClr val="FF0000"/>
            </a:solidFill>
            <a:round/>
            <a:headEnd/>
            <a:tailEnd/>
          </a:ln>
        </p:spPr>
        <p:txBody>
          <a:bodyPr wrap="none" anchor="ctr"/>
          <a:lstStyle/>
          <a:p>
            <a:endParaRPr lang="en-US"/>
          </a:p>
        </p:txBody>
      </p:sp>
      <p:sp>
        <p:nvSpPr>
          <p:cNvPr id="23564" name="Line 12"/>
          <p:cNvSpPr>
            <a:spLocks noChangeShapeType="1"/>
          </p:cNvSpPr>
          <p:nvPr/>
        </p:nvSpPr>
        <p:spPr bwMode="auto">
          <a:xfrm>
            <a:off x="8466138" y="5095875"/>
            <a:ext cx="1173162" cy="0"/>
          </a:xfrm>
          <a:prstGeom prst="line">
            <a:avLst/>
          </a:prstGeom>
          <a:noFill/>
          <a:ln w="19050">
            <a:solidFill>
              <a:srgbClr val="FF0000"/>
            </a:solidFill>
            <a:round/>
            <a:headEnd/>
            <a:tailEnd/>
          </a:ln>
        </p:spPr>
        <p:txBody>
          <a:bodyPr wrap="none" anchor="ctr"/>
          <a:lstStyle/>
          <a:p>
            <a:endParaRPr lang="en-US"/>
          </a:p>
        </p:txBody>
      </p:sp>
      <p:sp>
        <p:nvSpPr>
          <p:cNvPr id="23565" name="Line 13"/>
          <p:cNvSpPr>
            <a:spLocks noChangeShapeType="1"/>
          </p:cNvSpPr>
          <p:nvPr/>
        </p:nvSpPr>
        <p:spPr bwMode="auto">
          <a:xfrm>
            <a:off x="4945063" y="5440363"/>
            <a:ext cx="1090612" cy="0"/>
          </a:xfrm>
          <a:prstGeom prst="line">
            <a:avLst/>
          </a:prstGeom>
          <a:noFill/>
          <a:ln w="19050">
            <a:solidFill>
              <a:srgbClr val="FF0000"/>
            </a:solidFill>
            <a:round/>
            <a:headEnd/>
            <a:tailEnd/>
          </a:ln>
        </p:spPr>
        <p:txBody>
          <a:bodyPr wrap="none" anchor="ctr"/>
          <a:lstStyle/>
          <a:p>
            <a:endParaRPr lang="en-US"/>
          </a:p>
        </p:txBody>
      </p:sp>
      <p:sp>
        <p:nvSpPr>
          <p:cNvPr id="23566" name="Text Box 14"/>
          <p:cNvSpPr txBox="1">
            <a:spLocks noChangeArrowheads="1"/>
          </p:cNvSpPr>
          <p:nvPr/>
        </p:nvSpPr>
        <p:spPr bwMode="auto">
          <a:xfrm>
            <a:off x="669925" y="6562725"/>
            <a:ext cx="3186113" cy="923925"/>
          </a:xfrm>
          <a:prstGeom prst="rect">
            <a:avLst/>
          </a:prstGeom>
          <a:noFill/>
          <a:ln w="9525" algn="ctr">
            <a:noFill/>
            <a:miter lim="800000"/>
            <a:headEnd/>
            <a:tailEnd/>
          </a:ln>
        </p:spPr>
        <p:txBody>
          <a:bodyPr lIns="101882" tIns="50941" rIns="101882" bIns="50941">
            <a:spAutoFit/>
          </a:bodyPr>
          <a:lstStyle/>
          <a:p>
            <a:pPr defTabSz="1019175">
              <a:spcBef>
                <a:spcPct val="50000"/>
              </a:spcBef>
            </a:pPr>
            <a:r>
              <a:rPr lang="en-US">
                <a:solidFill>
                  <a:srgbClr val="000080"/>
                </a:solidFill>
              </a:rPr>
              <a:t>How was 498 determined?</a:t>
            </a:r>
          </a:p>
        </p:txBody>
      </p:sp>
      <p:sp>
        <p:nvSpPr>
          <p:cNvPr id="23567" name="Line 15"/>
          <p:cNvSpPr>
            <a:spLocks noChangeShapeType="1"/>
          </p:cNvSpPr>
          <p:nvPr/>
        </p:nvSpPr>
        <p:spPr bwMode="auto">
          <a:xfrm>
            <a:off x="4945063" y="3368675"/>
            <a:ext cx="587375" cy="0"/>
          </a:xfrm>
          <a:prstGeom prst="line">
            <a:avLst/>
          </a:prstGeom>
          <a:noFill/>
          <a:ln w="19050">
            <a:solidFill>
              <a:srgbClr val="000080"/>
            </a:solidFill>
            <a:round/>
            <a:headEnd/>
            <a:tailEnd/>
          </a:ln>
        </p:spPr>
        <p:txBody>
          <a:bodyPr wrap="none" anchor="ctr"/>
          <a:lstStyle/>
          <a:p>
            <a:endParaRPr lang="en-US"/>
          </a:p>
        </p:txBody>
      </p:sp>
      <p:sp>
        <p:nvSpPr>
          <p:cNvPr id="23568" name="Line 16"/>
          <p:cNvSpPr>
            <a:spLocks noChangeShapeType="1"/>
          </p:cNvSpPr>
          <p:nvPr/>
        </p:nvSpPr>
        <p:spPr bwMode="auto">
          <a:xfrm>
            <a:off x="3101975" y="6045200"/>
            <a:ext cx="1508125" cy="0"/>
          </a:xfrm>
          <a:prstGeom prst="line">
            <a:avLst/>
          </a:prstGeom>
          <a:noFill/>
          <a:ln w="19050">
            <a:solidFill>
              <a:srgbClr val="000080"/>
            </a:solidFill>
            <a:round/>
            <a:headEnd/>
            <a:tailEnd/>
          </a:ln>
        </p:spPr>
        <p:txBody>
          <a:bodyPr wrap="none" anchor="ctr"/>
          <a:lstStyle/>
          <a:p>
            <a:endParaRPr lang="en-US"/>
          </a:p>
        </p:txBody>
      </p:sp>
      <p:sp>
        <p:nvSpPr>
          <p:cNvPr id="23569" name="Text Box 17"/>
          <p:cNvSpPr txBox="1">
            <a:spLocks noChangeArrowheads="1"/>
          </p:cNvSpPr>
          <p:nvPr/>
        </p:nvSpPr>
        <p:spPr bwMode="auto">
          <a:xfrm>
            <a:off x="2286000" y="0"/>
            <a:ext cx="5181600" cy="641350"/>
          </a:xfrm>
          <a:prstGeom prst="rect">
            <a:avLst/>
          </a:prstGeom>
          <a:noFill/>
          <a:ln w="9525" algn="ctr">
            <a:noFill/>
            <a:miter lim="800000"/>
            <a:headEnd/>
            <a:tailEnd/>
          </a:ln>
        </p:spPr>
        <p:txBody>
          <a:bodyPr>
            <a:spAutoFit/>
          </a:bodyPr>
          <a:lstStyle/>
          <a:p>
            <a:pPr defTabSz="1019175">
              <a:spcBef>
                <a:spcPct val="50000"/>
              </a:spcBef>
            </a:pPr>
            <a:r>
              <a:rPr lang="en-US" sz="3600" dirty="0">
                <a:solidFill>
                  <a:schemeClr val="bg1"/>
                </a:solidFill>
              </a:rPr>
              <a:t>Back to:</a:t>
            </a:r>
          </a:p>
        </p:txBody>
      </p:sp>
      <p:sp>
        <p:nvSpPr>
          <p:cNvPr id="18" name="Slide Number Placeholder 17"/>
          <p:cNvSpPr>
            <a:spLocks noGrp="1"/>
          </p:cNvSpPr>
          <p:nvPr>
            <p:ph type="sldNum" sz="quarter" idx="12"/>
          </p:nvPr>
        </p:nvSpPr>
        <p:spPr/>
        <p:txBody>
          <a:bodyPr/>
          <a:lstStyle/>
          <a:p>
            <a:fld id="{BC57EAB4-75C1-4424-852B-1E720F6D035F}" type="slidenum">
              <a:rPr lang="en-US" smtClean="0"/>
              <a:pPr/>
              <a:t>18</a:t>
            </a:fld>
            <a:endParaRPr lang="en-US"/>
          </a:p>
        </p:txBody>
      </p:sp>
      <p:sp>
        <p:nvSpPr>
          <p:cNvPr id="2" name="Date Placeholder 1"/>
          <p:cNvSpPr>
            <a:spLocks noGrp="1"/>
          </p:cNvSpPr>
          <p:nvPr>
            <p:ph type="dt" sz="half" idx="10"/>
          </p:nvPr>
        </p:nvSpPr>
        <p:spPr/>
        <p:txBody>
          <a:bodyPr/>
          <a:lstStyle/>
          <a:p>
            <a:fld id="{2A87B394-4BB8-4902-9748-C7022B5597C4}" type="datetime1">
              <a:rPr lang="en-US" smtClean="0"/>
              <a:t>8/14/2018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52400"/>
            <a:ext cx="9304338" cy="538163"/>
          </a:xfrm>
        </p:spPr>
        <p:txBody>
          <a:bodyPr/>
          <a:lstStyle/>
          <a:p>
            <a:pPr eaLnBrk="1" hangingPunct="1"/>
            <a:r>
              <a:rPr lang="en-US" sz="3600" b="0" dirty="0" smtClean="0"/>
              <a:t>From earlier design paper (Russell 2007</a:t>
            </a:r>
            <a:r>
              <a:rPr lang="en-US" sz="3600" b="0" dirty="0" smtClean="0">
                <a:solidFill>
                  <a:srgbClr val="000080"/>
                </a:solidFill>
              </a:rPr>
              <a:t>):</a:t>
            </a:r>
            <a:endParaRPr lang="en-US" sz="3300" b="0" dirty="0" smtClean="0">
              <a:solidFill>
                <a:schemeClr val="tx1"/>
              </a:solidFill>
            </a:endParaRPr>
          </a:p>
        </p:txBody>
      </p:sp>
      <p:pic>
        <p:nvPicPr>
          <p:cNvPr id="11267" name="Picture 3"/>
          <p:cNvPicPr>
            <a:picLocks noChangeAspect="1" noChangeArrowheads="1"/>
          </p:cNvPicPr>
          <p:nvPr/>
        </p:nvPicPr>
        <p:blipFill>
          <a:blip r:embed="rId2" cstate="print"/>
          <a:srcRect/>
          <a:stretch>
            <a:fillRect/>
          </a:stretch>
        </p:blipFill>
        <p:spPr bwMode="auto">
          <a:xfrm>
            <a:off x="250825" y="863600"/>
            <a:ext cx="8215313" cy="6769100"/>
          </a:xfrm>
          <a:prstGeom prst="rect">
            <a:avLst/>
          </a:prstGeom>
          <a:noFill/>
          <a:ln w="9525" algn="ctr">
            <a:noFill/>
            <a:miter lim="800000"/>
            <a:headEnd/>
            <a:tailEnd/>
          </a:ln>
        </p:spPr>
      </p:pic>
      <p:sp>
        <p:nvSpPr>
          <p:cNvPr id="11268" name="Oval 4"/>
          <p:cNvSpPr>
            <a:spLocks noChangeArrowheads="1"/>
          </p:cNvSpPr>
          <p:nvPr/>
        </p:nvSpPr>
        <p:spPr bwMode="auto">
          <a:xfrm>
            <a:off x="4275138" y="6650038"/>
            <a:ext cx="1843087" cy="604837"/>
          </a:xfrm>
          <a:prstGeom prst="ellipse">
            <a:avLst/>
          </a:prstGeom>
          <a:noFill/>
          <a:ln w="19050" algn="ctr">
            <a:solidFill>
              <a:srgbClr val="FF0000"/>
            </a:solidFill>
            <a:round/>
            <a:headEnd/>
            <a:tailEnd/>
          </a:ln>
        </p:spPr>
        <p:txBody>
          <a:bodyPr wrap="none" anchor="ctr"/>
          <a:lstStyle/>
          <a:p>
            <a:endParaRPr lang="en-US"/>
          </a:p>
        </p:txBody>
      </p:sp>
      <p:sp>
        <p:nvSpPr>
          <p:cNvPr id="11269" name="Line 5"/>
          <p:cNvSpPr>
            <a:spLocks noChangeShapeType="1"/>
          </p:cNvSpPr>
          <p:nvPr/>
        </p:nvSpPr>
        <p:spPr bwMode="auto">
          <a:xfrm>
            <a:off x="5280025" y="5527675"/>
            <a:ext cx="3017838" cy="0"/>
          </a:xfrm>
          <a:prstGeom prst="line">
            <a:avLst/>
          </a:prstGeom>
          <a:noFill/>
          <a:ln w="19050">
            <a:solidFill>
              <a:srgbClr val="FF0000"/>
            </a:solidFill>
            <a:round/>
            <a:headEnd/>
            <a:tailEnd/>
          </a:ln>
        </p:spPr>
        <p:txBody>
          <a:bodyPr wrap="none" anchor="ctr"/>
          <a:lstStyle/>
          <a:p>
            <a:endParaRPr lang="en-US"/>
          </a:p>
        </p:txBody>
      </p:sp>
      <p:sp>
        <p:nvSpPr>
          <p:cNvPr id="11270" name="Line 6"/>
          <p:cNvSpPr>
            <a:spLocks noChangeShapeType="1"/>
          </p:cNvSpPr>
          <p:nvPr/>
        </p:nvSpPr>
        <p:spPr bwMode="auto">
          <a:xfrm>
            <a:off x="419100" y="5872163"/>
            <a:ext cx="2682875" cy="0"/>
          </a:xfrm>
          <a:prstGeom prst="line">
            <a:avLst/>
          </a:prstGeom>
          <a:noFill/>
          <a:ln w="19050">
            <a:solidFill>
              <a:srgbClr val="FF0000"/>
            </a:solidFill>
            <a:round/>
            <a:headEnd/>
            <a:tailEnd/>
          </a:ln>
        </p:spPr>
        <p:txBody>
          <a:bodyPr wrap="none" anchor="ctr"/>
          <a:lstStyle/>
          <a:p>
            <a:endParaRPr lang="en-US"/>
          </a:p>
        </p:txBody>
      </p:sp>
      <p:sp>
        <p:nvSpPr>
          <p:cNvPr id="11271" name="Text Box 7"/>
          <p:cNvSpPr txBox="1">
            <a:spLocks noChangeArrowheads="1"/>
          </p:cNvSpPr>
          <p:nvPr/>
        </p:nvSpPr>
        <p:spPr bwMode="auto">
          <a:xfrm>
            <a:off x="8382000" y="4664075"/>
            <a:ext cx="1676400" cy="1457094"/>
          </a:xfrm>
          <a:prstGeom prst="rect">
            <a:avLst/>
          </a:prstGeom>
          <a:noFill/>
          <a:ln w="9525" algn="ctr">
            <a:noFill/>
            <a:miter lim="800000"/>
            <a:headEnd/>
            <a:tailEnd/>
          </a:ln>
        </p:spPr>
        <p:txBody>
          <a:bodyPr lIns="101882" tIns="50941" rIns="101882" bIns="50941">
            <a:spAutoFit/>
          </a:bodyPr>
          <a:lstStyle/>
          <a:p>
            <a:pPr defTabSz="1019175">
              <a:spcBef>
                <a:spcPct val="50000"/>
              </a:spcBef>
            </a:pPr>
            <a:r>
              <a:rPr lang="el-GR" sz="2200" dirty="0">
                <a:cs typeface="Arial" charset="0"/>
              </a:rPr>
              <a:t>Δ</a:t>
            </a:r>
            <a:r>
              <a:rPr lang="en-US" sz="2200" dirty="0">
                <a:cs typeface="Arial" charset="0"/>
              </a:rPr>
              <a:t> = 0.85(0.05)mm = 0.0425 mm</a:t>
            </a:r>
            <a:endParaRPr lang="el-GR" sz="2200" dirty="0">
              <a:cs typeface="Arial" charset="0"/>
            </a:endParaRPr>
          </a:p>
        </p:txBody>
      </p:sp>
      <p:sp>
        <p:nvSpPr>
          <p:cNvPr id="8" name="Slide Number Placeholder 7"/>
          <p:cNvSpPr>
            <a:spLocks noGrp="1"/>
          </p:cNvSpPr>
          <p:nvPr>
            <p:ph type="sldNum" sz="quarter" idx="12"/>
          </p:nvPr>
        </p:nvSpPr>
        <p:spPr/>
        <p:txBody>
          <a:bodyPr/>
          <a:lstStyle/>
          <a:p>
            <a:fld id="{BC57EAB4-75C1-4424-852B-1E720F6D035F}" type="slidenum">
              <a:rPr lang="en-US" smtClean="0"/>
              <a:pPr/>
              <a:t>19</a:t>
            </a:fld>
            <a:endParaRPr lang="en-US"/>
          </a:p>
        </p:txBody>
      </p:sp>
      <p:sp>
        <p:nvSpPr>
          <p:cNvPr id="2" name="Oval 1"/>
          <p:cNvSpPr/>
          <p:nvPr/>
        </p:nvSpPr>
        <p:spPr bwMode="auto">
          <a:xfrm>
            <a:off x="419100" y="4267200"/>
            <a:ext cx="6896100" cy="457200"/>
          </a:xfrm>
          <a:prstGeom prst="ellipse">
            <a:avLst/>
          </a:prstGeom>
          <a:solidFill>
            <a:srgbClr val="FF0000">
              <a:alpha val="3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700" b="0" i="0" u="none" strike="noStrike" cap="none" normalizeH="0" baseline="0" smtClean="0">
              <a:ln>
                <a:noFill/>
              </a:ln>
              <a:solidFill>
                <a:srgbClr val="FFFF00"/>
              </a:solidFill>
              <a:effectLst/>
              <a:latin typeface="Arial" pitchFamily="34" charset="0"/>
            </a:endParaRPr>
          </a:p>
        </p:txBody>
      </p:sp>
      <p:sp>
        <p:nvSpPr>
          <p:cNvPr id="3" name="Date Placeholder 2"/>
          <p:cNvSpPr>
            <a:spLocks noGrp="1"/>
          </p:cNvSpPr>
          <p:nvPr>
            <p:ph type="dt" sz="half" idx="10"/>
          </p:nvPr>
        </p:nvSpPr>
        <p:spPr/>
        <p:txBody>
          <a:bodyPr/>
          <a:lstStyle/>
          <a:p>
            <a:fld id="{27A52429-BAB8-42F0-9A82-05763363033C}" type="datetime1">
              <a:rPr lang="en-US" smtClean="0"/>
              <a:t>8/14/2018</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000080"/>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550275" cy="604837"/>
          </a:xfrm>
        </p:spPr>
        <p:txBody>
          <a:bodyPr/>
          <a:lstStyle/>
          <a:p>
            <a:r>
              <a:rPr lang="en-US" dirty="0" smtClean="0"/>
              <a:t>Overview of </a:t>
            </a:r>
            <a:r>
              <a:rPr lang="en-US" dirty="0" err="1" smtClean="0"/>
              <a:t>biostatistical</a:t>
            </a:r>
            <a:r>
              <a:rPr lang="en-US" dirty="0" smtClean="0"/>
              <a:t> supports</a:t>
            </a:r>
            <a:endParaRPr lang="en-US" dirty="0"/>
          </a:p>
        </p:txBody>
      </p:sp>
      <p:sp>
        <p:nvSpPr>
          <p:cNvPr id="3" name="Content Placeholder 2"/>
          <p:cNvSpPr>
            <a:spLocks noGrp="1"/>
          </p:cNvSpPr>
          <p:nvPr>
            <p:ph idx="1"/>
          </p:nvPr>
        </p:nvSpPr>
        <p:spPr>
          <a:xfrm>
            <a:off x="754063" y="1143000"/>
            <a:ext cx="8550275" cy="5765801"/>
          </a:xfrm>
        </p:spPr>
        <p:txBody>
          <a:bodyPr>
            <a:normAutofit fontScale="85000" lnSpcReduction="20000"/>
          </a:bodyPr>
          <a:lstStyle/>
          <a:p>
            <a:r>
              <a:rPr lang="en-US" b="1" dirty="0" smtClean="0">
                <a:solidFill>
                  <a:schemeClr val="bg1"/>
                </a:solidFill>
              </a:rPr>
              <a:t>Biostatistics consulting services available to LABioMed investigators:</a:t>
            </a:r>
          </a:p>
          <a:p>
            <a:r>
              <a:rPr lang="en-US" b="1" dirty="0" smtClean="0">
                <a:solidFill>
                  <a:schemeClr val="bg1"/>
                </a:solidFill>
              </a:rPr>
              <a:t>Assistance with study design and protocol development</a:t>
            </a:r>
          </a:p>
          <a:p>
            <a:r>
              <a:rPr lang="en-US" b="1" dirty="0" smtClean="0">
                <a:solidFill>
                  <a:schemeClr val="bg1"/>
                </a:solidFill>
              </a:rPr>
              <a:t>Developing Data Analysis Plans</a:t>
            </a:r>
          </a:p>
          <a:p>
            <a:r>
              <a:rPr lang="en-US" b="1" dirty="0" smtClean="0">
                <a:solidFill>
                  <a:schemeClr val="bg1"/>
                </a:solidFill>
              </a:rPr>
              <a:t>Power and sample size calculation</a:t>
            </a:r>
          </a:p>
          <a:p>
            <a:r>
              <a:rPr lang="en-US" b="1" dirty="0" smtClean="0">
                <a:solidFill>
                  <a:schemeClr val="bg1"/>
                </a:solidFill>
              </a:rPr>
              <a:t>Creating randomization schedules</a:t>
            </a:r>
          </a:p>
          <a:p>
            <a:r>
              <a:rPr lang="en-US" b="1" dirty="0" smtClean="0">
                <a:solidFill>
                  <a:schemeClr val="bg1"/>
                </a:solidFill>
              </a:rPr>
              <a:t>Guidance in data analysis and interpretation of results</a:t>
            </a:r>
          </a:p>
          <a:p>
            <a:r>
              <a:rPr lang="en-US" b="1" dirty="0" smtClean="0">
                <a:solidFill>
                  <a:schemeClr val="bg1"/>
                </a:solidFill>
              </a:rPr>
              <a:t>Advice on statistical methods and use of statistical software</a:t>
            </a:r>
          </a:p>
          <a:p>
            <a:r>
              <a:rPr lang="en-US" b="1" dirty="0" smtClean="0">
                <a:solidFill>
                  <a:schemeClr val="bg1"/>
                </a:solidFill>
              </a:rPr>
              <a:t>Discussion with journal club presenters on statistical aspects of the article</a:t>
            </a:r>
          </a:p>
          <a:p>
            <a:endParaRPr lang="en-US" dirty="0"/>
          </a:p>
        </p:txBody>
      </p:sp>
      <p:sp>
        <p:nvSpPr>
          <p:cNvPr id="4" name="Slide Number Placeholder 3"/>
          <p:cNvSpPr>
            <a:spLocks noGrp="1"/>
          </p:cNvSpPr>
          <p:nvPr>
            <p:ph type="sldNum" sz="quarter" idx="12"/>
          </p:nvPr>
        </p:nvSpPr>
        <p:spPr/>
        <p:txBody>
          <a:bodyPr/>
          <a:lstStyle/>
          <a:p>
            <a:fld id="{8400CD88-B0E7-48C9-8ED4-31A2C3FDDF62}" type="slidenum">
              <a:rPr lang="en-US" smtClean="0"/>
              <a:pPr/>
              <a:t>2</a:t>
            </a:fld>
            <a:endParaRPr lang="en-US"/>
          </a:p>
        </p:txBody>
      </p:sp>
      <p:sp>
        <p:nvSpPr>
          <p:cNvPr id="5" name="Date Placeholder 4"/>
          <p:cNvSpPr>
            <a:spLocks noGrp="1"/>
          </p:cNvSpPr>
          <p:nvPr>
            <p:ph type="dt" sz="half" idx="10"/>
          </p:nvPr>
        </p:nvSpPr>
        <p:spPr/>
        <p:txBody>
          <a:bodyPr/>
          <a:lstStyle/>
          <a:p>
            <a:fld id="{FDA94DDE-7EED-4AA8-B0F0-56CA5B61DED7}" type="datetime1">
              <a:rPr lang="en-US" smtClean="0"/>
              <a:t>8/14/2018</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34963" y="0"/>
            <a:ext cx="9304337" cy="690563"/>
          </a:xfrm>
        </p:spPr>
        <p:txBody>
          <a:bodyPr/>
          <a:lstStyle/>
          <a:p>
            <a:pPr eaLnBrk="1" hangingPunct="1"/>
            <a:r>
              <a:rPr lang="en-US" sz="3600" b="0" dirty="0" smtClean="0"/>
              <a:t>Need to Increase N for Power</a:t>
            </a:r>
            <a:endParaRPr lang="en-US" sz="3300" b="0" dirty="0" smtClean="0"/>
          </a:p>
        </p:txBody>
      </p:sp>
      <p:sp>
        <p:nvSpPr>
          <p:cNvPr id="26627" name="Text Box 6"/>
          <p:cNvSpPr txBox="1">
            <a:spLocks noChangeArrowheads="1"/>
          </p:cNvSpPr>
          <p:nvPr/>
        </p:nvSpPr>
        <p:spPr bwMode="auto">
          <a:xfrm>
            <a:off x="334963" y="4059238"/>
            <a:ext cx="9723437" cy="574675"/>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solidFill>
                  <a:schemeClr val="bg1"/>
                </a:solidFill>
              </a:rPr>
              <a:t>Need to increase N to:</a:t>
            </a:r>
            <a:endParaRPr lang="el-GR" sz="3100" dirty="0">
              <a:solidFill>
                <a:schemeClr val="bg1"/>
              </a:solidFill>
            </a:endParaRPr>
          </a:p>
        </p:txBody>
      </p:sp>
      <p:sp>
        <p:nvSpPr>
          <p:cNvPr id="26628" name="Text Box 9"/>
          <p:cNvSpPr txBox="1">
            <a:spLocks noChangeArrowheads="1"/>
          </p:cNvSpPr>
          <p:nvPr/>
        </p:nvSpPr>
        <p:spPr bwMode="auto">
          <a:xfrm>
            <a:off x="2011363" y="4664075"/>
            <a:ext cx="1257300" cy="1284288"/>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solidFill>
                  <a:srgbClr val="FF0000"/>
                </a:solidFill>
              </a:rPr>
              <a:t>2</a:t>
            </a:r>
            <a:r>
              <a:rPr lang="en-US" sz="3100" dirty="0">
                <a:solidFill>
                  <a:srgbClr val="FF0000"/>
                </a:solidFill>
                <a:cs typeface="Arial" charset="0"/>
              </a:rPr>
              <a:t>SD</a:t>
            </a:r>
            <a:r>
              <a:rPr lang="en-US" sz="3100" baseline="30000" dirty="0">
                <a:solidFill>
                  <a:srgbClr val="FF0000"/>
                </a:solidFill>
                <a:cs typeface="Arial" charset="0"/>
              </a:rPr>
              <a:t>2</a:t>
            </a:r>
          </a:p>
          <a:p>
            <a:pPr algn="l" defTabSz="1019175">
              <a:spcBef>
                <a:spcPct val="50000"/>
              </a:spcBef>
            </a:pPr>
            <a:r>
              <a:rPr lang="en-US" sz="3100" dirty="0">
                <a:solidFill>
                  <a:srgbClr val="FF0000"/>
                </a:solidFill>
              </a:rPr>
              <a:t>   </a:t>
            </a:r>
            <a:r>
              <a:rPr lang="el-GR" sz="3100" dirty="0">
                <a:solidFill>
                  <a:srgbClr val="FF0000"/>
                </a:solidFill>
              </a:rPr>
              <a:t>Δ</a:t>
            </a:r>
            <a:r>
              <a:rPr lang="en-US" sz="3100" baseline="30000" dirty="0">
                <a:solidFill>
                  <a:srgbClr val="FF0000"/>
                </a:solidFill>
              </a:rPr>
              <a:t>2</a:t>
            </a:r>
            <a:endParaRPr lang="el-GR" sz="3100" baseline="30000" dirty="0">
              <a:solidFill>
                <a:srgbClr val="FF0000"/>
              </a:solidFill>
              <a:cs typeface="Arial" charset="0"/>
            </a:endParaRPr>
          </a:p>
        </p:txBody>
      </p:sp>
      <p:sp>
        <p:nvSpPr>
          <p:cNvPr id="26629" name="Text Box 10"/>
          <p:cNvSpPr txBox="1">
            <a:spLocks noChangeArrowheads="1"/>
          </p:cNvSpPr>
          <p:nvPr/>
        </p:nvSpPr>
        <p:spPr bwMode="auto">
          <a:xfrm>
            <a:off x="3101975" y="4922838"/>
            <a:ext cx="2849563" cy="574675"/>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solidFill>
                  <a:srgbClr val="FF0000"/>
                </a:solidFill>
              </a:rPr>
              <a:t>(1.96 + 0.842)</a:t>
            </a:r>
            <a:r>
              <a:rPr lang="en-US" sz="3100" baseline="30000" dirty="0">
                <a:solidFill>
                  <a:srgbClr val="FF0000"/>
                </a:solidFill>
              </a:rPr>
              <a:t>2</a:t>
            </a:r>
            <a:endParaRPr lang="el-GR" sz="3100" baseline="30000" dirty="0">
              <a:solidFill>
                <a:srgbClr val="FF0000"/>
              </a:solidFill>
              <a:cs typeface="Arial" charset="0"/>
            </a:endParaRPr>
          </a:p>
        </p:txBody>
      </p:sp>
      <p:sp>
        <p:nvSpPr>
          <p:cNvPr id="26630" name="Line 12"/>
          <p:cNvSpPr>
            <a:spLocks noChangeShapeType="1"/>
          </p:cNvSpPr>
          <p:nvPr/>
        </p:nvSpPr>
        <p:spPr bwMode="auto">
          <a:xfrm>
            <a:off x="2095500" y="5267325"/>
            <a:ext cx="922338" cy="0"/>
          </a:xfrm>
          <a:prstGeom prst="line">
            <a:avLst/>
          </a:prstGeom>
          <a:noFill/>
          <a:ln w="19050">
            <a:solidFill>
              <a:srgbClr val="FF0000"/>
            </a:solidFill>
            <a:round/>
            <a:headEnd/>
            <a:tailEnd/>
          </a:ln>
        </p:spPr>
        <p:txBody>
          <a:bodyPr wrap="none" anchor="ctr"/>
          <a:lstStyle/>
          <a:p>
            <a:endParaRPr lang="en-US"/>
          </a:p>
        </p:txBody>
      </p:sp>
      <p:sp>
        <p:nvSpPr>
          <p:cNvPr id="26631" name="Text Box 14"/>
          <p:cNvSpPr txBox="1">
            <a:spLocks noChangeArrowheads="1"/>
          </p:cNvSpPr>
          <p:nvPr/>
        </p:nvSpPr>
        <p:spPr bwMode="auto">
          <a:xfrm>
            <a:off x="381000" y="914400"/>
            <a:ext cx="9304338" cy="1520825"/>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solidFill>
                  <a:schemeClr val="bg1"/>
                </a:solidFill>
              </a:rPr>
              <a:t>Power is the probability that p&lt;0.05 if </a:t>
            </a:r>
            <a:r>
              <a:rPr lang="el-GR" sz="3100" dirty="0">
                <a:solidFill>
                  <a:schemeClr val="bg1"/>
                </a:solidFill>
                <a:cs typeface="Arial" charset="0"/>
              </a:rPr>
              <a:t>Δ</a:t>
            </a:r>
            <a:r>
              <a:rPr lang="en-US" sz="3100" dirty="0">
                <a:solidFill>
                  <a:schemeClr val="bg1"/>
                </a:solidFill>
              </a:rPr>
              <a:t> is the real effect, incorporating the possibility that the </a:t>
            </a:r>
            <a:r>
              <a:rPr lang="el-GR" sz="3100" dirty="0">
                <a:solidFill>
                  <a:schemeClr val="bg1"/>
                </a:solidFill>
                <a:cs typeface="Arial" charset="0"/>
              </a:rPr>
              <a:t>Δ</a:t>
            </a:r>
            <a:r>
              <a:rPr lang="en-US" sz="3100" dirty="0">
                <a:solidFill>
                  <a:schemeClr val="bg1"/>
                </a:solidFill>
                <a:cs typeface="Arial" charset="0"/>
              </a:rPr>
              <a:t> in our </a:t>
            </a:r>
            <a:r>
              <a:rPr lang="en-US" sz="3100" dirty="0">
                <a:solidFill>
                  <a:schemeClr val="bg1"/>
                </a:solidFill>
              </a:rPr>
              <a:t>sample</a:t>
            </a:r>
            <a:r>
              <a:rPr lang="en-US" sz="3100" dirty="0">
                <a:solidFill>
                  <a:schemeClr val="bg1"/>
                </a:solidFill>
                <a:cs typeface="Arial" charset="0"/>
              </a:rPr>
              <a:t> could be smaller.</a:t>
            </a:r>
            <a:r>
              <a:rPr lang="en-US" sz="3100" dirty="0">
                <a:solidFill>
                  <a:schemeClr val="bg1"/>
                </a:solidFill>
              </a:rPr>
              <a:t> </a:t>
            </a:r>
            <a:endParaRPr lang="el-GR" sz="3100" dirty="0">
              <a:solidFill>
                <a:schemeClr val="bg1"/>
              </a:solidFill>
            </a:endParaRPr>
          </a:p>
        </p:txBody>
      </p:sp>
      <p:sp>
        <p:nvSpPr>
          <p:cNvPr id="26632" name="Text Box 15"/>
          <p:cNvSpPr txBox="1">
            <a:spLocks noChangeArrowheads="1"/>
          </p:cNvSpPr>
          <p:nvPr/>
        </p:nvSpPr>
        <p:spPr bwMode="auto">
          <a:xfrm>
            <a:off x="2346325" y="2676525"/>
            <a:ext cx="1257300" cy="1284288"/>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t>2</a:t>
            </a:r>
            <a:r>
              <a:rPr lang="en-US" sz="3100" dirty="0">
                <a:cs typeface="Arial" charset="0"/>
              </a:rPr>
              <a:t>SD</a:t>
            </a:r>
            <a:r>
              <a:rPr lang="en-US" sz="3100" baseline="30000" dirty="0">
                <a:cs typeface="Arial" charset="0"/>
              </a:rPr>
              <a:t>2</a:t>
            </a:r>
          </a:p>
          <a:p>
            <a:pPr algn="l" defTabSz="1019175">
              <a:spcBef>
                <a:spcPct val="50000"/>
              </a:spcBef>
            </a:pPr>
            <a:r>
              <a:rPr lang="en-US" sz="3100" dirty="0"/>
              <a:t>   </a:t>
            </a:r>
            <a:r>
              <a:rPr lang="el-GR" sz="3100" dirty="0"/>
              <a:t>Δ</a:t>
            </a:r>
            <a:r>
              <a:rPr lang="en-US" sz="3100" baseline="30000" dirty="0"/>
              <a:t>2</a:t>
            </a:r>
            <a:endParaRPr lang="el-GR" sz="3100" baseline="30000" dirty="0">
              <a:cs typeface="Arial" charset="0"/>
            </a:endParaRPr>
          </a:p>
        </p:txBody>
      </p:sp>
      <p:sp>
        <p:nvSpPr>
          <p:cNvPr id="26633" name="Text Box 16"/>
          <p:cNvSpPr txBox="1">
            <a:spLocks noChangeArrowheads="1"/>
          </p:cNvSpPr>
          <p:nvPr/>
        </p:nvSpPr>
        <p:spPr bwMode="auto">
          <a:xfrm>
            <a:off x="3436938" y="2936875"/>
            <a:ext cx="1676400" cy="574675"/>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t>(1.96)</a:t>
            </a:r>
            <a:r>
              <a:rPr lang="en-US" sz="3100" baseline="30000" dirty="0"/>
              <a:t>2</a:t>
            </a:r>
            <a:endParaRPr lang="el-GR" sz="3100" baseline="30000" dirty="0">
              <a:cs typeface="Arial" charset="0"/>
            </a:endParaRPr>
          </a:p>
        </p:txBody>
      </p:sp>
      <p:sp>
        <p:nvSpPr>
          <p:cNvPr id="26634" name="Line 17"/>
          <p:cNvSpPr>
            <a:spLocks noChangeShapeType="1"/>
          </p:cNvSpPr>
          <p:nvPr/>
        </p:nvSpPr>
        <p:spPr bwMode="auto">
          <a:xfrm>
            <a:off x="2430463" y="3281363"/>
            <a:ext cx="922337" cy="0"/>
          </a:xfrm>
          <a:prstGeom prst="line">
            <a:avLst/>
          </a:prstGeom>
          <a:noFill/>
          <a:ln w="19050">
            <a:solidFill>
              <a:srgbClr val="FFFF00"/>
            </a:solidFill>
            <a:round/>
            <a:headEnd/>
            <a:tailEnd/>
          </a:ln>
        </p:spPr>
        <p:txBody>
          <a:bodyPr wrap="none" anchor="ctr"/>
          <a:lstStyle/>
          <a:p>
            <a:endParaRPr lang="en-US"/>
          </a:p>
        </p:txBody>
      </p:sp>
      <p:sp>
        <p:nvSpPr>
          <p:cNvPr id="26635" name="Text Box 18"/>
          <p:cNvSpPr txBox="1">
            <a:spLocks noChangeArrowheads="1"/>
          </p:cNvSpPr>
          <p:nvPr/>
        </p:nvSpPr>
        <p:spPr bwMode="auto">
          <a:xfrm>
            <a:off x="1341438" y="3022600"/>
            <a:ext cx="922337" cy="574675"/>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t>N =</a:t>
            </a:r>
            <a:endParaRPr lang="el-GR" sz="3100" baseline="30000" dirty="0">
              <a:cs typeface="Arial" charset="0"/>
            </a:endParaRPr>
          </a:p>
        </p:txBody>
      </p:sp>
      <p:sp>
        <p:nvSpPr>
          <p:cNvPr id="26636" name="Text Box 19"/>
          <p:cNvSpPr txBox="1">
            <a:spLocks noChangeArrowheads="1"/>
          </p:cNvSpPr>
          <p:nvPr/>
        </p:nvSpPr>
        <p:spPr bwMode="auto">
          <a:xfrm>
            <a:off x="5197475" y="3022600"/>
            <a:ext cx="3435350" cy="574675"/>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t>for 50% power.</a:t>
            </a:r>
            <a:endParaRPr lang="el-GR" sz="3100" baseline="30000" dirty="0">
              <a:cs typeface="Arial" charset="0"/>
            </a:endParaRPr>
          </a:p>
        </p:txBody>
      </p:sp>
      <p:sp>
        <p:nvSpPr>
          <p:cNvPr id="26637" name="Text Box 20"/>
          <p:cNvSpPr txBox="1">
            <a:spLocks noChangeArrowheads="1"/>
          </p:cNvSpPr>
          <p:nvPr/>
        </p:nvSpPr>
        <p:spPr bwMode="auto">
          <a:xfrm>
            <a:off x="6537325" y="4922838"/>
            <a:ext cx="3017838" cy="574675"/>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solidFill>
                  <a:srgbClr val="FF0000"/>
                </a:solidFill>
              </a:rPr>
              <a:t>for 80% power.</a:t>
            </a:r>
            <a:endParaRPr lang="el-GR" sz="3100" baseline="30000" dirty="0">
              <a:solidFill>
                <a:srgbClr val="FF0000"/>
              </a:solidFill>
              <a:cs typeface="Arial" charset="0"/>
            </a:endParaRPr>
          </a:p>
        </p:txBody>
      </p:sp>
      <p:sp>
        <p:nvSpPr>
          <p:cNvPr id="26638" name="Text Box 21"/>
          <p:cNvSpPr txBox="1">
            <a:spLocks noChangeArrowheads="1"/>
          </p:cNvSpPr>
          <p:nvPr/>
        </p:nvSpPr>
        <p:spPr bwMode="auto">
          <a:xfrm>
            <a:off x="1173163" y="4922838"/>
            <a:ext cx="922337" cy="574675"/>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solidFill>
                  <a:srgbClr val="FF0000"/>
                </a:solidFill>
              </a:rPr>
              <a:t>N =</a:t>
            </a:r>
            <a:endParaRPr lang="el-GR" sz="3100" baseline="30000" dirty="0">
              <a:solidFill>
                <a:srgbClr val="FF0000"/>
              </a:solidFill>
              <a:cs typeface="Arial" charset="0"/>
            </a:endParaRPr>
          </a:p>
        </p:txBody>
      </p:sp>
      <p:sp>
        <p:nvSpPr>
          <p:cNvPr id="26639" name="Text Box 22"/>
          <p:cNvSpPr txBox="1">
            <a:spLocks noChangeArrowheads="1"/>
          </p:cNvSpPr>
          <p:nvPr/>
        </p:nvSpPr>
        <p:spPr bwMode="auto">
          <a:xfrm>
            <a:off x="1089025" y="6562725"/>
            <a:ext cx="922338" cy="574675"/>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t>N =</a:t>
            </a:r>
            <a:endParaRPr lang="el-GR" sz="3100" baseline="30000" dirty="0">
              <a:cs typeface="Arial" charset="0"/>
            </a:endParaRPr>
          </a:p>
        </p:txBody>
      </p:sp>
      <p:sp>
        <p:nvSpPr>
          <p:cNvPr id="26640" name="Text Box 23"/>
          <p:cNvSpPr txBox="1">
            <a:spLocks noChangeArrowheads="1"/>
          </p:cNvSpPr>
          <p:nvPr/>
        </p:nvSpPr>
        <p:spPr bwMode="auto">
          <a:xfrm>
            <a:off x="2095500" y="6218238"/>
            <a:ext cx="1257300" cy="1284287"/>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t>2</a:t>
            </a:r>
            <a:r>
              <a:rPr lang="en-US" sz="3100" dirty="0">
                <a:cs typeface="Arial" charset="0"/>
              </a:rPr>
              <a:t>SD</a:t>
            </a:r>
            <a:r>
              <a:rPr lang="en-US" sz="3100" baseline="30000" dirty="0">
                <a:cs typeface="Arial" charset="0"/>
              </a:rPr>
              <a:t>2</a:t>
            </a:r>
          </a:p>
          <a:p>
            <a:pPr algn="l" defTabSz="1019175">
              <a:spcBef>
                <a:spcPct val="50000"/>
              </a:spcBef>
            </a:pPr>
            <a:r>
              <a:rPr lang="en-US" sz="3100" dirty="0"/>
              <a:t>   </a:t>
            </a:r>
            <a:r>
              <a:rPr lang="el-GR" sz="3100" dirty="0"/>
              <a:t>Δ</a:t>
            </a:r>
            <a:r>
              <a:rPr lang="en-US" sz="3100" baseline="30000" dirty="0"/>
              <a:t>2</a:t>
            </a:r>
            <a:endParaRPr lang="el-GR" sz="3100" baseline="30000" dirty="0">
              <a:cs typeface="Arial" charset="0"/>
            </a:endParaRPr>
          </a:p>
        </p:txBody>
      </p:sp>
      <p:sp>
        <p:nvSpPr>
          <p:cNvPr id="26641" name="Line 24"/>
          <p:cNvSpPr>
            <a:spLocks noChangeShapeType="1"/>
          </p:cNvSpPr>
          <p:nvPr/>
        </p:nvSpPr>
        <p:spPr bwMode="auto">
          <a:xfrm>
            <a:off x="2179638" y="6823075"/>
            <a:ext cx="922337" cy="0"/>
          </a:xfrm>
          <a:prstGeom prst="line">
            <a:avLst/>
          </a:prstGeom>
          <a:noFill/>
          <a:ln w="19050">
            <a:solidFill>
              <a:srgbClr val="FFFF00"/>
            </a:solidFill>
            <a:round/>
            <a:headEnd/>
            <a:tailEnd/>
          </a:ln>
        </p:spPr>
        <p:txBody>
          <a:bodyPr wrap="none" anchor="ctr"/>
          <a:lstStyle/>
          <a:p>
            <a:endParaRPr lang="en-US"/>
          </a:p>
        </p:txBody>
      </p:sp>
      <p:sp>
        <p:nvSpPr>
          <p:cNvPr id="26642" name="Text Box 25"/>
          <p:cNvSpPr txBox="1">
            <a:spLocks noChangeArrowheads="1"/>
          </p:cNvSpPr>
          <p:nvPr/>
        </p:nvSpPr>
        <p:spPr bwMode="auto">
          <a:xfrm>
            <a:off x="3184525" y="6562725"/>
            <a:ext cx="2851150" cy="574675"/>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t>(1.96 + 1.282)</a:t>
            </a:r>
            <a:r>
              <a:rPr lang="en-US" sz="3100" baseline="30000" dirty="0"/>
              <a:t>2</a:t>
            </a:r>
            <a:endParaRPr lang="el-GR" sz="3100" baseline="30000" dirty="0">
              <a:cs typeface="Arial" charset="0"/>
            </a:endParaRPr>
          </a:p>
        </p:txBody>
      </p:sp>
      <p:sp>
        <p:nvSpPr>
          <p:cNvPr id="26643" name="Text Box 26"/>
          <p:cNvSpPr txBox="1">
            <a:spLocks noChangeArrowheads="1"/>
          </p:cNvSpPr>
          <p:nvPr/>
        </p:nvSpPr>
        <p:spPr bwMode="auto">
          <a:xfrm>
            <a:off x="6621463" y="6562725"/>
            <a:ext cx="3017837" cy="574675"/>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t>for 90% power.</a:t>
            </a:r>
            <a:endParaRPr lang="el-GR" sz="3100" baseline="30000" dirty="0">
              <a:cs typeface="Arial" charset="0"/>
            </a:endParaRPr>
          </a:p>
        </p:txBody>
      </p:sp>
      <p:sp>
        <p:nvSpPr>
          <p:cNvPr id="26644" name="Line 28"/>
          <p:cNvSpPr>
            <a:spLocks noChangeShapeType="1"/>
          </p:cNvSpPr>
          <p:nvPr/>
        </p:nvSpPr>
        <p:spPr bwMode="auto">
          <a:xfrm flipH="1" flipV="1">
            <a:off x="5616575" y="6994525"/>
            <a:ext cx="669925" cy="431800"/>
          </a:xfrm>
          <a:prstGeom prst="line">
            <a:avLst/>
          </a:prstGeom>
          <a:noFill/>
          <a:ln w="9525">
            <a:solidFill>
              <a:srgbClr val="FF0000"/>
            </a:solidFill>
            <a:round/>
            <a:headEnd/>
            <a:tailEnd type="triangle" w="med" len="med"/>
          </a:ln>
        </p:spPr>
        <p:txBody>
          <a:bodyPr wrap="none" anchor="ctr"/>
          <a:lstStyle/>
          <a:p>
            <a:endParaRPr lang="en-US"/>
          </a:p>
        </p:txBody>
      </p:sp>
      <p:sp>
        <p:nvSpPr>
          <p:cNvPr id="26645" name="Line 29"/>
          <p:cNvSpPr>
            <a:spLocks noChangeShapeType="1"/>
          </p:cNvSpPr>
          <p:nvPr/>
        </p:nvSpPr>
        <p:spPr bwMode="auto">
          <a:xfrm flipH="1" flipV="1">
            <a:off x="5448300" y="5440363"/>
            <a:ext cx="838200" cy="1985962"/>
          </a:xfrm>
          <a:prstGeom prst="line">
            <a:avLst/>
          </a:prstGeom>
          <a:noFill/>
          <a:ln w="9525">
            <a:solidFill>
              <a:srgbClr val="FF0000"/>
            </a:solidFill>
            <a:round/>
            <a:headEnd/>
            <a:tailEnd type="triangle" w="med" len="med"/>
          </a:ln>
        </p:spPr>
        <p:txBody>
          <a:bodyPr wrap="none" anchor="ctr"/>
          <a:lstStyle/>
          <a:p>
            <a:endParaRPr lang="en-US"/>
          </a:p>
        </p:txBody>
      </p:sp>
      <p:sp>
        <p:nvSpPr>
          <p:cNvPr id="26646" name="Text Box 30"/>
          <p:cNvSpPr txBox="1">
            <a:spLocks noChangeArrowheads="1"/>
          </p:cNvSpPr>
          <p:nvPr/>
        </p:nvSpPr>
        <p:spPr bwMode="auto">
          <a:xfrm>
            <a:off x="6202363" y="7323138"/>
            <a:ext cx="2933700" cy="436562"/>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2200">
                <a:solidFill>
                  <a:srgbClr val="FF0000"/>
                </a:solidFill>
              </a:rPr>
              <a:t>from Normal Tables</a:t>
            </a:r>
            <a:endParaRPr lang="el-GR" sz="2200" baseline="30000">
              <a:solidFill>
                <a:srgbClr val="FF0000"/>
              </a:solidFill>
              <a:cs typeface="Arial" charset="0"/>
            </a:endParaRPr>
          </a:p>
        </p:txBody>
      </p:sp>
      <p:sp>
        <p:nvSpPr>
          <p:cNvPr id="23" name="Slide Number Placeholder 22"/>
          <p:cNvSpPr>
            <a:spLocks noGrp="1"/>
          </p:cNvSpPr>
          <p:nvPr>
            <p:ph type="sldNum" sz="quarter" idx="12"/>
          </p:nvPr>
        </p:nvSpPr>
        <p:spPr/>
        <p:txBody>
          <a:bodyPr/>
          <a:lstStyle/>
          <a:p>
            <a:fld id="{BC57EAB4-75C1-4424-852B-1E720F6D035F}" type="slidenum">
              <a:rPr lang="en-US" smtClean="0"/>
              <a:pPr/>
              <a:t>20</a:t>
            </a:fld>
            <a:endParaRPr lang="en-US"/>
          </a:p>
        </p:txBody>
      </p:sp>
      <p:sp>
        <p:nvSpPr>
          <p:cNvPr id="2" name="Date Placeholder 1"/>
          <p:cNvSpPr>
            <a:spLocks noGrp="1"/>
          </p:cNvSpPr>
          <p:nvPr>
            <p:ph type="dt" sz="half" idx="10"/>
          </p:nvPr>
        </p:nvSpPr>
        <p:spPr/>
        <p:txBody>
          <a:bodyPr/>
          <a:lstStyle/>
          <a:p>
            <a:fld id="{ADB8218D-2F82-40E9-845F-B27D2EFFDD43}" type="datetime1">
              <a:rPr lang="en-US" smtClean="0"/>
              <a:t>8/14/2018</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152400"/>
            <a:ext cx="9639300" cy="990600"/>
          </a:xfrm>
        </p:spPr>
        <p:txBody>
          <a:bodyPr/>
          <a:lstStyle/>
          <a:p>
            <a:pPr eaLnBrk="1" hangingPunct="1"/>
            <a:r>
              <a:rPr lang="en-US" sz="3600" b="0" dirty="0" smtClean="0"/>
              <a:t>Info Needed for Study Size: Comparing Means</a:t>
            </a:r>
            <a:endParaRPr lang="en-US" sz="3300" b="0" dirty="0" smtClean="0"/>
          </a:p>
        </p:txBody>
      </p:sp>
      <p:sp>
        <p:nvSpPr>
          <p:cNvPr id="27651" name="Text Box 3"/>
          <p:cNvSpPr txBox="1">
            <a:spLocks noChangeArrowheads="1"/>
          </p:cNvSpPr>
          <p:nvPr/>
        </p:nvSpPr>
        <p:spPr bwMode="auto">
          <a:xfrm>
            <a:off x="334963" y="3281362"/>
            <a:ext cx="9723437" cy="2726672"/>
          </a:xfrm>
          <a:prstGeom prst="rect">
            <a:avLst/>
          </a:prstGeom>
          <a:noFill/>
          <a:ln w="9525">
            <a:noFill/>
            <a:miter lim="800000"/>
            <a:headEnd/>
            <a:tailEnd/>
          </a:ln>
        </p:spPr>
        <p:txBody>
          <a:bodyPr wrap="square" lIns="101882" tIns="50941" rIns="101882" bIns="50941">
            <a:spAutoFit/>
          </a:bodyPr>
          <a:lstStyle/>
          <a:p>
            <a:pPr marL="509588" indent="-509588" algn="l" defTabSz="1019175">
              <a:spcBef>
                <a:spcPct val="50000"/>
              </a:spcBef>
              <a:buFontTx/>
              <a:buAutoNum type="arabicPeriod"/>
            </a:pPr>
            <a:r>
              <a:rPr lang="en-US" sz="3100" dirty="0">
                <a:solidFill>
                  <a:schemeClr val="bg1"/>
                </a:solidFill>
              </a:rPr>
              <a:t>Effect</a:t>
            </a:r>
          </a:p>
          <a:p>
            <a:pPr marL="509588" indent="-509588" algn="l" defTabSz="1019175">
              <a:spcBef>
                <a:spcPct val="50000"/>
              </a:spcBef>
              <a:buFontTx/>
              <a:buAutoNum type="arabicPeriod"/>
            </a:pPr>
            <a:r>
              <a:rPr lang="en-US" sz="3100" dirty="0">
                <a:solidFill>
                  <a:schemeClr val="bg1"/>
                </a:solidFill>
              </a:rPr>
              <a:t>Subject variability</a:t>
            </a:r>
          </a:p>
          <a:p>
            <a:pPr marL="509588" indent="-509588" algn="l" defTabSz="1019175">
              <a:spcBef>
                <a:spcPct val="50000"/>
              </a:spcBef>
              <a:buFontTx/>
              <a:buAutoNum type="arabicPeriod"/>
            </a:pPr>
            <a:r>
              <a:rPr lang="en-US" sz="3100" dirty="0" smtClean="0">
                <a:solidFill>
                  <a:schemeClr val="bg1"/>
                </a:solidFill>
              </a:rPr>
              <a:t>Type I error </a:t>
            </a:r>
            <a:r>
              <a:rPr lang="en-US" sz="3100" dirty="0">
                <a:solidFill>
                  <a:schemeClr val="bg1"/>
                </a:solidFill>
              </a:rPr>
              <a:t>(1.96 for </a:t>
            </a:r>
            <a:r>
              <a:rPr lang="el-GR" sz="3100" dirty="0" smtClean="0">
                <a:solidFill>
                  <a:schemeClr val="bg1"/>
                </a:solidFill>
              </a:rPr>
              <a:t>α</a:t>
            </a:r>
            <a:r>
              <a:rPr lang="en-US" sz="3100" dirty="0" smtClean="0">
                <a:solidFill>
                  <a:schemeClr val="bg1"/>
                </a:solidFill>
              </a:rPr>
              <a:t>=0.05</a:t>
            </a:r>
            <a:r>
              <a:rPr lang="en-US" sz="3100" dirty="0">
                <a:solidFill>
                  <a:schemeClr val="bg1"/>
                </a:solidFill>
              </a:rPr>
              <a:t>; 2.58 for </a:t>
            </a:r>
            <a:r>
              <a:rPr lang="el-GR" sz="3100" dirty="0" smtClean="0">
                <a:solidFill>
                  <a:schemeClr val="bg1"/>
                </a:solidFill>
              </a:rPr>
              <a:t>α</a:t>
            </a:r>
            <a:r>
              <a:rPr lang="en-US" sz="3100" dirty="0" smtClean="0">
                <a:solidFill>
                  <a:schemeClr val="bg1"/>
                </a:solidFill>
              </a:rPr>
              <a:t>=0.01</a:t>
            </a:r>
            <a:r>
              <a:rPr lang="en-US" sz="3100" dirty="0">
                <a:solidFill>
                  <a:schemeClr val="bg1"/>
                </a:solidFill>
              </a:rPr>
              <a:t>)</a:t>
            </a:r>
          </a:p>
          <a:p>
            <a:pPr marL="509588" indent="-509588" algn="l" defTabSz="1019175">
              <a:spcBef>
                <a:spcPct val="50000"/>
              </a:spcBef>
              <a:buFontTx/>
              <a:buAutoNum type="arabicPeriod"/>
            </a:pPr>
            <a:r>
              <a:rPr lang="en-US" sz="3100" dirty="0">
                <a:solidFill>
                  <a:schemeClr val="bg1"/>
                </a:solidFill>
              </a:rPr>
              <a:t>Power (0.842 for 80% power; 1.645 for 95% power</a:t>
            </a:r>
            <a:r>
              <a:rPr lang="en-US" sz="3100" dirty="0" smtClean="0">
                <a:solidFill>
                  <a:schemeClr val="bg1"/>
                </a:solidFill>
              </a:rPr>
              <a:t>)</a:t>
            </a:r>
          </a:p>
        </p:txBody>
      </p:sp>
      <p:sp>
        <p:nvSpPr>
          <p:cNvPr id="27652" name="Text Box 5"/>
          <p:cNvSpPr txBox="1">
            <a:spLocks noChangeArrowheads="1"/>
          </p:cNvSpPr>
          <p:nvPr/>
        </p:nvSpPr>
        <p:spPr bwMode="auto">
          <a:xfrm>
            <a:off x="3436938" y="1641475"/>
            <a:ext cx="2849562" cy="574675"/>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solidFill>
                  <a:srgbClr val="FF0000"/>
                </a:solidFill>
              </a:rPr>
              <a:t>(1.96 + 0.842)</a:t>
            </a:r>
            <a:r>
              <a:rPr lang="en-US" sz="3100" baseline="30000" dirty="0">
                <a:solidFill>
                  <a:srgbClr val="FF0000"/>
                </a:solidFill>
              </a:rPr>
              <a:t>2</a:t>
            </a:r>
            <a:endParaRPr lang="el-GR" sz="3100" baseline="30000" dirty="0">
              <a:solidFill>
                <a:srgbClr val="FF0000"/>
              </a:solidFill>
              <a:cs typeface="Arial" charset="0"/>
            </a:endParaRPr>
          </a:p>
        </p:txBody>
      </p:sp>
      <p:sp>
        <p:nvSpPr>
          <p:cNvPr id="27653" name="Text Box 8"/>
          <p:cNvSpPr txBox="1">
            <a:spLocks noChangeArrowheads="1"/>
          </p:cNvSpPr>
          <p:nvPr/>
        </p:nvSpPr>
        <p:spPr bwMode="auto">
          <a:xfrm>
            <a:off x="2263775" y="1381125"/>
            <a:ext cx="1257300" cy="1284288"/>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solidFill>
                  <a:srgbClr val="FF0000"/>
                </a:solidFill>
              </a:rPr>
              <a:t>2</a:t>
            </a:r>
            <a:r>
              <a:rPr lang="en-US" sz="3100" dirty="0">
                <a:solidFill>
                  <a:srgbClr val="FF0000"/>
                </a:solidFill>
                <a:cs typeface="Arial" charset="0"/>
              </a:rPr>
              <a:t>SD</a:t>
            </a:r>
            <a:r>
              <a:rPr lang="en-US" sz="3100" baseline="30000" dirty="0">
                <a:solidFill>
                  <a:srgbClr val="FF0000"/>
                </a:solidFill>
                <a:cs typeface="Arial" charset="0"/>
              </a:rPr>
              <a:t>2</a:t>
            </a:r>
          </a:p>
          <a:p>
            <a:pPr algn="l" defTabSz="1019175">
              <a:spcBef>
                <a:spcPct val="50000"/>
              </a:spcBef>
            </a:pPr>
            <a:r>
              <a:rPr lang="en-US" sz="3100" dirty="0">
                <a:solidFill>
                  <a:srgbClr val="FF0000"/>
                </a:solidFill>
              </a:rPr>
              <a:t>   </a:t>
            </a:r>
            <a:r>
              <a:rPr lang="el-GR" sz="3100" dirty="0">
                <a:solidFill>
                  <a:srgbClr val="FF0000"/>
                </a:solidFill>
              </a:rPr>
              <a:t>Δ</a:t>
            </a:r>
            <a:r>
              <a:rPr lang="en-US" sz="3100" baseline="30000" dirty="0">
                <a:solidFill>
                  <a:srgbClr val="FF0000"/>
                </a:solidFill>
              </a:rPr>
              <a:t>2</a:t>
            </a:r>
            <a:endParaRPr lang="el-GR" sz="3100" baseline="30000" dirty="0">
              <a:solidFill>
                <a:srgbClr val="FF0000"/>
              </a:solidFill>
              <a:cs typeface="Arial" charset="0"/>
            </a:endParaRPr>
          </a:p>
        </p:txBody>
      </p:sp>
      <p:sp>
        <p:nvSpPr>
          <p:cNvPr id="27654" name="Line 10"/>
          <p:cNvSpPr>
            <a:spLocks noChangeShapeType="1"/>
          </p:cNvSpPr>
          <p:nvPr/>
        </p:nvSpPr>
        <p:spPr bwMode="auto">
          <a:xfrm>
            <a:off x="2346325" y="1985963"/>
            <a:ext cx="922338" cy="0"/>
          </a:xfrm>
          <a:prstGeom prst="line">
            <a:avLst/>
          </a:prstGeom>
          <a:noFill/>
          <a:ln w="19050">
            <a:solidFill>
              <a:srgbClr val="FF0000"/>
            </a:solidFill>
            <a:round/>
            <a:headEnd/>
            <a:tailEnd/>
          </a:ln>
        </p:spPr>
        <p:txBody>
          <a:bodyPr wrap="none" anchor="ctr"/>
          <a:lstStyle/>
          <a:p>
            <a:endParaRPr lang="en-US"/>
          </a:p>
        </p:txBody>
      </p:sp>
      <p:sp>
        <p:nvSpPr>
          <p:cNvPr id="27655" name="Text Box 11"/>
          <p:cNvSpPr txBox="1">
            <a:spLocks noChangeArrowheads="1"/>
          </p:cNvSpPr>
          <p:nvPr/>
        </p:nvSpPr>
        <p:spPr bwMode="auto">
          <a:xfrm>
            <a:off x="1341438" y="1641475"/>
            <a:ext cx="922337" cy="574675"/>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solidFill>
                  <a:srgbClr val="FF0000"/>
                </a:solidFill>
              </a:rPr>
              <a:t>N =</a:t>
            </a:r>
            <a:endParaRPr lang="el-GR" sz="3100" baseline="30000" dirty="0">
              <a:solidFill>
                <a:srgbClr val="FF0000"/>
              </a:solidFill>
              <a:cs typeface="Arial" charset="0"/>
            </a:endParaRPr>
          </a:p>
        </p:txBody>
      </p:sp>
      <p:sp>
        <p:nvSpPr>
          <p:cNvPr id="27656" name="Line 24"/>
          <p:cNvSpPr>
            <a:spLocks noChangeShapeType="1"/>
          </p:cNvSpPr>
          <p:nvPr/>
        </p:nvSpPr>
        <p:spPr bwMode="auto">
          <a:xfrm flipV="1">
            <a:off x="2011363" y="2590800"/>
            <a:ext cx="671512" cy="863600"/>
          </a:xfrm>
          <a:prstGeom prst="line">
            <a:avLst/>
          </a:prstGeom>
          <a:noFill/>
          <a:ln w="9525">
            <a:solidFill>
              <a:srgbClr val="FF0000"/>
            </a:solidFill>
            <a:round/>
            <a:headEnd/>
            <a:tailEnd type="triangle" w="med" len="med"/>
          </a:ln>
        </p:spPr>
        <p:txBody>
          <a:bodyPr wrap="none" anchor="ctr"/>
          <a:lstStyle/>
          <a:p>
            <a:endParaRPr lang="en-US"/>
          </a:p>
        </p:txBody>
      </p:sp>
      <p:sp>
        <p:nvSpPr>
          <p:cNvPr id="27657" name="Line 25"/>
          <p:cNvSpPr>
            <a:spLocks noChangeShapeType="1"/>
          </p:cNvSpPr>
          <p:nvPr/>
        </p:nvSpPr>
        <p:spPr bwMode="auto">
          <a:xfrm flipH="1" flipV="1">
            <a:off x="3017838" y="1812925"/>
            <a:ext cx="419100" cy="2246313"/>
          </a:xfrm>
          <a:prstGeom prst="line">
            <a:avLst/>
          </a:prstGeom>
          <a:noFill/>
          <a:ln w="9525">
            <a:solidFill>
              <a:srgbClr val="FF0000"/>
            </a:solidFill>
            <a:round/>
            <a:headEnd/>
            <a:tailEnd type="triangle" w="med" len="med"/>
          </a:ln>
        </p:spPr>
        <p:txBody>
          <a:bodyPr wrap="none" anchor="ctr"/>
          <a:lstStyle/>
          <a:p>
            <a:endParaRPr lang="en-US"/>
          </a:p>
        </p:txBody>
      </p:sp>
      <p:sp>
        <p:nvSpPr>
          <p:cNvPr id="27658" name="Line 26"/>
          <p:cNvSpPr>
            <a:spLocks noChangeShapeType="1"/>
          </p:cNvSpPr>
          <p:nvPr/>
        </p:nvSpPr>
        <p:spPr bwMode="auto">
          <a:xfrm flipH="1" flipV="1">
            <a:off x="4022725" y="2159000"/>
            <a:ext cx="0" cy="2676525"/>
          </a:xfrm>
          <a:prstGeom prst="line">
            <a:avLst/>
          </a:prstGeom>
          <a:noFill/>
          <a:ln w="9525">
            <a:solidFill>
              <a:srgbClr val="FF0000"/>
            </a:solidFill>
            <a:round/>
            <a:headEnd/>
            <a:tailEnd type="triangle" w="med" len="med"/>
          </a:ln>
        </p:spPr>
        <p:txBody>
          <a:bodyPr wrap="none" anchor="ctr"/>
          <a:lstStyle/>
          <a:p>
            <a:endParaRPr lang="en-US"/>
          </a:p>
        </p:txBody>
      </p:sp>
      <p:sp>
        <p:nvSpPr>
          <p:cNvPr id="27659" name="Line 27"/>
          <p:cNvSpPr>
            <a:spLocks noChangeShapeType="1"/>
          </p:cNvSpPr>
          <p:nvPr/>
        </p:nvSpPr>
        <p:spPr bwMode="auto">
          <a:xfrm flipV="1">
            <a:off x="4945063" y="2073275"/>
            <a:ext cx="503237" cy="3540125"/>
          </a:xfrm>
          <a:prstGeom prst="line">
            <a:avLst/>
          </a:prstGeom>
          <a:noFill/>
          <a:ln w="9525">
            <a:solidFill>
              <a:srgbClr val="FF0000"/>
            </a:solidFill>
            <a:round/>
            <a:headEnd/>
            <a:tailEnd type="triangle" w="med" len="med"/>
          </a:ln>
        </p:spPr>
        <p:txBody>
          <a:bodyPr wrap="none" anchor="ctr"/>
          <a:lstStyle/>
          <a:p>
            <a:endParaRPr lang="en-US"/>
          </a:p>
        </p:txBody>
      </p:sp>
      <p:sp>
        <p:nvSpPr>
          <p:cNvPr id="27660" name="Text Box 28"/>
          <p:cNvSpPr txBox="1">
            <a:spLocks noChangeArrowheads="1"/>
          </p:cNvSpPr>
          <p:nvPr/>
        </p:nvSpPr>
        <p:spPr bwMode="auto">
          <a:xfrm>
            <a:off x="1173163" y="6477000"/>
            <a:ext cx="8297862" cy="1047750"/>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solidFill>
                  <a:schemeClr val="bg1"/>
                </a:solidFill>
              </a:rPr>
              <a:t>Same four quantities, but different formula, if comparing %s, hazard ratios, odds ratios, etc</a:t>
            </a:r>
            <a:r>
              <a:rPr lang="en-US" sz="3100" dirty="0">
                <a:solidFill>
                  <a:schemeClr val="tx1"/>
                </a:solidFill>
              </a:rPr>
              <a:t>.</a:t>
            </a:r>
            <a:endParaRPr lang="el-GR" sz="3100" baseline="30000" dirty="0">
              <a:solidFill>
                <a:schemeClr val="tx1"/>
              </a:solidFill>
              <a:cs typeface="Arial" charset="0"/>
            </a:endParaRPr>
          </a:p>
        </p:txBody>
      </p:sp>
      <p:sp>
        <p:nvSpPr>
          <p:cNvPr id="27661" name="Rectangle 29"/>
          <p:cNvSpPr>
            <a:spLocks noChangeArrowheads="1"/>
          </p:cNvSpPr>
          <p:nvPr/>
        </p:nvSpPr>
        <p:spPr bwMode="auto">
          <a:xfrm>
            <a:off x="1089025" y="6391275"/>
            <a:ext cx="8215313" cy="1208088"/>
          </a:xfrm>
          <a:prstGeom prst="rect">
            <a:avLst/>
          </a:prstGeom>
          <a:noFill/>
          <a:ln w="12700" algn="ctr">
            <a:solidFill>
              <a:schemeClr val="tx1"/>
            </a:solidFill>
            <a:miter lim="800000"/>
            <a:headEnd/>
            <a:tailEnd/>
          </a:ln>
        </p:spPr>
        <p:txBody>
          <a:bodyPr wrap="none" anchor="ctr"/>
          <a:lstStyle/>
          <a:p>
            <a:endParaRPr lang="en-US"/>
          </a:p>
        </p:txBody>
      </p:sp>
      <p:sp>
        <p:nvSpPr>
          <p:cNvPr id="14" name="TextBox 13"/>
          <p:cNvSpPr txBox="1"/>
          <p:nvPr/>
        </p:nvSpPr>
        <p:spPr>
          <a:xfrm>
            <a:off x="5486400" y="3505200"/>
            <a:ext cx="2362200" cy="923330"/>
          </a:xfrm>
          <a:prstGeom prst="rect">
            <a:avLst/>
          </a:prstGeom>
          <a:noFill/>
        </p:spPr>
        <p:txBody>
          <a:bodyPr wrap="square" rtlCol="0">
            <a:spAutoFit/>
          </a:bodyPr>
          <a:lstStyle/>
          <a:p>
            <a:r>
              <a:rPr lang="el-GR" dirty="0" smtClean="0"/>
              <a:t>Δ</a:t>
            </a:r>
            <a:r>
              <a:rPr lang="en-US" dirty="0" smtClean="0"/>
              <a:t>/SD</a:t>
            </a:r>
          </a:p>
          <a:p>
            <a:r>
              <a:rPr lang="en-US" dirty="0" smtClean="0"/>
              <a:t>= Effect size</a:t>
            </a:r>
            <a:endParaRPr lang="en-US" dirty="0"/>
          </a:p>
        </p:txBody>
      </p:sp>
      <p:cxnSp>
        <p:nvCxnSpPr>
          <p:cNvPr id="16" name="Straight Arrow Connector 15"/>
          <p:cNvCxnSpPr/>
          <p:nvPr/>
        </p:nvCxnSpPr>
        <p:spPr bwMode="auto">
          <a:xfrm>
            <a:off x="2667000" y="3505200"/>
            <a:ext cx="2971800" cy="533400"/>
          </a:xfrm>
          <a:prstGeom prst="straightConnector1">
            <a:avLst/>
          </a:prstGeom>
          <a:solidFill>
            <a:schemeClr val="accent1"/>
          </a:solidFill>
          <a:ln w="9525" cap="flat" cmpd="sng" algn="ctr">
            <a:solidFill>
              <a:srgbClr val="FFFF00"/>
            </a:solidFill>
            <a:prstDash val="solid"/>
            <a:round/>
            <a:headEnd type="none" w="med" len="med"/>
            <a:tailEnd type="arrow"/>
          </a:ln>
          <a:effectLst/>
        </p:spPr>
      </p:cxnSp>
      <p:cxnSp>
        <p:nvCxnSpPr>
          <p:cNvPr id="17" name="Straight Arrow Connector 16"/>
          <p:cNvCxnSpPr/>
          <p:nvPr/>
        </p:nvCxnSpPr>
        <p:spPr bwMode="auto">
          <a:xfrm flipV="1">
            <a:off x="4038600" y="4114800"/>
            <a:ext cx="1600200" cy="228602"/>
          </a:xfrm>
          <a:prstGeom prst="straightConnector1">
            <a:avLst/>
          </a:prstGeom>
          <a:solidFill>
            <a:schemeClr val="accent1"/>
          </a:solidFill>
          <a:ln w="9525" cap="flat" cmpd="sng" algn="ctr">
            <a:solidFill>
              <a:srgbClr val="FFFF00"/>
            </a:solidFill>
            <a:prstDash val="solid"/>
            <a:round/>
            <a:headEnd type="none" w="med" len="med"/>
            <a:tailEnd type="arrow"/>
          </a:ln>
          <a:effectLst/>
        </p:spPr>
      </p:cxnSp>
      <p:sp>
        <p:nvSpPr>
          <p:cNvPr id="24" name="Slide Number Placeholder 23"/>
          <p:cNvSpPr>
            <a:spLocks noGrp="1"/>
          </p:cNvSpPr>
          <p:nvPr>
            <p:ph type="sldNum" sz="quarter" idx="12"/>
          </p:nvPr>
        </p:nvSpPr>
        <p:spPr/>
        <p:txBody>
          <a:bodyPr/>
          <a:lstStyle/>
          <a:p>
            <a:fld id="{BC57EAB4-75C1-4424-852B-1E720F6D035F}" type="slidenum">
              <a:rPr lang="en-US" smtClean="0"/>
              <a:pPr/>
              <a:t>21</a:t>
            </a:fld>
            <a:endParaRPr lang="en-US"/>
          </a:p>
        </p:txBody>
      </p:sp>
      <p:sp>
        <p:nvSpPr>
          <p:cNvPr id="2" name="Date Placeholder 1"/>
          <p:cNvSpPr>
            <a:spLocks noGrp="1"/>
          </p:cNvSpPr>
          <p:nvPr>
            <p:ph type="dt" sz="half" idx="10"/>
          </p:nvPr>
        </p:nvSpPr>
        <p:spPr/>
        <p:txBody>
          <a:bodyPr/>
          <a:lstStyle/>
          <a:p>
            <a:fld id="{0985AD6F-1211-470C-A59C-D5EFABAF8B29}" type="datetime1">
              <a:rPr lang="en-US" smtClean="0"/>
              <a:t>8/14/2018</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14400" y="2057400"/>
            <a:ext cx="8064500" cy="4641850"/>
          </a:xfrm>
          <a:prstGeom prst="rect">
            <a:avLst/>
          </a:prstGeom>
          <a:noFill/>
          <a:ln w="9525">
            <a:noFill/>
            <a:miter lim="800000"/>
            <a:headEnd/>
            <a:tailEnd/>
          </a:ln>
        </p:spPr>
      </p:pic>
      <p:sp>
        <p:nvSpPr>
          <p:cNvPr id="7" name="TextBox 6"/>
          <p:cNvSpPr txBox="1"/>
          <p:nvPr/>
        </p:nvSpPr>
        <p:spPr>
          <a:xfrm>
            <a:off x="1143000" y="228600"/>
            <a:ext cx="7924800" cy="1338828"/>
          </a:xfrm>
          <a:prstGeom prst="rect">
            <a:avLst/>
          </a:prstGeom>
          <a:noFill/>
        </p:spPr>
        <p:txBody>
          <a:bodyPr wrap="square" rtlCol="0">
            <a:spAutoFit/>
          </a:bodyPr>
          <a:lstStyle/>
          <a:p>
            <a:r>
              <a:rPr lang="en-US" b="1" dirty="0" smtClean="0">
                <a:solidFill>
                  <a:schemeClr val="bg1"/>
                </a:solidFill>
              </a:rPr>
              <a:t>Comparing two independent means </a:t>
            </a:r>
          </a:p>
          <a:p>
            <a:r>
              <a:rPr lang="en-US" b="1" dirty="0" smtClean="0">
                <a:solidFill>
                  <a:schemeClr val="bg1"/>
                </a:solidFill>
              </a:rPr>
              <a:t>using G*Power 3.0.10 </a:t>
            </a:r>
          </a:p>
          <a:p>
            <a:r>
              <a:rPr lang="en-US" b="1" dirty="0" smtClean="0">
                <a:solidFill>
                  <a:schemeClr val="bg1"/>
                </a:solidFill>
              </a:rPr>
              <a:t>(Free software for power calculations)</a:t>
            </a:r>
            <a:endParaRPr lang="en-US" b="1" dirty="0">
              <a:solidFill>
                <a:schemeClr val="bg1"/>
              </a:solidFill>
            </a:endParaRPr>
          </a:p>
        </p:txBody>
      </p:sp>
      <p:sp>
        <p:nvSpPr>
          <p:cNvPr id="8" name="Slide Number Placeholder 7"/>
          <p:cNvSpPr>
            <a:spLocks noGrp="1"/>
          </p:cNvSpPr>
          <p:nvPr>
            <p:ph type="sldNum" sz="quarter" idx="12"/>
          </p:nvPr>
        </p:nvSpPr>
        <p:spPr/>
        <p:txBody>
          <a:bodyPr/>
          <a:lstStyle/>
          <a:p>
            <a:fld id="{14E4931C-4AEE-4974-8D9C-57E0EA2E4E73}" type="slidenum">
              <a:rPr lang="en-US" smtClean="0"/>
              <a:pPr/>
              <a:t>22</a:t>
            </a:fld>
            <a:endParaRPr lang="en-US"/>
          </a:p>
        </p:txBody>
      </p:sp>
      <p:sp>
        <p:nvSpPr>
          <p:cNvPr id="2" name="Date Placeholder 1"/>
          <p:cNvSpPr>
            <a:spLocks noGrp="1"/>
          </p:cNvSpPr>
          <p:nvPr>
            <p:ph type="dt" sz="half" idx="10"/>
          </p:nvPr>
        </p:nvSpPr>
        <p:spPr/>
        <p:txBody>
          <a:bodyPr/>
          <a:lstStyle/>
          <a:p>
            <a:fld id="{607DDE11-798E-432E-8783-574968A17308}" type="datetime1">
              <a:rPr lang="en-US" smtClean="0"/>
              <a:t>8/14/2018</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063" y="690563"/>
            <a:ext cx="8550275" cy="681037"/>
          </a:xfrm>
        </p:spPr>
        <p:txBody>
          <a:bodyPr/>
          <a:lstStyle/>
          <a:p>
            <a:r>
              <a:rPr lang="en-US" dirty="0" smtClean="0"/>
              <a:t>Comparing two independent means </a:t>
            </a:r>
            <a:br>
              <a:rPr lang="en-US" dirty="0" smtClean="0"/>
            </a:br>
            <a:r>
              <a:rPr lang="en-US" dirty="0" smtClean="0"/>
              <a:t>using G*Power 3.0.10 </a:t>
            </a:r>
            <a:br>
              <a:rPr lang="en-US" dirty="0" smtClean="0"/>
            </a:br>
            <a:r>
              <a:rPr lang="en-US" dirty="0" smtClean="0"/>
              <a:t>(Free software for power calculations)</a:t>
            </a:r>
            <a:br>
              <a:rPr lang="en-US" dirty="0" smtClean="0"/>
            </a:br>
            <a:endParaRPr lang="en-US"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990600" y="1524000"/>
            <a:ext cx="8077200" cy="5562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8400CD88-B0E7-48C9-8ED4-31A2C3FDDF62}" type="slidenum">
              <a:rPr lang="en-US" smtClean="0"/>
              <a:pPr/>
              <a:t>23</a:t>
            </a:fld>
            <a:endParaRPr lang="en-US"/>
          </a:p>
        </p:txBody>
      </p:sp>
      <p:sp>
        <p:nvSpPr>
          <p:cNvPr id="3" name="Date Placeholder 2"/>
          <p:cNvSpPr>
            <a:spLocks noGrp="1"/>
          </p:cNvSpPr>
          <p:nvPr>
            <p:ph type="dt" sz="half" idx="10"/>
          </p:nvPr>
        </p:nvSpPr>
        <p:spPr/>
        <p:txBody>
          <a:bodyPr/>
          <a:lstStyle/>
          <a:p>
            <a:fld id="{DD401884-4FDC-463E-B788-6EBCF92EDC43}" type="datetime1">
              <a:rPr lang="en-US" smtClean="0"/>
              <a:t>8/14/2018</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8550275" cy="604837"/>
          </a:xfrm>
        </p:spPr>
        <p:txBody>
          <a:bodyPr/>
          <a:lstStyle/>
          <a:p>
            <a:r>
              <a:rPr lang="en-US" dirty="0" smtClean="0"/>
              <a:t>Comparing two independent means </a:t>
            </a:r>
            <a:br>
              <a:rPr lang="en-US" dirty="0" smtClean="0"/>
            </a:br>
            <a:r>
              <a:rPr lang="en-US" dirty="0" smtClean="0"/>
              <a:t>using G*Power 3.0.10 </a:t>
            </a:r>
            <a:br>
              <a:rPr lang="en-US" dirty="0" smtClean="0"/>
            </a:br>
            <a:r>
              <a:rPr lang="en-US" dirty="0" smtClean="0"/>
              <a:t>(Free software for power calculations)</a:t>
            </a:r>
            <a:br>
              <a:rPr lang="en-US" dirty="0" smtClean="0"/>
            </a:b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04800" y="1524000"/>
            <a:ext cx="8991600" cy="6019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8400CD88-B0E7-48C9-8ED4-31A2C3FDDF62}" type="slidenum">
              <a:rPr lang="en-US" smtClean="0"/>
              <a:pPr/>
              <a:t>24</a:t>
            </a:fld>
            <a:endParaRPr lang="en-US"/>
          </a:p>
        </p:txBody>
      </p:sp>
      <p:sp>
        <p:nvSpPr>
          <p:cNvPr id="3" name="Date Placeholder 2"/>
          <p:cNvSpPr>
            <a:spLocks noGrp="1"/>
          </p:cNvSpPr>
          <p:nvPr>
            <p:ph type="dt" sz="half" idx="10"/>
          </p:nvPr>
        </p:nvSpPr>
        <p:spPr/>
        <p:txBody>
          <a:bodyPr/>
          <a:lstStyle/>
          <a:p>
            <a:fld id="{B917C13A-37B4-4544-B912-7ED4E3003D0C}" type="datetime1">
              <a:rPr lang="en-US" smtClean="0"/>
              <a:t>8/14/2018</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10058400" cy="690563"/>
          </a:xfrm>
        </p:spPr>
        <p:txBody>
          <a:bodyPr/>
          <a:lstStyle/>
          <a:p>
            <a:pPr eaLnBrk="1" hangingPunct="1"/>
            <a:r>
              <a:rPr lang="en-US" sz="3600" b="0" dirty="0" smtClean="0"/>
              <a:t>SD Estimate Could be Wrong</a:t>
            </a:r>
            <a:endParaRPr lang="en-US" sz="3300" b="0" dirty="0" smtClean="0"/>
          </a:p>
        </p:txBody>
      </p:sp>
      <p:pic>
        <p:nvPicPr>
          <p:cNvPr id="30723" name="Picture 6"/>
          <p:cNvPicPr>
            <a:picLocks noChangeAspect="1" noChangeArrowheads="1"/>
          </p:cNvPicPr>
          <p:nvPr/>
        </p:nvPicPr>
        <p:blipFill>
          <a:blip r:embed="rId2" cstate="print"/>
          <a:srcRect/>
          <a:stretch>
            <a:fillRect/>
          </a:stretch>
        </p:blipFill>
        <p:spPr bwMode="auto">
          <a:xfrm>
            <a:off x="503238" y="863600"/>
            <a:ext cx="9386887" cy="5356225"/>
          </a:xfrm>
          <a:prstGeom prst="rect">
            <a:avLst/>
          </a:prstGeom>
          <a:noFill/>
          <a:ln w="9525" algn="ctr">
            <a:noFill/>
            <a:miter lim="800000"/>
            <a:headEnd/>
            <a:tailEnd/>
          </a:ln>
        </p:spPr>
      </p:pic>
      <p:sp>
        <p:nvSpPr>
          <p:cNvPr id="30724" name="Oval 7"/>
          <p:cNvSpPr>
            <a:spLocks noChangeArrowheads="1"/>
          </p:cNvSpPr>
          <p:nvPr/>
        </p:nvSpPr>
        <p:spPr bwMode="auto">
          <a:xfrm>
            <a:off x="7878763" y="3540125"/>
            <a:ext cx="838200" cy="1209675"/>
          </a:xfrm>
          <a:prstGeom prst="ellipse">
            <a:avLst/>
          </a:prstGeom>
          <a:noFill/>
          <a:ln w="19050" algn="ctr">
            <a:solidFill>
              <a:srgbClr val="FF0000"/>
            </a:solidFill>
            <a:round/>
            <a:headEnd/>
            <a:tailEnd/>
          </a:ln>
        </p:spPr>
        <p:txBody>
          <a:bodyPr wrap="none" anchor="ctr"/>
          <a:lstStyle/>
          <a:p>
            <a:endParaRPr lang="en-US"/>
          </a:p>
        </p:txBody>
      </p:sp>
      <p:sp>
        <p:nvSpPr>
          <p:cNvPr id="30725" name="Oval 8"/>
          <p:cNvSpPr>
            <a:spLocks noChangeArrowheads="1"/>
          </p:cNvSpPr>
          <p:nvPr/>
        </p:nvSpPr>
        <p:spPr bwMode="auto">
          <a:xfrm>
            <a:off x="2095500" y="3454400"/>
            <a:ext cx="838200" cy="1209675"/>
          </a:xfrm>
          <a:prstGeom prst="ellipse">
            <a:avLst/>
          </a:prstGeom>
          <a:noFill/>
          <a:ln w="19050" algn="ctr">
            <a:solidFill>
              <a:srgbClr val="FF0000"/>
            </a:solidFill>
            <a:round/>
            <a:headEnd/>
            <a:tailEnd/>
          </a:ln>
        </p:spPr>
        <p:txBody>
          <a:bodyPr wrap="none" anchor="ctr"/>
          <a:lstStyle/>
          <a:p>
            <a:endParaRPr lang="en-US"/>
          </a:p>
        </p:txBody>
      </p:sp>
      <p:sp>
        <p:nvSpPr>
          <p:cNvPr id="30726" name="Text Box 9"/>
          <p:cNvSpPr txBox="1">
            <a:spLocks noChangeArrowheads="1"/>
          </p:cNvSpPr>
          <p:nvPr/>
        </p:nvSpPr>
        <p:spPr bwMode="auto">
          <a:xfrm>
            <a:off x="334963" y="6303963"/>
            <a:ext cx="9555162" cy="1284287"/>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solidFill>
                  <a:schemeClr val="bg1"/>
                </a:solidFill>
              </a:rPr>
              <a:t>Should examine SD as study progresses.</a:t>
            </a:r>
            <a:endParaRPr lang="en-US" sz="3100" dirty="0">
              <a:solidFill>
                <a:schemeClr val="bg1"/>
              </a:solidFill>
              <a:cs typeface="Arial" charset="0"/>
            </a:endParaRPr>
          </a:p>
          <a:p>
            <a:pPr algn="l" defTabSz="1019175">
              <a:spcBef>
                <a:spcPct val="50000"/>
              </a:spcBef>
            </a:pPr>
            <a:r>
              <a:rPr lang="en-US" sz="3100" dirty="0">
                <a:solidFill>
                  <a:schemeClr val="bg1"/>
                </a:solidFill>
              </a:rPr>
              <a:t>May need to increase N if SD was underestimated</a:t>
            </a:r>
            <a:r>
              <a:rPr lang="en-US" sz="3100" dirty="0">
                <a:solidFill>
                  <a:srgbClr val="000080"/>
                </a:solidFill>
              </a:rPr>
              <a:t>.</a:t>
            </a:r>
            <a:endParaRPr lang="el-GR" sz="3100" dirty="0">
              <a:solidFill>
                <a:srgbClr val="000080"/>
              </a:solidFill>
            </a:endParaRPr>
          </a:p>
        </p:txBody>
      </p:sp>
      <p:sp>
        <p:nvSpPr>
          <p:cNvPr id="7" name="Slide Number Placeholder 6"/>
          <p:cNvSpPr>
            <a:spLocks noGrp="1"/>
          </p:cNvSpPr>
          <p:nvPr>
            <p:ph type="sldNum" sz="quarter" idx="12"/>
          </p:nvPr>
        </p:nvSpPr>
        <p:spPr/>
        <p:txBody>
          <a:bodyPr/>
          <a:lstStyle/>
          <a:p>
            <a:fld id="{8400CD88-B0E7-48C9-8ED4-31A2C3FDDF62}" type="slidenum">
              <a:rPr lang="en-US" smtClean="0"/>
              <a:pPr/>
              <a:t>25</a:t>
            </a:fld>
            <a:endParaRPr lang="en-US"/>
          </a:p>
        </p:txBody>
      </p:sp>
      <p:sp>
        <p:nvSpPr>
          <p:cNvPr id="2" name="Date Placeholder 1"/>
          <p:cNvSpPr>
            <a:spLocks noGrp="1"/>
          </p:cNvSpPr>
          <p:nvPr>
            <p:ph type="dt" sz="half" idx="10"/>
          </p:nvPr>
        </p:nvSpPr>
        <p:spPr/>
        <p:txBody>
          <a:bodyPr/>
          <a:lstStyle/>
          <a:p>
            <a:fld id="{C82D8F65-9324-44CC-BBEE-8DECF03F2C70}" type="datetime1">
              <a:rPr lang="en-US" smtClean="0"/>
              <a:t>8/14/2018</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2286000"/>
            <a:ext cx="8550275" cy="2286000"/>
          </a:xfrm>
        </p:spPr>
        <p:txBody>
          <a:bodyPr/>
          <a:lstStyle/>
          <a:p>
            <a:pPr eaLnBrk="1" hangingPunct="1"/>
            <a:r>
              <a:rPr lang="en-US" sz="3700" b="0" dirty="0" smtClean="0"/>
              <a:t>Study #2</a:t>
            </a:r>
          </a:p>
        </p:txBody>
      </p:sp>
      <p:sp>
        <p:nvSpPr>
          <p:cNvPr id="13315" name="Text Box 3"/>
          <p:cNvSpPr txBox="1">
            <a:spLocks noChangeArrowheads="1"/>
          </p:cNvSpPr>
          <p:nvPr/>
        </p:nvSpPr>
        <p:spPr bwMode="auto">
          <a:xfrm>
            <a:off x="2497138" y="2292350"/>
            <a:ext cx="4459287" cy="512763"/>
          </a:xfrm>
          <a:prstGeom prst="rect">
            <a:avLst/>
          </a:prstGeom>
          <a:noFill/>
          <a:ln w="9525">
            <a:noFill/>
            <a:miter lim="800000"/>
            <a:headEnd/>
            <a:tailEnd/>
          </a:ln>
        </p:spPr>
        <p:txBody>
          <a:bodyPr lIns="101882" tIns="50941" rIns="101882" bIns="50941">
            <a:spAutoFit/>
          </a:bodyPr>
          <a:lstStyle/>
          <a:p>
            <a:pPr defTabSz="1019175"/>
            <a:endParaRPr lang="en-US">
              <a:solidFill>
                <a:schemeClr val="tx1"/>
              </a:solidFill>
              <a:latin typeface="Times New Roman" pitchFamily="18" charset="0"/>
            </a:endParaRPr>
          </a:p>
        </p:txBody>
      </p:sp>
      <p:sp>
        <p:nvSpPr>
          <p:cNvPr id="4" name="Slide Number Placeholder 3"/>
          <p:cNvSpPr>
            <a:spLocks noGrp="1"/>
          </p:cNvSpPr>
          <p:nvPr>
            <p:ph type="sldNum" sz="quarter" idx="12"/>
          </p:nvPr>
        </p:nvSpPr>
        <p:spPr/>
        <p:txBody>
          <a:bodyPr/>
          <a:lstStyle/>
          <a:p>
            <a:fld id="{BC57EAB4-75C1-4424-852B-1E720F6D035F}" type="slidenum">
              <a:rPr lang="en-US" smtClean="0"/>
              <a:pPr/>
              <a:t>26</a:t>
            </a:fld>
            <a:endParaRPr lang="en-US"/>
          </a:p>
        </p:txBody>
      </p:sp>
      <p:sp>
        <p:nvSpPr>
          <p:cNvPr id="2" name="Date Placeholder 1"/>
          <p:cNvSpPr>
            <a:spLocks noGrp="1"/>
          </p:cNvSpPr>
          <p:nvPr>
            <p:ph type="dt" sz="half" idx="10"/>
          </p:nvPr>
        </p:nvSpPr>
        <p:spPr/>
        <p:txBody>
          <a:bodyPr/>
          <a:lstStyle/>
          <a:p>
            <a:fld id="{54B85070-38E5-4E37-BD0F-092D82B5A2B6}" type="datetime1">
              <a:rPr lang="en-US" smtClean="0"/>
              <a:t>8/14/2018</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152401"/>
            <a:ext cx="10058400" cy="7315200"/>
          </a:xfrm>
          <a:prstGeom prst="rect">
            <a:avLst/>
          </a:prstGeom>
          <a:noFill/>
          <a:ln w="9525" algn="ctr">
            <a:noFill/>
            <a:miter lim="800000"/>
            <a:headEnd/>
            <a:tailEnd/>
          </a:ln>
        </p:spPr>
      </p:pic>
      <p:sp>
        <p:nvSpPr>
          <p:cNvPr id="3" name="Oval 2"/>
          <p:cNvSpPr/>
          <p:nvPr/>
        </p:nvSpPr>
        <p:spPr bwMode="auto">
          <a:xfrm>
            <a:off x="3429000" y="4343400"/>
            <a:ext cx="838200" cy="304800"/>
          </a:xfrm>
          <a:prstGeom prst="ellipse">
            <a:avLst/>
          </a:prstGeom>
          <a:solidFill>
            <a:schemeClr val="accent1">
              <a:alpha val="0"/>
            </a:schemeClr>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700" b="0" i="0" u="none" strike="noStrike" cap="none" normalizeH="0" baseline="0" smtClean="0">
              <a:ln>
                <a:noFill/>
              </a:ln>
              <a:solidFill>
                <a:srgbClr val="FFFF00"/>
              </a:solidFill>
              <a:effectLst/>
              <a:latin typeface="Arial" pitchFamily="34" charset="0"/>
            </a:endParaRPr>
          </a:p>
        </p:txBody>
      </p:sp>
      <p:sp>
        <p:nvSpPr>
          <p:cNvPr id="4" name="Oval 3"/>
          <p:cNvSpPr/>
          <p:nvPr/>
        </p:nvSpPr>
        <p:spPr bwMode="auto">
          <a:xfrm>
            <a:off x="6934200" y="5410200"/>
            <a:ext cx="838200" cy="304800"/>
          </a:xfrm>
          <a:prstGeom prst="ellipse">
            <a:avLst/>
          </a:prstGeom>
          <a:solidFill>
            <a:schemeClr val="accent1">
              <a:alpha val="0"/>
            </a:schemeClr>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700" b="0" i="0" u="none" strike="noStrike" cap="none" normalizeH="0" baseline="0" smtClean="0">
              <a:ln>
                <a:noFill/>
              </a:ln>
              <a:solidFill>
                <a:srgbClr val="FFFF00"/>
              </a:solidFill>
              <a:effectLst/>
              <a:latin typeface="Arial" pitchFamily="34" charset="0"/>
            </a:endParaRPr>
          </a:p>
        </p:txBody>
      </p:sp>
      <p:sp>
        <p:nvSpPr>
          <p:cNvPr id="5" name="Slide Number Placeholder 4"/>
          <p:cNvSpPr>
            <a:spLocks noGrp="1"/>
          </p:cNvSpPr>
          <p:nvPr>
            <p:ph type="sldNum" sz="quarter" idx="12"/>
          </p:nvPr>
        </p:nvSpPr>
        <p:spPr/>
        <p:txBody>
          <a:bodyPr/>
          <a:lstStyle/>
          <a:p>
            <a:fld id="{8400CD88-B0E7-48C9-8ED4-31A2C3FDDF62}" type="slidenum">
              <a:rPr lang="en-US" smtClean="0"/>
              <a:pPr/>
              <a:t>27</a:t>
            </a:fld>
            <a:endParaRPr lang="en-US"/>
          </a:p>
        </p:txBody>
      </p:sp>
      <p:sp>
        <p:nvSpPr>
          <p:cNvPr id="2" name="Date Placeholder 1"/>
          <p:cNvSpPr>
            <a:spLocks noGrp="1"/>
          </p:cNvSpPr>
          <p:nvPr>
            <p:ph type="dt" sz="half" idx="10"/>
          </p:nvPr>
        </p:nvSpPr>
        <p:spPr/>
        <p:txBody>
          <a:bodyPr/>
          <a:lstStyle/>
          <a:p>
            <a:fld id="{74275F86-D785-4D2A-8C64-F03E14881D3D}" type="datetime1">
              <a:rPr lang="en-US" smtClean="0"/>
              <a:t>8/14/2018</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2286000" y="838200"/>
            <a:ext cx="5457825" cy="5207000"/>
          </a:xfrm>
          <a:prstGeom prst="rect">
            <a:avLst/>
          </a:prstGeom>
          <a:noFill/>
          <a:ln w="9525" algn="ctr">
            <a:noFill/>
            <a:miter lim="800000"/>
            <a:headEnd/>
            <a:tailEnd/>
          </a:ln>
        </p:spPr>
      </p:pic>
      <p:pic>
        <p:nvPicPr>
          <p:cNvPr id="15363" name="Picture 3"/>
          <p:cNvPicPr>
            <a:picLocks noChangeAspect="1" noChangeArrowheads="1"/>
          </p:cNvPicPr>
          <p:nvPr/>
        </p:nvPicPr>
        <p:blipFill>
          <a:blip r:embed="rId3" cstate="print"/>
          <a:srcRect/>
          <a:stretch>
            <a:fillRect/>
          </a:stretch>
        </p:blipFill>
        <p:spPr bwMode="auto">
          <a:xfrm>
            <a:off x="2286000" y="5943600"/>
            <a:ext cx="5448300" cy="1133475"/>
          </a:xfrm>
          <a:prstGeom prst="rect">
            <a:avLst/>
          </a:prstGeom>
          <a:noFill/>
          <a:ln w="9525" algn="ctr">
            <a:noFill/>
            <a:miter lim="800000"/>
            <a:headEnd/>
            <a:tailEnd/>
          </a:ln>
        </p:spPr>
      </p:pic>
      <p:sp>
        <p:nvSpPr>
          <p:cNvPr id="15364" name="Oval 4"/>
          <p:cNvSpPr>
            <a:spLocks noChangeArrowheads="1"/>
          </p:cNvSpPr>
          <p:nvPr/>
        </p:nvSpPr>
        <p:spPr bwMode="auto">
          <a:xfrm>
            <a:off x="6019800" y="2057400"/>
            <a:ext cx="1066800" cy="457200"/>
          </a:xfrm>
          <a:prstGeom prst="ellipse">
            <a:avLst/>
          </a:prstGeom>
          <a:noFill/>
          <a:ln w="9525" algn="ctr">
            <a:solidFill>
              <a:srgbClr val="FF0000"/>
            </a:solidFill>
            <a:round/>
            <a:headEnd/>
            <a:tailEnd/>
          </a:ln>
        </p:spPr>
        <p:txBody>
          <a:bodyPr wrap="none" anchor="ctr"/>
          <a:lstStyle/>
          <a:p>
            <a:endParaRPr lang="en-US"/>
          </a:p>
        </p:txBody>
      </p:sp>
      <p:sp>
        <p:nvSpPr>
          <p:cNvPr id="15365" name="Oval 6"/>
          <p:cNvSpPr>
            <a:spLocks noChangeArrowheads="1"/>
          </p:cNvSpPr>
          <p:nvPr/>
        </p:nvSpPr>
        <p:spPr bwMode="auto">
          <a:xfrm>
            <a:off x="2057400" y="3200400"/>
            <a:ext cx="1066800" cy="457200"/>
          </a:xfrm>
          <a:prstGeom prst="ellipse">
            <a:avLst/>
          </a:prstGeom>
          <a:noFill/>
          <a:ln w="9525" algn="ctr">
            <a:solidFill>
              <a:srgbClr val="FF0000"/>
            </a:solidFill>
            <a:round/>
            <a:headEnd/>
            <a:tailEnd/>
          </a:ln>
        </p:spPr>
        <p:txBody>
          <a:bodyPr wrap="none" anchor="ctr"/>
          <a:lstStyle/>
          <a:p>
            <a:endParaRPr lang="en-US"/>
          </a:p>
        </p:txBody>
      </p:sp>
      <p:sp>
        <p:nvSpPr>
          <p:cNvPr id="15366" name="Oval 7"/>
          <p:cNvSpPr>
            <a:spLocks noChangeArrowheads="1"/>
          </p:cNvSpPr>
          <p:nvPr/>
        </p:nvSpPr>
        <p:spPr bwMode="auto">
          <a:xfrm>
            <a:off x="4572000" y="2438400"/>
            <a:ext cx="1066800" cy="457200"/>
          </a:xfrm>
          <a:prstGeom prst="ellipse">
            <a:avLst/>
          </a:prstGeom>
          <a:noFill/>
          <a:ln w="9525" algn="ctr">
            <a:solidFill>
              <a:srgbClr val="FF0000"/>
            </a:solidFill>
            <a:round/>
            <a:headEnd/>
            <a:tailEnd/>
          </a:ln>
        </p:spPr>
        <p:txBody>
          <a:bodyPr wrap="none" anchor="ctr"/>
          <a:lstStyle/>
          <a:p>
            <a:endParaRPr lang="en-US"/>
          </a:p>
        </p:txBody>
      </p:sp>
      <p:sp>
        <p:nvSpPr>
          <p:cNvPr id="15367" name="Rectangle 8"/>
          <p:cNvSpPr>
            <a:spLocks noGrp="1" noChangeArrowheads="1"/>
          </p:cNvSpPr>
          <p:nvPr>
            <p:ph type="title"/>
          </p:nvPr>
        </p:nvSpPr>
        <p:spPr>
          <a:xfrm>
            <a:off x="762000" y="152400"/>
            <a:ext cx="8550275" cy="503238"/>
          </a:xfrm>
          <a:noFill/>
        </p:spPr>
        <p:txBody>
          <a:bodyPr/>
          <a:lstStyle/>
          <a:p>
            <a:pPr eaLnBrk="1" hangingPunct="1"/>
            <a:r>
              <a:rPr lang="en-US" sz="3600" b="0" dirty="0" smtClean="0"/>
              <a:t>Sample size justification</a:t>
            </a:r>
          </a:p>
        </p:txBody>
      </p:sp>
      <p:sp>
        <p:nvSpPr>
          <p:cNvPr id="8" name="Slide Number Placeholder 7"/>
          <p:cNvSpPr>
            <a:spLocks noGrp="1"/>
          </p:cNvSpPr>
          <p:nvPr>
            <p:ph type="sldNum" sz="quarter" idx="12"/>
          </p:nvPr>
        </p:nvSpPr>
        <p:spPr/>
        <p:txBody>
          <a:bodyPr/>
          <a:lstStyle/>
          <a:p>
            <a:fld id="{8400CD88-B0E7-48C9-8ED4-31A2C3FDDF62}" type="slidenum">
              <a:rPr lang="en-US" smtClean="0"/>
              <a:pPr/>
              <a:t>28</a:t>
            </a:fld>
            <a:endParaRPr lang="en-US"/>
          </a:p>
        </p:txBody>
      </p:sp>
      <p:sp>
        <p:nvSpPr>
          <p:cNvPr id="2" name="Date Placeholder 1"/>
          <p:cNvSpPr>
            <a:spLocks noGrp="1"/>
          </p:cNvSpPr>
          <p:nvPr>
            <p:ph type="dt" sz="half" idx="10"/>
          </p:nvPr>
        </p:nvSpPr>
        <p:spPr/>
        <p:txBody>
          <a:bodyPr/>
          <a:lstStyle/>
          <a:p>
            <a:fld id="{0C4C3161-83CE-4A31-A7BF-D1900B7A498A}" type="datetime1">
              <a:rPr lang="en-US" smtClean="0"/>
              <a:t>8/14/2018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two independent proportions using G*Power 3 </a:t>
            </a:r>
            <a:endParaRPr lang="en-US" dirty="0"/>
          </a:p>
        </p:txBody>
      </p:sp>
      <p:sp>
        <p:nvSpPr>
          <p:cNvPr id="5" name="Slide Number Placeholder 4"/>
          <p:cNvSpPr>
            <a:spLocks noGrp="1"/>
          </p:cNvSpPr>
          <p:nvPr>
            <p:ph type="sldNum" sz="quarter" idx="12"/>
          </p:nvPr>
        </p:nvSpPr>
        <p:spPr/>
        <p:txBody>
          <a:bodyPr/>
          <a:lstStyle/>
          <a:p>
            <a:fld id="{8400CD88-B0E7-48C9-8ED4-31A2C3FDDF62}" type="slidenum">
              <a:rPr lang="en-US" smtClean="0"/>
              <a:pPr/>
              <a:t>29</a:t>
            </a:fld>
            <a:endParaRPr lang="en-US"/>
          </a:p>
        </p:txBody>
      </p:sp>
      <p:pic>
        <p:nvPicPr>
          <p:cNvPr id="10" name="Content Placeholder 9"/>
          <p:cNvPicPr>
            <a:picLocks noGrp="1" noChangeAspect="1"/>
          </p:cNvPicPr>
          <p:nvPr>
            <p:ph idx="1"/>
          </p:nvPr>
        </p:nvPicPr>
        <p:blipFill>
          <a:blip r:embed="rId2"/>
          <a:stretch>
            <a:fillRect/>
          </a:stretch>
        </p:blipFill>
        <p:spPr>
          <a:xfrm>
            <a:off x="685800" y="1828800"/>
            <a:ext cx="8458200" cy="5410199"/>
          </a:xfrm>
          <a:prstGeom prst="rect">
            <a:avLst/>
          </a:prstGeom>
        </p:spPr>
      </p:pic>
      <p:sp>
        <p:nvSpPr>
          <p:cNvPr id="3" name="Date Placeholder 2"/>
          <p:cNvSpPr>
            <a:spLocks noGrp="1"/>
          </p:cNvSpPr>
          <p:nvPr>
            <p:ph type="dt" sz="half" idx="10"/>
          </p:nvPr>
        </p:nvSpPr>
        <p:spPr/>
        <p:txBody>
          <a:bodyPr/>
          <a:lstStyle/>
          <a:p>
            <a:fld id="{A50B50A9-7807-4E5F-8602-116B61CE717F}" type="datetime1">
              <a:rPr lang="en-US" smtClean="0"/>
              <a:t>8/14/2018</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a:xfrm>
            <a:off x="754063" y="381000"/>
            <a:ext cx="8550275" cy="609600"/>
          </a:xfrm>
        </p:spPr>
        <p:txBody>
          <a:bodyPr/>
          <a:lstStyle/>
          <a:p>
            <a:pPr eaLnBrk="1" hangingPunct="1"/>
            <a:r>
              <a:rPr lang="en-US" smtClean="0"/>
              <a:t>Announcements</a:t>
            </a:r>
          </a:p>
        </p:txBody>
      </p:sp>
      <p:sp>
        <p:nvSpPr>
          <p:cNvPr id="8" name="Content Placeholder 7"/>
          <p:cNvSpPr>
            <a:spLocks noGrp="1"/>
          </p:cNvSpPr>
          <p:nvPr>
            <p:ph idx="1"/>
          </p:nvPr>
        </p:nvSpPr>
        <p:spPr>
          <a:xfrm>
            <a:off x="381000" y="1143000"/>
            <a:ext cx="8923338" cy="6477000"/>
          </a:xfrm>
        </p:spPr>
        <p:txBody>
          <a:bodyPr/>
          <a:lstStyle/>
          <a:p>
            <a:pPr eaLnBrk="1" hangingPunct="1">
              <a:defRPr/>
            </a:pPr>
            <a:r>
              <a:rPr lang="en-US" dirty="0" smtClean="0">
                <a:solidFill>
                  <a:schemeClr val="bg2">
                    <a:lumMod val="20000"/>
                    <a:lumOff val="80000"/>
                  </a:schemeClr>
                </a:solidFill>
              </a:rPr>
              <a:t>All lecture materials will be uploaded in the following website </a:t>
            </a:r>
          </a:p>
          <a:p>
            <a:pPr eaLnBrk="1" hangingPunct="1">
              <a:buNone/>
              <a:defRPr/>
            </a:pPr>
            <a:r>
              <a:rPr lang="en-US" dirty="0" smtClean="0">
                <a:solidFill>
                  <a:schemeClr val="bg2">
                    <a:lumMod val="20000"/>
                    <a:lumOff val="80000"/>
                  </a:schemeClr>
                </a:solidFill>
              </a:rPr>
              <a:t>	</a:t>
            </a:r>
            <a:r>
              <a:rPr lang="en-US" sz="2400" i="1" dirty="0" smtClean="0">
                <a:solidFill>
                  <a:schemeClr val="bg2">
                    <a:lumMod val="20000"/>
                    <a:lumOff val="80000"/>
                  </a:schemeClr>
                </a:solidFill>
              </a:rPr>
              <a:t>research.labiomed.org/</a:t>
            </a:r>
            <a:r>
              <a:rPr lang="en-US" sz="2400" i="1" dirty="0" err="1">
                <a:solidFill>
                  <a:schemeClr val="bg2">
                    <a:lumMod val="20000"/>
                    <a:lumOff val="80000"/>
                  </a:schemeClr>
                </a:solidFill>
              </a:rPr>
              <a:t>b</a:t>
            </a:r>
            <a:r>
              <a:rPr lang="en-US" sz="2400" i="1" dirty="0" err="1" smtClean="0">
                <a:solidFill>
                  <a:schemeClr val="bg2">
                    <a:lumMod val="20000"/>
                    <a:lumOff val="80000"/>
                  </a:schemeClr>
                </a:solidFill>
              </a:rPr>
              <a:t>iostat</a:t>
            </a:r>
            <a:r>
              <a:rPr lang="en-US" sz="2400" i="1" dirty="0" smtClean="0">
                <a:solidFill>
                  <a:schemeClr val="bg2">
                    <a:lumMod val="20000"/>
                    <a:lumOff val="80000"/>
                  </a:schemeClr>
                </a:solidFill>
              </a:rPr>
              <a:t> </a:t>
            </a:r>
            <a:r>
              <a:rPr lang="en-US" sz="2400" i="1" dirty="0" smtClean="0">
                <a:solidFill>
                  <a:schemeClr val="bg2">
                    <a:lumMod val="20000"/>
                    <a:lumOff val="80000"/>
                  </a:schemeClr>
                </a:solidFill>
                <a:sym typeface="Wingdings" pitchFamily="2" charset="2"/>
              </a:rPr>
              <a:t> statistics Education  Courses Biostatistics Case studies</a:t>
            </a:r>
            <a:r>
              <a:rPr lang="en-US" sz="2400" i="1" dirty="0">
                <a:solidFill>
                  <a:schemeClr val="bg2">
                    <a:lumMod val="20000"/>
                    <a:lumOff val="80000"/>
                  </a:schemeClr>
                </a:solidFill>
                <a:sym typeface="Wingdings" pitchFamily="2" charset="2"/>
              </a:rPr>
              <a:t> </a:t>
            </a:r>
            <a:r>
              <a:rPr lang="en-US" sz="2400" i="1" dirty="0" smtClean="0">
                <a:solidFill>
                  <a:schemeClr val="bg2">
                    <a:lumMod val="20000"/>
                    <a:lumOff val="80000"/>
                  </a:schemeClr>
                </a:solidFill>
                <a:sym typeface="Wingdings" pitchFamily="2" charset="2"/>
              </a:rPr>
              <a:t>2017</a:t>
            </a:r>
            <a:endParaRPr lang="en-US" sz="2400" i="1" dirty="0" smtClean="0">
              <a:solidFill>
                <a:schemeClr val="bg2">
                  <a:lumMod val="20000"/>
                  <a:lumOff val="80000"/>
                </a:schemeClr>
              </a:solidFill>
            </a:endParaRPr>
          </a:p>
          <a:p>
            <a:pPr eaLnBrk="1" hangingPunct="1">
              <a:defRPr/>
            </a:pPr>
            <a:r>
              <a:rPr lang="en-US" dirty="0" smtClean="0">
                <a:solidFill>
                  <a:schemeClr val="bg2">
                    <a:lumMod val="20000"/>
                    <a:lumOff val="80000"/>
                  </a:schemeClr>
                </a:solidFill>
              </a:rPr>
              <a:t>Try to read posted articles before the class you can and pay more attention to statistical components when you read them</a:t>
            </a:r>
          </a:p>
          <a:p>
            <a:pPr eaLnBrk="1" hangingPunct="1">
              <a:defRPr/>
            </a:pPr>
            <a:r>
              <a:rPr lang="en-US" dirty="0" smtClean="0">
                <a:solidFill>
                  <a:schemeClr val="bg2">
                    <a:lumMod val="20000"/>
                    <a:lumOff val="80000"/>
                  </a:schemeClr>
                </a:solidFill>
              </a:rPr>
              <a:t>Send me an e-mail (ypak@labiomed.org) so I can communicate with you if necessary.</a:t>
            </a:r>
          </a:p>
          <a:p>
            <a:pPr eaLnBrk="1" hangingPunct="1">
              <a:buFontTx/>
              <a:buNone/>
              <a:defRPr/>
            </a:pPr>
            <a:endParaRPr lang="en-US" dirty="0" smtClean="0">
              <a:solidFill>
                <a:schemeClr val="bg2">
                  <a:lumMod val="20000"/>
                  <a:lumOff val="80000"/>
                </a:schemeClr>
              </a:solidFill>
            </a:endParaRPr>
          </a:p>
          <a:p>
            <a:pPr eaLnBrk="1" hangingPunct="1">
              <a:buFontTx/>
              <a:buNone/>
              <a:defRPr/>
            </a:pPr>
            <a:endParaRPr lang="en-US" dirty="0" smtClean="0">
              <a:solidFill>
                <a:srgbClr val="FFFF00"/>
              </a:solidFill>
            </a:endParaRPr>
          </a:p>
          <a:p>
            <a:pPr eaLnBrk="1" hangingPunct="1">
              <a:buFontTx/>
              <a:buNone/>
              <a:defRPr/>
            </a:pPr>
            <a:endParaRPr lang="en-US" dirty="0" smtClean="0">
              <a:solidFill>
                <a:srgbClr val="000080"/>
              </a:solidFill>
            </a:endParaRPr>
          </a:p>
          <a:p>
            <a:pPr eaLnBrk="1" hangingPunct="1">
              <a:buFontTx/>
              <a:buNone/>
              <a:defRPr/>
            </a:pPr>
            <a:endParaRPr lang="en-US" dirty="0" smtClean="0"/>
          </a:p>
        </p:txBody>
      </p:sp>
      <p:sp>
        <p:nvSpPr>
          <p:cNvPr id="4" name="Slide Number Placeholder 3"/>
          <p:cNvSpPr>
            <a:spLocks noGrp="1"/>
          </p:cNvSpPr>
          <p:nvPr>
            <p:ph type="sldNum" sz="quarter" idx="12"/>
          </p:nvPr>
        </p:nvSpPr>
        <p:spPr/>
        <p:txBody>
          <a:bodyPr/>
          <a:lstStyle/>
          <a:p>
            <a:fld id="{8400CD88-B0E7-48C9-8ED4-31A2C3FDDF62}" type="slidenum">
              <a:rPr lang="en-US" smtClean="0"/>
              <a:pPr/>
              <a:t>3</a:t>
            </a:fld>
            <a:endParaRPr lang="en-US"/>
          </a:p>
        </p:txBody>
      </p:sp>
      <p:sp>
        <p:nvSpPr>
          <p:cNvPr id="2" name="Date Placeholder 1"/>
          <p:cNvSpPr>
            <a:spLocks noGrp="1"/>
          </p:cNvSpPr>
          <p:nvPr>
            <p:ph type="dt" sz="half" idx="10"/>
          </p:nvPr>
        </p:nvSpPr>
        <p:spPr/>
        <p:txBody>
          <a:bodyPr/>
          <a:lstStyle/>
          <a:p>
            <a:fld id="{72A9BC86-5A2D-4578-96CB-02AFCACDF12E}" type="datetime1">
              <a:rPr lang="en-US" smtClean="0"/>
              <a:t>8/14/2018</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two independent proportions using G*Power 3</a:t>
            </a:r>
            <a:endParaRPr lang="en-US" dirty="0"/>
          </a:p>
        </p:txBody>
      </p:sp>
      <p:sp>
        <p:nvSpPr>
          <p:cNvPr id="5" name="Slide Number Placeholder 4"/>
          <p:cNvSpPr>
            <a:spLocks noGrp="1"/>
          </p:cNvSpPr>
          <p:nvPr>
            <p:ph type="sldNum" sz="quarter" idx="12"/>
          </p:nvPr>
        </p:nvSpPr>
        <p:spPr/>
        <p:txBody>
          <a:bodyPr/>
          <a:lstStyle/>
          <a:p>
            <a:fld id="{8400CD88-B0E7-48C9-8ED4-31A2C3FDDF62}" type="slidenum">
              <a:rPr lang="en-US" smtClean="0"/>
              <a:pPr/>
              <a:t>30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2950" y="3409950"/>
            <a:ext cx="952500" cy="952500"/>
          </a:xfrm>
          <a:prstGeom prst="rect">
            <a:avLst/>
          </a:prstGeom>
        </p:spPr>
      </p:pic>
      <p:pic>
        <p:nvPicPr>
          <p:cNvPr id="8" name="Content Placeholder 7"/>
          <p:cNvPicPr>
            <a:picLocks noGrp="1" noChangeAspect="1"/>
          </p:cNvPicPr>
          <p:nvPr>
            <p:ph idx="1"/>
          </p:nvPr>
        </p:nvPicPr>
        <p:blipFill>
          <a:blip r:embed="rId3"/>
          <a:stretch>
            <a:fillRect/>
          </a:stretch>
        </p:blipFill>
        <p:spPr>
          <a:xfrm>
            <a:off x="1219200" y="1828800"/>
            <a:ext cx="7772399" cy="5486399"/>
          </a:xfrm>
          <a:prstGeom prst="rect">
            <a:avLst/>
          </a:prstGeom>
        </p:spPr>
      </p:pic>
      <p:sp>
        <p:nvSpPr>
          <p:cNvPr id="3" name="Date Placeholder 2"/>
          <p:cNvSpPr>
            <a:spLocks noGrp="1"/>
          </p:cNvSpPr>
          <p:nvPr>
            <p:ph type="dt" sz="half" idx="10"/>
          </p:nvPr>
        </p:nvSpPr>
        <p:spPr/>
        <p:txBody>
          <a:bodyPr/>
          <a:lstStyle/>
          <a:p>
            <a:fld id="{BC1EC00F-AF56-4400-A2D9-ADD9C72085FB}" type="datetime1">
              <a:rPr lang="en-US" smtClean="0"/>
              <a:t>8/14/2018</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two independent proportions using G*Power 3</a:t>
            </a:r>
            <a:endParaRPr lang="en-US" dirty="0"/>
          </a:p>
        </p:txBody>
      </p:sp>
      <p:sp>
        <p:nvSpPr>
          <p:cNvPr id="5" name="Slide Number Placeholder 4"/>
          <p:cNvSpPr>
            <a:spLocks noGrp="1"/>
          </p:cNvSpPr>
          <p:nvPr>
            <p:ph type="sldNum" sz="quarter" idx="12"/>
          </p:nvPr>
        </p:nvSpPr>
        <p:spPr/>
        <p:txBody>
          <a:bodyPr/>
          <a:lstStyle/>
          <a:p>
            <a:fld id="{8400CD88-B0E7-48C9-8ED4-31A2C3FDDF62}" type="slidenum">
              <a:rPr lang="en-US" smtClean="0"/>
              <a:pPr/>
              <a:t>31</a:t>
            </a:fld>
            <a:endParaRPr lang="en-US"/>
          </a:p>
        </p:txBody>
      </p:sp>
      <p:cxnSp>
        <p:nvCxnSpPr>
          <p:cNvPr id="4" name="Straight Connector 3"/>
          <p:cNvCxnSpPr/>
          <p:nvPr/>
        </p:nvCxnSpPr>
        <p:spPr bwMode="auto">
          <a:xfrm>
            <a:off x="1905000" y="4876800"/>
            <a:ext cx="1524000" cy="0"/>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8" name="Straight Arrow Connector 7"/>
          <p:cNvCxnSpPr/>
          <p:nvPr/>
        </p:nvCxnSpPr>
        <p:spPr bwMode="auto">
          <a:xfrm>
            <a:off x="3429000" y="4876800"/>
            <a:ext cx="0" cy="7620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9" name="TextBox 8"/>
          <p:cNvSpPr txBox="1"/>
          <p:nvPr/>
        </p:nvSpPr>
        <p:spPr>
          <a:xfrm>
            <a:off x="2781300" y="5664369"/>
            <a:ext cx="1295400" cy="338554"/>
          </a:xfrm>
          <a:prstGeom prst="rect">
            <a:avLst/>
          </a:prstGeom>
          <a:noFill/>
        </p:spPr>
        <p:txBody>
          <a:bodyPr wrap="square" rtlCol="0">
            <a:spAutoFit/>
          </a:bodyPr>
          <a:lstStyle/>
          <a:p>
            <a:r>
              <a:rPr lang="en-US" sz="1600" dirty="0" smtClean="0">
                <a:solidFill>
                  <a:srgbClr val="0033CC"/>
                </a:solidFill>
              </a:rPr>
              <a:t>0.189</a:t>
            </a:r>
            <a:endParaRPr lang="en-US" sz="1600" dirty="0">
              <a:solidFill>
                <a:srgbClr val="0033CC"/>
              </a:solidFill>
            </a:endParaRPr>
          </a:p>
        </p:txBody>
      </p:sp>
      <p:pic>
        <p:nvPicPr>
          <p:cNvPr id="13" name="Content Placeholder 12"/>
          <p:cNvPicPr>
            <a:picLocks noGrp="1" noChangeAspect="1"/>
          </p:cNvPicPr>
          <p:nvPr>
            <p:ph idx="1"/>
          </p:nvPr>
        </p:nvPicPr>
        <p:blipFill>
          <a:blip r:embed="rId2"/>
          <a:stretch>
            <a:fillRect/>
          </a:stretch>
        </p:blipFill>
        <p:spPr>
          <a:xfrm>
            <a:off x="838200" y="1985963"/>
            <a:ext cx="8153399" cy="5253037"/>
          </a:xfrm>
          <a:prstGeom prst="rect">
            <a:avLst/>
          </a:prstGeom>
        </p:spPr>
      </p:pic>
      <p:sp>
        <p:nvSpPr>
          <p:cNvPr id="3" name="Date Placeholder 2"/>
          <p:cNvSpPr>
            <a:spLocks noGrp="1"/>
          </p:cNvSpPr>
          <p:nvPr>
            <p:ph type="dt" sz="half" idx="10"/>
          </p:nvPr>
        </p:nvSpPr>
        <p:spPr/>
        <p:txBody>
          <a:bodyPr/>
          <a:lstStyle/>
          <a:p>
            <a:fld id="{23E25E94-3849-4E97-88FC-E46610F9499B}" type="datetime1">
              <a:rPr lang="en-US" smtClean="0"/>
              <a:t>8/14/2018</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4063" y="533400"/>
            <a:ext cx="8550275" cy="6858000"/>
          </a:xfrm>
        </p:spPr>
        <p:txBody>
          <a:bodyPr/>
          <a:lstStyle/>
          <a:p>
            <a:pPr algn="l"/>
            <a:r>
              <a:rPr lang="en-US" dirty="0" smtClean="0"/>
              <a:t>A statistical power primarily depends on what statistical test to be used. The choice of statistical tests depends the data type of two variables (dependent </a:t>
            </a:r>
            <a:r>
              <a:rPr lang="en-US" dirty="0" err="1" smtClean="0"/>
              <a:t>v.s</a:t>
            </a:r>
            <a:r>
              <a:rPr lang="en-US" dirty="0" smtClean="0"/>
              <a:t> independent variables).</a:t>
            </a:r>
            <a:br>
              <a:rPr lang="en-US" dirty="0" smtClean="0"/>
            </a:br>
            <a:r>
              <a:rPr lang="en-US" dirty="0" smtClean="0"/>
              <a:t/>
            </a:r>
            <a:br>
              <a:rPr lang="en-US" dirty="0" smtClean="0"/>
            </a:br>
            <a:r>
              <a:rPr lang="en-US" dirty="0" smtClean="0"/>
              <a:t>Dependent variables are outcomes of interest while independent variables are the hypothesized predictors of outcomes. </a:t>
            </a:r>
            <a:br>
              <a:rPr lang="en-US" dirty="0" smtClean="0"/>
            </a:br>
            <a:r>
              <a:rPr lang="en-US" dirty="0" smtClean="0"/>
              <a:t/>
            </a:r>
            <a:br>
              <a:rPr lang="en-US" dirty="0" smtClean="0"/>
            </a:br>
            <a:r>
              <a:rPr lang="en-US" dirty="0" smtClean="0"/>
              <a:t>Independent variables are also called explanatory variables</a:t>
            </a:r>
            <a:br>
              <a:rPr lang="en-US" dirty="0" smtClean="0"/>
            </a:br>
            <a:r>
              <a:rPr lang="en-US" dirty="0" smtClean="0"/>
              <a:t> </a:t>
            </a:r>
            <a:endParaRPr lang="en-US" dirty="0"/>
          </a:p>
        </p:txBody>
      </p:sp>
      <p:sp>
        <p:nvSpPr>
          <p:cNvPr id="5" name="Slide Number Placeholder 4"/>
          <p:cNvSpPr>
            <a:spLocks noGrp="1"/>
          </p:cNvSpPr>
          <p:nvPr>
            <p:ph type="sldNum" sz="quarter" idx="12"/>
          </p:nvPr>
        </p:nvSpPr>
        <p:spPr/>
        <p:txBody>
          <a:bodyPr/>
          <a:lstStyle/>
          <a:p>
            <a:fld id="{8C9A8592-3A69-45F9-B3B1-99F70946135A}" type="slidenum">
              <a:rPr lang="en-US" smtClean="0"/>
              <a:pPr/>
              <a:t>32</a:t>
            </a:fld>
            <a:endParaRPr lang="en-US"/>
          </a:p>
        </p:txBody>
      </p:sp>
      <p:sp>
        <p:nvSpPr>
          <p:cNvPr id="2" name="Date Placeholder 1"/>
          <p:cNvSpPr>
            <a:spLocks noGrp="1"/>
          </p:cNvSpPr>
          <p:nvPr>
            <p:ph type="dt" sz="half" idx="10"/>
          </p:nvPr>
        </p:nvSpPr>
        <p:spPr/>
        <p:txBody>
          <a:bodyPr/>
          <a:lstStyle/>
          <a:p>
            <a:fld id="{6F090C2C-D980-4C17-AF63-10D65CD1B505}" type="datetime1">
              <a:rPr lang="en-US" smtClean="0"/>
              <a:t>8/14/2018</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4526280" y="949961"/>
            <a:ext cx="1341120" cy="408411"/>
          </a:xfrm>
          <a:prstGeom prst="rect">
            <a:avLst/>
          </a:prstGeom>
          <a:noFill/>
          <a:ln w="9525">
            <a:solidFill>
              <a:schemeClr val="hlink"/>
            </a:solidFill>
            <a:miter lim="800000"/>
            <a:headEnd/>
            <a:tailEnd/>
          </a:ln>
        </p:spPr>
        <p:txBody>
          <a:bodyPr lIns="101882" tIns="50941" rIns="101882" bIns="50941">
            <a:spAutoFit/>
          </a:bodyPr>
          <a:lstStyle/>
          <a:p>
            <a:pPr algn="ctr" eaLnBrk="1" hangingPunct="1">
              <a:spcBef>
                <a:spcPct val="50000"/>
              </a:spcBef>
            </a:pPr>
            <a:r>
              <a:rPr lang="en-GB" sz="1900" dirty="0">
                <a:cs typeface="Arial" pitchFamily="34" charset="0"/>
              </a:rPr>
              <a:t>Variable</a:t>
            </a:r>
          </a:p>
        </p:txBody>
      </p:sp>
      <p:sp>
        <p:nvSpPr>
          <p:cNvPr id="6148" name="Text Box 4"/>
          <p:cNvSpPr txBox="1">
            <a:spLocks noChangeArrowheads="1"/>
          </p:cNvSpPr>
          <p:nvPr/>
        </p:nvSpPr>
        <p:spPr bwMode="auto">
          <a:xfrm>
            <a:off x="2514600" y="2072641"/>
            <a:ext cx="1592580" cy="408411"/>
          </a:xfrm>
          <a:prstGeom prst="rect">
            <a:avLst/>
          </a:prstGeom>
          <a:noFill/>
          <a:ln w="9525">
            <a:solidFill>
              <a:schemeClr val="hlink"/>
            </a:solidFill>
            <a:miter lim="800000"/>
            <a:headEnd/>
            <a:tailEnd/>
          </a:ln>
        </p:spPr>
        <p:txBody>
          <a:bodyPr lIns="101882" tIns="50941" rIns="101882" bIns="50941">
            <a:spAutoFit/>
          </a:bodyPr>
          <a:lstStyle/>
          <a:p>
            <a:pPr algn="ctr" eaLnBrk="1" hangingPunct="1">
              <a:spcBef>
                <a:spcPct val="50000"/>
              </a:spcBef>
              <a:defRPr/>
            </a:pPr>
            <a:r>
              <a:rPr lang="en-GB" sz="1900" dirty="0">
                <a:latin typeface="+mj-lt"/>
              </a:rPr>
              <a:t>Categorical</a:t>
            </a:r>
          </a:p>
        </p:txBody>
      </p:sp>
      <p:sp>
        <p:nvSpPr>
          <p:cNvPr id="6149" name="Text Box 5"/>
          <p:cNvSpPr txBox="1">
            <a:spLocks noChangeArrowheads="1"/>
          </p:cNvSpPr>
          <p:nvPr/>
        </p:nvSpPr>
        <p:spPr bwMode="auto">
          <a:xfrm>
            <a:off x="6454140" y="2072641"/>
            <a:ext cx="1592580" cy="408411"/>
          </a:xfrm>
          <a:prstGeom prst="rect">
            <a:avLst/>
          </a:prstGeom>
          <a:noFill/>
          <a:ln w="9525">
            <a:solidFill>
              <a:schemeClr val="hlink"/>
            </a:solidFill>
            <a:miter lim="800000"/>
            <a:headEnd/>
            <a:tailEnd/>
          </a:ln>
        </p:spPr>
        <p:txBody>
          <a:bodyPr lIns="101882" tIns="50941" rIns="101882" bIns="50941">
            <a:spAutoFit/>
          </a:bodyPr>
          <a:lstStyle/>
          <a:p>
            <a:pPr algn="ctr" eaLnBrk="1" hangingPunct="1">
              <a:spcBef>
                <a:spcPct val="50000"/>
              </a:spcBef>
              <a:defRPr/>
            </a:pPr>
            <a:r>
              <a:rPr lang="en-GB" sz="1900" dirty="0">
                <a:latin typeface="+mj-lt"/>
              </a:rPr>
              <a:t>Numerical</a:t>
            </a:r>
          </a:p>
        </p:txBody>
      </p:sp>
      <p:sp>
        <p:nvSpPr>
          <p:cNvPr id="38917" name="Text Box 7"/>
          <p:cNvSpPr txBox="1">
            <a:spLocks noChangeArrowheads="1"/>
          </p:cNvSpPr>
          <p:nvPr/>
        </p:nvSpPr>
        <p:spPr bwMode="auto">
          <a:xfrm>
            <a:off x="3445352" y="2988416"/>
            <a:ext cx="1676400" cy="4524904"/>
          </a:xfrm>
          <a:prstGeom prst="rect">
            <a:avLst/>
          </a:prstGeom>
          <a:noFill/>
          <a:ln w="9525">
            <a:solidFill>
              <a:schemeClr val="hlink"/>
            </a:solidFill>
            <a:miter lim="800000"/>
            <a:headEnd/>
            <a:tailEnd/>
          </a:ln>
        </p:spPr>
        <p:txBody>
          <a:bodyPr lIns="101882" tIns="50941" rIns="101882" bIns="50941"/>
          <a:lstStyle/>
          <a:p>
            <a:pPr eaLnBrk="1" hangingPunct="1"/>
            <a:r>
              <a:rPr lang="en-GB" sz="1900" b="1" dirty="0">
                <a:solidFill>
                  <a:schemeClr val="hlink"/>
                </a:solidFill>
                <a:cs typeface="Arial" pitchFamily="34" charset="0"/>
              </a:rPr>
              <a:t>Ordinal</a:t>
            </a:r>
          </a:p>
          <a:p>
            <a:pPr eaLnBrk="1" hangingPunct="1"/>
            <a:endParaRPr lang="en-GB" sz="1900" dirty="0">
              <a:cs typeface="Arial" pitchFamily="34" charset="0"/>
            </a:endParaRPr>
          </a:p>
          <a:p>
            <a:pPr eaLnBrk="1" hangingPunct="1"/>
            <a:r>
              <a:rPr lang="en-GB" sz="1900" dirty="0">
                <a:cs typeface="Arial" pitchFamily="34" charset="0"/>
              </a:rPr>
              <a:t>Categories are mutually exclusive and </a:t>
            </a:r>
            <a:r>
              <a:rPr lang="en-GB" sz="1900" u="sng" dirty="0">
                <a:cs typeface="Arial" pitchFamily="34" charset="0"/>
              </a:rPr>
              <a:t>ordered</a:t>
            </a:r>
          </a:p>
          <a:p>
            <a:pPr eaLnBrk="1" hangingPunct="1"/>
            <a:endParaRPr lang="en-GB" sz="1900" u="sng" dirty="0">
              <a:cs typeface="Arial" pitchFamily="34" charset="0"/>
            </a:endParaRPr>
          </a:p>
          <a:p>
            <a:pPr eaLnBrk="1" hangingPunct="1"/>
            <a:r>
              <a:rPr lang="en-GB" sz="1900" dirty="0">
                <a:cs typeface="Arial" pitchFamily="34" charset="0"/>
              </a:rPr>
              <a:t>Examples:</a:t>
            </a:r>
          </a:p>
          <a:p>
            <a:pPr eaLnBrk="1" hangingPunct="1"/>
            <a:r>
              <a:rPr lang="en-GB" sz="1900" dirty="0">
                <a:cs typeface="Arial" pitchFamily="34" charset="0"/>
              </a:rPr>
              <a:t>Disease stage, </a:t>
            </a:r>
          </a:p>
          <a:p>
            <a:pPr eaLnBrk="1" hangingPunct="1"/>
            <a:r>
              <a:rPr lang="en-GB" sz="1900" dirty="0">
                <a:cs typeface="Arial" pitchFamily="34" charset="0"/>
              </a:rPr>
              <a:t>Education level , </a:t>
            </a:r>
          </a:p>
          <a:p>
            <a:pPr eaLnBrk="1" hangingPunct="1"/>
            <a:r>
              <a:rPr lang="en-GB" sz="1900" dirty="0">
                <a:cs typeface="Arial" pitchFamily="34" charset="0"/>
              </a:rPr>
              <a:t>5 point </a:t>
            </a:r>
            <a:r>
              <a:rPr lang="en-GB" sz="1900" dirty="0" err="1">
                <a:cs typeface="Arial" pitchFamily="34" charset="0"/>
              </a:rPr>
              <a:t>likert</a:t>
            </a:r>
            <a:r>
              <a:rPr lang="en-GB" sz="1900" dirty="0">
                <a:cs typeface="Arial" pitchFamily="34" charset="0"/>
              </a:rPr>
              <a:t> scale </a:t>
            </a:r>
          </a:p>
          <a:p>
            <a:pPr eaLnBrk="1" hangingPunct="1">
              <a:spcBef>
                <a:spcPct val="50000"/>
              </a:spcBef>
            </a:pPr>
            <a:endParaRPr lang="en-GB" sz="600" dirty="0">
              <a:latin typeface="TrueFrutiger" pitchFamily="2" charset="0"/>
            </a:endParaRPr>
          </a:p>
        </p:txBody>
      </p:sp>
      <p:sp>
        <p:nvSpPr>
          <p:cNvPr id="38918" name="Text Box 8"/>
          <p:cNvSpPr txBox="1">
            <a:spLocks noChangeArrowheads="1"/>
          </p:cNvSpPr>
          <p:nvPr/>
        </p:nvSpPr>
        <p:spPr bwMode="auto">
          <a:xfrm>
            <a:off x="5425599" y="2988417"/>
            <a:ext cx="1676400" cy="4406159"/>
          </a:xfrm>
          <a:prstGeom prst="rect">
            <a:avLst/>
          </a:prstGeom>
          <a:noFill/>
          <a:ln w="9525">
            <a:solidFill>
              <a:schemeClr val="hlink"/>
            </a:solidFill>
            <a:miter lim="800000"/>
            <a:headEnd/>
            <a:tailEnd/>
          </a:ln>
        </p:spPr>
        <p:txBody>
          <a:bodyPr lIns="101882" tIns="50941" rIns="101882" bIns="50941"/>
          <a:lstStyle/>
          <a:p>
            <a:pPr eaLnBrk="1" hangingPunct="1"/>
            <a:r>
              <a:rPr lang="en-GB" sz="1900" b="1" dirty="0">
                <a:solidFill>
                  <a:schemeClr val="hlink"/>
                </a:solidFill>
              </a:rPr>
              <a:t>Counts</a:t>
            </a:r>
          </a:p>
          <a:p>
            <a:pPr eaLnBrk="1" hangingPunct="1"/>
            <a:endParaRPr lang="en-GB" sz="1900" dirty="0">
              <a:solidFill>
                <a:schemeClr val="hlink"/>
              </a:solidFill>
            </a:endParaRPr>
          </a:p>
          <a:p>
            <a:pPr eaLnBrk="1" hangingPunct="1"/>
            <a:r>
              <a:rPr lang="en-GB" sz="1900" dirty="0"/>
              <a:t>Integer values</a:t>
            </a:r>
          </a:p>
          <a:p>
            <a:pPr eaLnBrk="1" hangingPunct="1"/>
            <a:endParaRPr lang="en-GB" sz="1900" dirty="0"/>
          </a:p>
          <a:p>
            <a:pPr eaLnBrk="1" hangingPunct="1"/>
            <a:endParaRPr lang="en-GB" sz="1900" dirty="0"/>
          </a:p>
          <a:p>
            <a:pPr eaLnBrk="1" hangingPunct="1"/>
            <a:endParaRPr lang="en-GB" sz="1900" dirty="0"/>
          </a:p>
          <a:p>
            <a:pPr eaLnBrk="1" hangingPunct="1"/>
            <a:r>
              <a:rPr lang="en-GB" sz="1900" dirty="0"/>
              <a:t>Examples:</a:t>
            </a:r>
          </a:p>
          <a:p>
            <a:pPr eaLnBrk="1" hangingPunct="1"/>
            <a:r>
              <a:rPr lang="en-GB" sz="1900" dirty="0"/>
              <a:t>Days sick per year, </a:t>
            </a:r>
          </a:p>
          <a:p>
            <a:pPr eaLnBrk="1" hangingPunct="1"/>
            <a:r>
              <a:rPr lang="en-GB" sz="1900" dirty="0"/>
              <a:t>Number of pregnancies</a:t>
            </a:r>
            <a:r>
              <a:rPr lang="en-GB" sz="1900" dirty="0">
                <a:latin typeface="TrueFrutiger" pitchFamily="2" charset="0"/>
              </a:rPr>
              <a:t>,</a:t>
            </a:r>
          </a:p>
          <a:p>
            <a:pPr eaLnBrk="1" hangingPunct="1"/>
            <a:r>
              <a:rPr lang="en-GB" sz="1900" i="1" dirty="0"/>
              <a:t>Number of hospital visits </a:t>
            </a:r>
          </a:p>
        </p:txBody>
      </p:sp>
      <p:sp>
        <p:nvSpPr>
          <p:cNvPr id="38919" name="Text Box 9"/>
          <p:cNvSpPr txBox="1">
            <a:spLocks noChangeArrowheads="1"/>
          </p:cNvSpPr>
          <p:nvPr/>
        </p:nvSpPr>
        <p:spPr bwMode="auto">
          <a:xfrm>
            <a:off x="7459980" y="2988417"/>
            <a:ext cx="1676400" cy="4406159"/>
          </a:xfrm>
          <a:prstGeom prst="rect">
            <a:avLst/>
          </a:prstGeom>
          <a:noFill/>
          <a:ln w="9525">
            <a:solidFill>
              <a:schemeClr val="hlink"/>
            </a:solidFill>
            <a:miter lim="800000"/>
            <a:headEnd/>
            <a:tailEnd/>
          </a:ln>
        </p:spPr>
        <p:txBody>
          <a:bodyPr lIns="101882" tIns="50941" rIns="101882" bIns="50941"/>
          <a:lstStyle/>
          <a:p>
            <a:pPr eaLnBrk="1" hangingPunct="1"/>
            <a:r>
              <a:rPr lang="en-GB" sz="1900" b="1" dirty="0"/>
              <a:t>Measured</a:t>
            </a:r>
          </a:p>
          <a:p>
            <a:pPr eaLnBrk="1" hangingPunct="1"/>
            <a:r>
              <a:rPr lang="en-GB" sz="1900" b="1" dirty="0"/>
              <a:t>(</a:t>
            </a:r>
            <a:r>
              <a:rPr lang="en-GB" sz="1900" b="1" dirty="0">
                <a:solidFill>
                  <a:schemeClr val="hlink"/>
                </a:solidFill>
              </a:rPr>
              <a:t>continuous</a:t>
            </a:r>
            <a:r>
              <a:rPr lang="en-GB" sz="1900" b="1" dirty="0"/>
              <a:t>)</a:t>
            </a:r>
          </a:p>
          <a:p>
            <a:pPr eaLnBrk="1" hangingPunct="1"/>
            <a:r>
              <a:rPr lang="en-GB" sz="1900" dirty="0"/>
              <a:t>Takes any value in a range of values</a:t>
            </a:r>
          </a:p>
          <a:p>
            <a:pPr eaLnBrk="1" hangingPunct="1"/>
            <a:endParaRPr lang="en-GB" sz="1900" dirty="0"/>
          </a:p>
          <a:p>
            <a:pPr eaLnBrk="1" hangingPunct="1"/>
            <a:r>
              <a:rPr lang="en-GB" sz="1900" dirty="0"/>
              <a:t>Examples:</a:t>
            </a:r>
          </a:p>
          <a:p>
            <a:pPr eaLnBrk="1" hangingPunct="1"/>
            <a:r>
              <a:rPr lang="en-GB" sz="1900" dirty="0"/>
              <a:t>weight in kg, height in feet, age (in years)</a:t>
            </a:r>
          </a:p>
        </p:txBody>
      </p:sp>
      <p:sp>
        <p:nvSpPr>
          <p:cNvPr id="38920" name="Line 10"/>
          <p:cNvSpPr>
            <a:spLocks noChangeShapeType="1"/>
          </p:cNvSpPr>
          <p:nvPr/>
        </p:nvSpPr>
        <p:spPr bwMode="auto">
          <a:xfrm flipH="1">
            <a:off x="2263140" y="2504440"/>
            <a:ext cx="1005840" cy="431800"/>
          </a:xfrm>
          <a:prstGeom prst="line">
            <a:avLst/>
          </a:prstGeom>
          <a:noFill/>
          <a:ln w="9525">
            <a:solidFill>
              <a:schemeClr val="tx1"/>
            </a:solidFill>
            <a:round/>
            <a:headEnd/>
            <a:tailEnd type="triangle" w="med" len="med"/>
          </a:ln>
        </p:spPr>
        <p:txBody>
          <a:bodyPr lIns="101882" tIns="50941" rIns="101882" bIns="50941"/>
          <a:lstStyle/>
          <a:p>
            <a:endParaRPr lang="en-US"/>
          </a:p>
        </p:txBody>
      </p:sp>
      <p:sp>
        <p:nvSpPr>
          <p:cNvPr id="38921" name="Line 11"/>
          <p:cNvSpPr>
            <a:spLocks noChangeShapeType="1"/>
          </p:cNvSpPr>
          <p:nvPr/>
        </p:nvSpPr>
        <p:spPr bwMode="auto">
          <a:xfrm>
            <a:off x="3268980" y="2504440"/>
            <a:ext cx="1089660" cy="431800"/>
          </a:xfrm>
          <a:prstGeom prst="line">
            <a:avLst/>
          </a:prstGeom>
          <a:noFill/>
          <a:ln w="9525">
            <a:solidFill>
              <a:schemeClr val="tx1"/>
            </a:solidFill>
            <a:round/>
            <a:headEnd/>
            <a:tailEnd type="triangle" w="med" len="med"/>
          </a:ln>
        </p:spPr>
        <p:txBody>
          <a:bodyPr lIns="101882" tIns="50941" rIns="101882" bIns="50941"/>
          <a:lstStyle/>
          <a:p>
            <a:endParaRPr lang="en-US"/>
          </a:p>
        </p:txBody>
      </p:sp>
      <p:sp>
        <p:nvSpPr>
          <p:cNvPr id="38922" name="Line 12"/>
          <p:cNvSpPr>
            <a:spLocks noChangeShapeType="1"/>
          </p:cNvSpPr>
          <p:nvPr/>
        </p:nvSpPr>
        <p:spPr bwMode="auto">
          <a:xfrm flipH="1">
            <a:off x="6118860" y="2504440"/>
            <a:ext cx="1089660" cy="431800"/>
          </a:xfrm>
          <a:prstGeom prst="line">
            <a:avLst/>
          </a:prstGeom>
          <a:noFill/>
          <a:ln w="9525">
            <a:solidFill>
              <a:schemeClr val="tx1"/>
            </a:solidFill>
            <a:round/>
            <a:headEnd/>
            <a:tailEnd type="triangle" w="med" len="med"/>
          </a:ln>
        </p:spPr>
        <p:txBody>
          <a:bodyPr lIns="101882" tIns="50941" rIns="101882" bIns="50941"/>
          <a:lstStyle/>
          <a:p>
            <a:endParaRPr lang="en-US"/>
          </a:p>
        </p:txBody>
      </p:sp>
      <p:sp>
        <p:nvSpPr>
          <p:cNvPr id="38923" name="Line 13"/>
          <p:cNvSpPr>
            <a:spLocks noChangeShapeType="1"/>
          </p:cNvSpPr>
          <p:nvPr/>
        </p:nvSpPr>
        <p:spPr bwMode="auto">
          <a:xfrm>
            <a:off x="7208520" y="2504440"/>
            <a:ext cx="1089660" cy="431800"/>
          </a:xfrm>
          <a:prstGeom prst="line">
            <a:avLst/>
          </a:prstGeom>
          <a:noFill/>
          <a:ln w="9525">
            <a:solidFill>
              <a:schemeClr val="tx1"/>
            </a:solidFill>
            <a:round/>
            <a:headEnd/>
            <a:tailEnd type="triangle" w="med" len="med"/>
          </a:ln>
        </p:spPr>
        <p:txBody>
          <a:bodyPr lIns="101882" tIns="50941" rIns="101882" bIns="50941"/>
          <a:lstStyle/>
          <a:p>
            <a:endParaRPr lang="en-US"/>
          </a:p>
        </p:txBody>
      </p:sp>
      <p:sp>
        <p:nvSpPr>
          <p:cNvPr id="38924" name="Line 14"/>
          <p:cNvSpPr>
            <a:spLocks noChangeShapeType="1"/>
          </p:cNvSpPr>
          <p:nvPr/>
        </p:nvSpPr>
        <p:spPr bwMode="auto">
          <a:xfrm flipH="1">
            <a:off x="3268980" y="1381760"/>
            <a:ext cx="1927860" cy="690880"/>
          </a:xfrm>
          <a:prstGeom prst="line">
            <a:avLst/>
          </a:prstGeom>
          <a:noFill/>
          <a:ln w="9525">
            <a:solidFill>
              <a:schemeClr val="tx1"/>
            </a:solidFill>
            <a:round/>
            <a:headEnd/>
            <a:tailEnd type="triangle" w="med" len="med"/>
          </a:ln>
        </p:spPr>
        <p:txBody>
          <a:bodyPr lIns="101882" tIns="50941" rIns="101882" bIns="50941"/>
          <a:lstStyle/>
          <a:p>
            <a:endParaRPr lang="en-US"/>
          </a:p>
        </p:txBody>
      </p:sp>
      <p:sp>
        <p:nvSpPr>
          <p:cNvPr id="38925" name="Line 15"/>
          <p:cNvSpPr>
            <a:spLocks noChangeShapeType="1"/>
          </p:cNvSpPr>
          <p:nvPr/>
        </p:nvSpPr>
        <p:spPr bwMode="auto">
          <a:xfrm>
            <a:off x="5196840" y="1381760"/>
            <a:ext cx="2011680" cy="690880"/>
          </a:xfrm>
          <a:prstGeom prst="line">
            <a:avLst/>
          </a:prstGeom>
          <a:noFill/>
          <a:ln w="9525">
            <a:solidFill>
              <a:schemeClr val="tx1"/>
            </a:solidFill>
            <a:round/>
            <a:headEnd/>
            <a:tailEnd type="triangle" w="med" len="med"/>
          </a:ln>
        </p:spPr>
        <p:txBody>
          <a:bodyPr lIns="101882" tIns="50941" rIns="101882" bIns="50941"/>
          <a:lstStyle/>
          <a:p>
            <a:endParaRPr lang="en-US"/>
          </a:p>
        </p:txBody>
      </p:sp>
      <p:sp>
        <p:nvSpPr>
          <p:cNvPr id="38926" name="Line 16"/>
          <p:cNvSpPr>
            <a:spLocks noChangeShapeType="1"/>
          </p:cNvSpPr>
          <p:nvPr/>
        </p:nvSpPr>
        <p:spPr bwMode="auto">
          <a:xfrm flipH="1">
            <a:off x="4107180" y="2245360"/>
            <a:ext cx="2346960" cy="0"/>
          </a:xfrm>
          <a:prstGeom prst="line">
            <a:avLst/>
          </a:prstGeom>
          <a:noFill/>
          <a:ln w="9525">
            <a:solidFill>
              <a:schemeClr val="tx1"/>
            </a:solidFill>
            <a:prstDash val="dash"/>
            <a:round/>
            <a:headEnd/>
            <a:tailEnd type="triangle" w="med" len="med"/>
          </a:ln>
        </p:spPr>
        <p:txBody>
          <a:bodyPr lIns="101882" tIns="50941" rIns="101882" bIns="50941"/>
          <a:lstStyle/>
          <a:p>
            <a:endParaRPr lang="en-US"/>
          </a:p>
        </p:txBody>
      </p:sp>
      <p:grpSp>
        <p:nvGrpSpPr>
          <p:cNvPr id="2" name="Group 17"/>
          <p:cNvGrpSpPr>
            <a:grpSpLocks/>
          </p:cNvGrpSpPr>
          <p:nvPr/>
        </p:nvGrpSpPr>
        <p:grpSpPr bwMode="auto">
          <a:xfrm>
            <a:off x="754380" y="2072640"/>
            <a:ext cx="1676400" cy="397616"/>
            <a:chOff x="432" y="1152"/>
            <a:chExt cx="960" cy="221"/>
          </a:xfrm>
        </p:grpSpPr>
        <p:sp>
          <p:nvSpPr>
            <p:cNvPr id="6162" name="Text Box 18"/>
            <p:cNvSpPr txBox="1">
              <a:spLocks noChangeArrowheads="1"/>
            </p:cNvSpPr>
            <p:nvPr/>
          </p:nvSpPr>
          <p:spPr bwMode="auto">
            <a:xfrm>
              <a:off x="432" y="1152"/>
              <a:ext cx="912" cy="221"/>
            </a:xfrm>
            <a:prstGeom prst="rect">
              <a:avLst/>
            </a:prstGeom>
            <a:noFill/>
            <a:ln w="9525">
              <a:noFill/>
              <a:miter lim="800000"/>
              <a:headEnd/>
              <a:tailEnd/>
            </a:ln>
            <a:effectLst/>
          </p:spPr>
          <p:txBody>
            <a:bodyPr>
              <a:spAutoFit/>
            </a:bodyPr>
            <a:lstStyle/>
            <a:p>
              <a:pPr eaLnBrk="1" hangingPunct="1">
                <a:spcBef>
                  <a:spcPct val="50000"/>
                </a:spcBef>
                <a:defRPr/>
              </a:pPr>
              <a:r>
                <a:rPr lang="en-GB" sz="1900" dirty="0">
                  <a:latin typeface="+mj-lt"/>
                </a:rPr>
                <a:t>Qualitative</a:t>
              </a:r>
            </a:p>
          </p:txBody>
        </p:sp>
        <p:sp>
          <p:nvSpPr>
            <p:cNvPr id="38934" name="AutoShape 19"/>
            <p:cNvSpPr>
              <a:spLocks noChangeArrowheads="1"/>
            </p:cNvSpPr>
            <p:nvPr/>
          </p:nvSpPr>
          <p:spPr bwMode="auto">
            <a:xfrm>
              <a:off x="1200" y="1200"/>
              <a:ext cx="192" cy="144"/>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p>
              <a:pPr eaLnBrk="1" hangingPunct="1"/>
              <a:endParaRPr lang="en-US"/>
            </a:p>
          </p:txBody>
        </p:sp>
      </p:grpSp>
      <p:grpSp>
        <p:nvGrpSpPr>
          <p:cNvPr id="3" name="Group 20"/>
          <p:cNvGrpSpPr>
            <a:grpSpLocks/>
          </p:cNvGrpSpPr>
          <p:nvPr/>
        </p:nvGrpSpPr>
        <p:grpSpPr bwMode="auto">
          <a:xfrm>
            <a:off x="8130540" y="2072640"/>
            <a:ext cx="1927860" cy="397616"/>
            <a:chOff x="4656" y="1152"/>
            <a:chExt cx="1104" cy="221"/>
          </a:xfrm>
        </p:grpSpPr>
        <p:sp>
          <p:nvSpPr>
            <p:cNvPr id="6165" name="Text Box 21"/>
            <p:cNvSpPr txBox="1">
              <a:spLocks noChangeArrowheads="1"/>
            </p:cNvSpPr>
            <p:nvPr/>
          </p:nvSpPr>
          <p:spPr bwMode="auto">
            <a:xfrm>
              <a:off x="4800" y="1152"/>
              <a:ext cx="960" cy="221"/>
            </a:xfrm>
            <a:prstGeom prst="rect">
              <a:avLst/>
            </a:prstGeom>
            <a:noFill/>
            <a:ln w="9525">
              <a:noFill/>
              <a:miter lim="800000"/>
              <a:headEnd/>
              <a:tailEnd/>
            </a:ln>
            <a:effectLst/>
          </p:spPr>
          <p:txBody>
            <a:bodyPr>
              <a:spAutoFit/>
            </a:bodyPr>
            <a:lstStyle/>
            <a:p>
              <a:pPr eaLnBrk="1" hangingPunct="1">
                <a:spcBef>
                  <a:spcPct val="50000"/>
                </a:spcBef>
                <a:defRPr/>
              </a:pPr>
              <a:r>
                <a:rPr lang="en-GB" sz="1900" dirty="0">
                  <a:latin typeface="+mj-lt"/>
                </a:rPr>
                <a:t>Quantitative</a:t>
              </a:r>
            </a:p>
          </p:txBody>
        </p:sp>
        <p:sp>
          <p:nvSpPr>
            <p:cNvPr id="38932" name="AutoShape 22"/>
            <p:cNvSpPr>
              <a:spLocks noChangeArrowheads="1"/>
            </p:cNvSpPr>
            <p:nvPr/>
          </p:nvSpPr>
          <p:spPr bwMode="auto">
            <a:xfrm>
              <a:off x="4656" y="1200"/>
              <a:ext cx="192" cy="144"/>
            </a:xfrm>
            <a:prstGeom prst="leftArrow">
              <a:avLst>
                <a:gd name="adj1" fmla="val 50000"/>
                <a:gd name="adj2" fmla="val 33333"/>
              </a:avLst>
            </a:prstGeom>
            <a:solidFill>
              <a:schemeClr val="accent1"/>
            </a:solidFill>
            <a:ln w="9525">
              <a:solidFill>
                <a:schemeClr val="tx1"/>
              </a:solidFill>
              <a:miter lim="800000"/>
              <a:headEnd/>
              <a:tailEnd/>
            </a:ln>
          </p:spPr>
          <p:txBody>
            <a:bodyPr wrap="none" anchor="ctr"/>
            <a:lstStyle/>
            <a:p>
              <a:pPr eaLnBrk="1" hangingPunct="1"/>
              <a:endParaRPr lang="en-US"/>
            </a:p>
          </p:txBody>
        </p:sp>
      </p:grpSp>
      <p:sp>
        <p:nvSpPr>
          <p:cNvPr id="38929" name="Text Box 23"/>
          <p:cNvSpPr txBox="1">
            <a:spLocks noChangeArrowheads="1"/>
          </p:cNvSpPr>
          <p:nvPr/>
        </p:nvSpPr>
        <p:spPr bwMode="auto">
          <a:xfrm>
            <a:off x="1384777" y="2995614"/>
            <a:ext cx="1676400" cy="4371975"/>
          </a:xfrm>
          <a:prstGeom prst="rect">
            <a:avLst/>
          </a:prstGeom>
          <a:noFill/>
          <a:ln w="9525">
            <a:solidFill>
              <a:schemeClr val="hlink"/>
            </a:solidFill>
            <a:miter lim="800000"/>
            <a:headEnd/>
            <a:tailEnd/>
          </a:ln>
        </p:spPr>
        <p:txBody>
          <a:bodyPr lIns="101882" tIns="50941" rIns="101882" bIns="50941"/>
          <a:lstStyle/>
          <a:p>
            <a:pPr eaLnBrk="1" hangingPunct="1"/>
            <a:r>
              <a:rPr lang="en-GB" sz="1900" b="1" dirty="0">
                <a:solidFill>
                  <a:schemeClr val="hlink"/>
                </a:solidFill>
              </a:rPr>
              <a:t>Nominal</a:t>
            </a:r>
          </a:p>
          <a:p>
            <a:pPr eaLnBrk="1" hangingPunct="1"/>
            <a:endParaRPr lang="en-GB" sz="1900" dirty="0">
              <a:solidFill>
                <a:schemeClr val="hlink"/>
              </a:solidFill>
            </a:endParaRPr>
          </a:p>
          <a:p>
            <a:pPr eaLnBrk="1" hangingPunct="1"/>
            <a:r>
              <a:rPr lang="en-GB" sz="1900" dirty="0"/>
              <a:t>Categories are mutually exclusive and </a:t>
            </a:r>
            <a:r>
              <a:rPr lang="en-GB" sz="1900" u="sng" dirty="0"/>
              <a:t>unordered </a:t>
            </a:r>
          </a:p>
          <a:p>
            <a:pPr eaLnBrk="1" hangingPunct="1"/>
            <a:endParaRPr lang="en-GB" sz="1900" u="sng" dirty="0"/>
          </a:p>
          <a:p>
            <a:pPr eaLnBrk="1" hangingPunct="1"/>
            <a:r>
              <a:rPr lang="en-GB" sz="1900" dirty="0"/>
              <a:t>Examples:</a:t>
            </a:r>
          </a:p>
          <a:p>
            <a:pPr eaLnBrk="1" hangingPunct="1"/>
            <a:r>
              <a:rPr lang="en-GB" sz="1900" dirty="0"/>
              <a:t>Gender, Blood group,</a:t>
            </a:r>
          </a:p>
          <a:p>
            <a:pPr eaLnBrk="1" hangingPunct="1"/>
            <a:r>
              <a:rPr lang="en-GB" sz="1900" dirty="0"/>
              <a:t>Eye colour,</a:t>
            </a:r>
          </a:p>
          <a:p>
            <a:pPr eaLnBrk="1" hangingPunct="1"/>
            <a:r>
              <a:rPr lang="en-GB" sz="1900" dirty="0"/>
              <a:t>Marital status</a:t>
            </a:r>
          </a:p>
          <a:p>
            <a:pPr eaLnBrk="1" hangingPunct="1"/>
            <a:endParaRPr lang="en-GB" sz="1900" dirty="0"/>
          </a:p>
          <a:p>
            <a:pPr eaLnBrk="1" hangingPunct="1"/>
            <a:endParaRPr lang="en-GB" sz="1900" dirty="0"/>
          </a:p>
          <a:p>
            <a:pPr eaLnBrk="1" hangingPunct="1"/>
            <a:endParaRPr lang="en-GB" sz="1900" dirty="0"/>
          </a:p>
          <a:p>
            <a:pPr eaLnBrk="1" hangingPunct="1"/>
            <a:endParaRPr lang="en-GB" sz="1900" dirty="0"/>
          </a:p>
          <a:p>
            <a:pPr eaLnBrk="1" hangingPunct="1"/>
            <a:endParaRPr lang="en-GB" sz="1900" dirty="0"/>
          </a:p>
          <a:p>
            <a:pPr eaLnBrk="1" hangingPunct="1">
              <a:spcBef>
                <a:spcPct val="50000"/>
              </a:spcBef>
            </a:pPr>
            <a:endParaRPr lang="en-GB" sz="1900" dirty="0"/>
          </a:p>
        </p:txBody>
      </p:sp>
      <p:sp>
        <p:nvSpPr>
          <p:cNvPr id="659478" name="Rectangle 22"/>
          <p:cNvSpPr>
            <a:spLocks noGrp="1" noChangeArrowheads="1"/>
          </p:cNvSpPr>
          <p:nvPr>
            <p:ph type="title"/>
          </p:nvPr>
        </p:nvSpPr>
        <p:spPr>
          <a:xfrm>
            <a:off x="502920" y="314855"/>
            <a:ext cx="9052560" cy="289665"/>
          </a:xfrm>
        </p:spPr>
        <p:txBody>
          <a:bodyPr/>
          <a:lstStyle/>
          <a:p>
            <a:pPr eaLnBrk="1" hangingPunct="1">
              <a:defRPr/>
            </a:pPr>
            <a:r>
              <a:rPr lang="en-US" dirty="0" smtClean="0"/>
              <a:t>Types of Data</a:t>
            </a:r>
          </a:p>
        </p:txBody>
      </p:sp>
      <p:sp>
        <p:nvSpPr>
          <p:cNvPr id="23" name="Slide Number Placeholder 22"/>
          <p:cNvSpPr>
            <a:spLocks noGrp="1"/>
          </p:cNvSpPr>
          <p:nvPr>
            <p:ph type="sldNum" sz="quarter" idx="12"/>
          </p:nvPr>
        </p:nvSpPr>
        <p:spPr/>
        <p:txBody>
          <a:bodyPr/>
          <a:lstStyle/>
          <a:p>
            <a:fld id="{98D34BBD-A7BF-46D0-BF95-6FA327185F84}" type="slidenum">
              <a:rPr lang="en-US" smtClean="0"/>
              <a:pPr/>
              <a:t>33</a:t>
            </a:fld>
            <a:endParaRPr lang="en-US"/>
          </a:p>
        </p:txBody>
      </p:sp>
      <p:sp>
        <p:nvSpPr>
          <p:cNvPr id="4" name="Date Placeholder 3"/>
          <p:cNvSpPr>
            <a:spLocks noGrp="1"/>
          </p:cNvSpPr>
          <p:nvPr>
            <p:ph type="dt" sz="half" idx="10"/>
          </p:nvPr>
        </p:nvSpPr>
        <p:spPr/>
        <p:txBody>
          <a:bodyPr/>
          <a:lstStyle/>
          <a:p>
            <a:fld id="{C356EA3A-BDA8-4F38-9A4A-23324785F33E}" type="datetime1">
              <a:rPr lang="en-US" smtClean="0"/>
              <a:t>8/14/2018</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E4DD8E-A28E-4889-BFE2-E6A1FE07330E}" type="slidenum">
              <a:rPr lang="en-US" smtClean="0"/>
              <a:pPr/>
              <a:t>34</a:t>
            </a:fld>
            <a:endParaRPr lang="en-US"/>
          </a:p>
        </p:txBody>
      </p:sp>
      <p:pic>
        <p:nvPicPr>
          <p:cNvPr id="1025" name="Picture 1"/>
          <p:cNvPicPr>
            <a:picLocks noChangeAspect="1" noChangeArrowheads="1"/>
          </p:cNvPicPr>
          <p:nvPr/>
        </p:nvPicPr>
        <p:blipFill>
          <a:blip r:embed="rId3" cstate="print"/>
          <a:srcRect/>
          <a:stretch>
            <a:fillRect/>
          </a:stretch>
        </p:blipFill>
        <p:spPr bwMode="auto">
          <a:xfrm>
            <a:off x="586740" y="1468120"/>
            <a:ext cx="8801100" cy="4836160"/>
          </a:xfrm>
          <a:prstGeom prst="rect">
            <a:avLst/>
          </a:prstGeom>
          <a:noFill/>
          <a:ln w="9525">
            <a:noFill/>
            <a:miter lim="800000"/>
            <a:headEnd/>
            <a:tailEnd/>
          </a:ln>
        </p:spPr>
      </p:pic>
      <p:sp>
        <p:nvSpPr>
          <p:cNvPr id="8" name="TextBox 7"/>
          <p:cNvSpPr txBox="1"/>
          <p:nvPr/>
        </p:nvSpPr>
        <p:spPr>
          <a:xfrm>
            <a:off x="670560" y="604521"/>
            <a:ext cx="8130540" cy="662745"/>
          </a:xfrm>
          <a:prstGeom prst="rect">
            <a:avLst/>
          </a:prstGeom>
          <a:noFill/>
        </p:spPr>
        <p:txBody>
          <a:bodyPr wrap="square" lIns="101882" tIns="50941" rIns="101882" bIns="50941" rtlCol="0">
            <a:spAutoFit/>
          </a:bodyPr>
          <a:lstStyle/>
          <a:p>
            <a:pPr algn="ctr"/>
            <a:r>
              <a:rPr lang="en-US" sz="3600" dirty="0" smtClean="0"/>
              <a:t>Choosing a statistical test</a:t>
            </a:r>
            <a:endParaRPr lang="en-US" sz="3600" dirty="0"/>
          </a:p>
        </p:txBody>
      </p:sp>
      <p:sp>
        <p:nvSpPr>
          <p:cNvPr id="9" name="TextBox 8"/>
          <p:cNvSpPr txBox="1"/>
          <p:nvPr/>
        </p:nvSpPr>
        <p:spPr>
          <a:xfrm>
            <a:off x="670560" y="6390640"/>
            <a:ext cx="8465820" cy="1072373"/>
          </a:xfrm>
          <a:prstGeom prst="rect">
            <a:avLst/>
          </a:prstGeom>
          <a:noFill/>
        </p:spPr>
        <p:txBody>
          <a:bodyPr wrap="square" lIns="101882" tIns="50941" rIns="101882" bIns="50941" rtlCol="0">
            <a:spAutoFit/>
          </a:bodyPr>
          <a:lstStyle/>
          <a:p>
            <a:r>
              <a:rPr lang="en-US" dirty="0" smtClean="0"/>
              <a:t>►</a:t>
            </a:r>
            <a:r>
              <a:rPr lang="en-US" sz="1800" dirty="0" smtClean="0">
                <a:solidFill>
                  <a:schemeClr val="bg1"/>
                </a:solidFill>
              </a:rPr>
              <a:t>DV: Dependent variable, IV: Independent variable, where IV affects DV. For example,  treatment is IV and clinical outcome is DV when treatments affect clinical outcomes.</a:t>
            </a:r>
            <a:endParaRPr lang="en-US" sz="1800" dirty="0">
              <a:solidFill>
                <a:schemeClr val="bg1"/>
              </a:solidFill>
            </a:endParaRPr>
          </a:p>
        </p:txBody>
      </p:sp>
      <p:sp>
        <p:nvSpPr>
          <p:cNvPr id="2" name="Date Placeholder 1"/>
          <p:cNvSpPr>
            <a:spLocks noGrp="1"/>
          </p:cNvSpPr>
          <p:nvPr>
            <p:ph type="dt" sz="half" idx="10"/>
          </p:nvPr>
        </p:nvSpPr>
        <p:spPr/>
        <p:txBody>
          <a:bodyPr/>
          <a:lstStyle/>
          <a:p>
            <a:fld id="{2D4D9E7D-6203-49B0-BBAE-3C7E93FD4B67}" type="datetime1">
              <a:rPr lang="en-US" smtClean="0"/>
              <a:t>8/14/2018</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502920" y="314855"/>
            <a:ext cx="9052560" cy="894185"/>
          </a:xfrm>
        </p:spPr>
        <p:txBody>
          <a:bodyPr/>
          <a:lstStyle/>
          <a:p>
            <a:pPr eaLnBrk="1" hangingPunct="1">
              <a:defRPr/>
            </a:pPr>
            <a:r>
              <a:rPr lang="en-US" i="1" dirty="0" smtClean="0"/>
              <a:t> A statistically significant result ---</a:t>
            </a:r>
          </a:p>
        </p:txBody>
      </p:sp>
      <p:sp>
        <p:nvSpPr>
          <p:cNvPr id="401411" name="Rectangle 3"/>
          <p:cNvSpPr>
            <a:spLocks noGrp="1" noChangeArrowheads="1"/>
          </p:cNvSpPr>
          <p:nvPr>
            <p:ph type="body" idx="1"/>
          </p:nvPr>
        </p:nvSpPr>
        <p:spPr>
          <a:xfrm>
            <a:off x="502920" y="1209040"/>
            <a:ext cx="9052560" cy="6390640"/>
          </a:xfrm>
        </p:spPr>
        <p:txBody>
          <a:bodyPr/>
          <a:lstStyle/>
          <a:p>
            <a:pPr eaLnBrk="1" hangingPunct="1">
              <a:lnSpc>
                <a:spcPct val="90000"/>
              </a:lnSpc>
            </a:pPr>
            <a:r>
              <a:rPr lang="en-US" sz="3100" dirty="0" smtClean="0">
                <a:solidFill>
                  <a:schemeClr val="bg1"/>
                </a:solidFill>
              </a:rPr>
              <a:t>is not necessarily an important or even interesting result</a:t>
            </a:r>
          </a:p>
          <a:p>
            <a:pPr eaLnBrk="1" hangingPunct="1">
              <a:lnSpc>
                <a:spcPct val="90000"/>
              </a:lnSpc>
            </a:pPr>
            <a:r>
              <a:rPr lang="en-US" sz="3100" dirty="0" smtClean="0">
                <a:solidFill>
                  <a:schemeClr val="bg1"/>
                </a:solidFill>
              </a:rPr>
              <a:t>may not be scientifically interesting or clinically significant.</a:t>
            </a:r>
          </a:p>
          <a:p>
            <a:pPr eaLnBrk="1" hangingPunct="1">
              <a:lnSpc>
                <a:spcPct val="90000"/>
              </a:lnSpc>
            </a:pPr>
            <a:r>
              <a:rPr lang="en-US" sz="3100" dirty="0" smtClean="0">
                <a:solidFill>
                  <a:schemeClr val="bg1"/>
                </a:solidFill>
              </a:rPr>
              <a:t>With </a:t>
            </a:r>
            <a:r>
              <a:rPr lang="en-US" sz="3100" b="1" dirty="0" smtClean="0">
                <a:solidFill>
                  <a:schemeClr val="bg1"/>
                </a:solidFill>
              </a:rPr>
              <a:t>large</a:t>
            </a:r>
            <a:r>
              <a:rPr lang="en-US" sz="3100" dirty="0" smtClean="0">
                <a:solidFill>
                  <a:schemeClr val="bg1"/>
                </a:solidFill>
              </a:rPr>
              <a:t> sample sizes, very small differences may turn out to be </a:t>
            </a:r>
            <a:r>
              <a:rPr lang="en-US" sz="3100" i="1" dirty="0" smtClean="0">
                <a:solidFill>
                  <a:schemeClr val="bg1"/>
                </a:solidFill>
              </a:rPr>
              <a:t>statistically</a:t>
            </a:r>
            <a:r>
              <a:rPr lang="en-US" sz="3100" dirty="0" smtClean="0">
                <a:solidFill>
                  <a:schemeClr val="bg1"/>
                </a:solidFill>
              </a:rPr>
              <a:t> significant. In such a case, </a:t>
            </a:r>
            <a:r>
              <a:rPr lang="en-US" sz="3100" b="1" dirty="0" smtClean="0">
                <a:solidFill>
                  <a:schemeClr val="bg1"/>
                </a:solidFill>
              </a:rPr>
              <a:t>practical</a:t>
            </a:r>
            <a:r>
              <a:rPr lang="en-US" sz="3100" dirty="0" smtClean="0">
                <a:solidFill>
                  <a:schemeClr val="bg1"/>
                </a:solidFill>
              </a:rPr>
              <a:t> implications of any findings must be judged </a:t>
            </a:r>
            <a:r>
              <a:rPr lang="en-US" sz="3100" i="1" dirty="0" smtClean="0">
                <a:solidFill>
                  <a:schemeClr val="bg1"/>
                </a:solidFill>
              </a:rPr>
              <a:t>on other than statistical grounds.</a:t>
            </a:r>
            <a:r>
              <a:rPr lang="en-US" sz="3100" dirty="0" smtClean="0">
                <a:solidFill>
                  <a:schemeClr val="bg1"/>
                </a:solidFill>
              </a:rPr>
              <a:t> </a:t>
            </a:r>
          </a:p>
          <a:p>
            <a:pPr eaLnBrk="1" hangingPunct="1">
              <a:lnSpc>
                <a:spcPct val="90000"/>
              </a:lnSpc>
            </a:pPr>
            <a:r>
              <a:rPr lang="en-US" dirty="0" smtClean="0">
                <a:solidFill>
                  <a:schemeClr val="bg1"/>
                </a:solidFill>
              </a:rPr>
              <a:t>Statistical significance does not imply practical significance</a:t>
            </a:r>
            <a:endParaRPr lang="en-US" sz="3100" dirty="0" smtClean="0">
              <a:solidFill>
                <a:schemeClr val="bg1"/>
              </a:solidFill>
            </a:endParaRPr>
          </a:p>
          <a:p>
            <a:pPr eaLnBrk="1" hangingPunct="1">
              <a:lnSpc>
                <a:spcPct val="90000"/>
              </a:lnSpc>
              <a:buFont typeface="Wingdings" pitchFamily="2" charset="2"/>
              <a:buNone/>
            </a:pPr>
            <a:endParaRPr lang="en-US" sz="3100" dirty="0" smtClean="0"/>
          </a:p>
        </p:txBody>
      </p:sp>
      <p:sp>
        <p:nvSpPr>
          <p:cNvPr id="4" name="Slide Number Placeholder 3"/>
          <p:cNvSpPr>
            <a:spLocks noGrp="1"/>
          </p:cNvSpPr>
          <p:nvPr>
            <p:ph type="sldNum" sz="quarter" idx="12"/>
          </p:nvPr>
        </p:nvSpPr>
        <p:spPr/>
        <p:txBody>
          <a:bodyPr/>
          <a:lstStyle/>
          <a:p>
            <a:fld id="{0EE4DD8E-A28E-4889-BFE2-E6A1FE07330E}" type="slidenum">
              <a:rPr lang="en-US" smtClean="0"/>
              <a:pPr/>
              <a:t>35</a:t>
            </a:fld>
            <a:endParaRPr lang="en-US"/>
          </a:p>
        </p:txBody>
      </p:sp>
      <p:sp>
        <p:nvSpPr>
          <p:cNvPr id="2" name="Date Placeholder 1"/>
          <p:cNvSpPr>
            <a:spLocks noGrp="1"/>
          </p:cNvSpPr>
          <p:nvPr>
            <p:ph type="dt" sz="half" idx="10"/>
          </p:nvPr>
        </p:nvSpPr>
        <p:spPr/>
        <p:txBody>
          <a:bodyPr/>
          <a:lstStyle/>
          <a:p>
            <a:fld id="{F2CDE713-049B-4CA4-BBB8-76A214D4F841}" type="datetime1">
              <a:rPr lang="en-US" smtClean="0"/>
              <a:t>8/14/2018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1410"/>
                                        </p:tgtEl>
                                        <p:attrNameLst>
                                          <p:attrName>style.visibility</p:attrName>
                                        </p:attrNameLst>
                                      </p:cBhvr>
                                      <p:to>
                                        <p:strVal val="visible"/>
                                      </p:to>
                                    </p:set>
                                    <p:animEffect transition="in" filter="fade">
                                      <p:cBhvr>
                                        <p:cTn id="7" dur="2000"/>
                                        <p:tgtEl>
                                          <p:spTgt spid="4014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1411">
                                            <p:txEl>
                                              <p:pRg st="0" end="0"/>
                                            </p:txEl>
                                          </p:spTgt>
                                        </p:tgtEl>
                                        <p:attrNameLst>
                                          <p:attrName>style.visibility</p:attrName>
                                        </p:attrNameLst>
                                      </p:cBhvr>
                                      <p:to>
                                        <p:strVal val="visible"/>
                                      </p:to>
                                    </p:set>
                                    <p:animEffect transition="in" filter="fade">
                                      <p:cBhvr>
                                        <p:cTn id="12" dur="2000"/>
                                        <p:tgtEl>
                                          <p:spTgt spid="4014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1411">
                                            <p:txEl>
                                              <p:pRg st="1" end="1"/>
                                            </p:txEl>
                                          </p:spTgt>
                                        </p:tgtEl>
                                        <p:attrNameLst>
                                          <p:attrName>style.visibility</p:attrName>
                                        </p:attrNameLst>
                                      </p:cBhvr>
                                      <p:to>
                                        <p:strVal val="visible"/>
                                      </p:to>
                                    </p:set>
                                    <p:animEffect transition="in" filter="fade">
                                      <p:cBhvr>
                                        <p:cTn id="17" dur="2000"/>
                                        <p:tgtEl>
                                          <p:spTgt spid="4014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1411">
                                            <p:txEl>
                                              <p:pRg st="2" end="2"/>
                                            </p:txEl>
                                          </p:spTgt>
                                        </p:tgtEl>
                                        <p:attrNameLst>
                                          <p:attrName>style.visibility</p:attrName>
                                        </p:attrNameLst>
                                      </p:cBhvr>
                                      <p:to>
                                        <p:strVal val="visible"/>
                                      </p:to>
                                    </p:set>
                                    <p:animEffect transition="in" filter="fade">
                                      <p:cBhvr>
                                        <p:cTn id="22" dur="2000"/>
                                        <p:tgtEl>
                                          <p:spTgt spid="4014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1411">
                                            <p:txEl>
                                              <p:pRg st="3" end="3"/>
                                            </p:txEl>
                                          </p:spTgt>
                                        </p:tgtEl>
                                        <p:attrNameLst>
                                          <p:attrName>style.visibility</p:attrName>
                                        </p:attrNameLst>
                                      </p:cBhvr>
                                      <p:to>
                                        <p:strVal val="visible"/>
                                      </p:to>
                                    </p:set>
                                    <p:animEffect transition="in" filter="fade">
                                      <p:cBhvr>
                                        <p:cTn id="27" dur="2000"/>
                                        <p:tgtEl>
                                          <p:spTgt spid="401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0" grpId="0"/>
      <p:bldP spid="401411"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3842" name="Rectangle 2"/>
          <p:cNvSpPr>
            <a:spLocks noGrp="1" noChangeArrowheads="1"/>
          </p:cNvSpPr>
          <p:nvPr>
            <p:ph type="title"/>
          </p:nvPr>
        </p:nvSpPr>
        <p:spPr>
          <a:xfrm>
            <a:off x="502920" y="314855"/>
            <a:ext cx="9052560" cy="807825"/>
          </a:xfrm>
        </p:spPr>
        <p:txBody>
          <a:bodyPr/>
          <a:lstStyle/>
          <a:p>
            <a:pPr eaLnBrk="1" hangingPunct="1">
              <a:defRPr/>
            </a:pPr>
            <a:r>
              <a:rPr lang="en-US" sz="4500" dirty="0" smtClean="0"/>
              <a:t>Assumptions</a:t>
            </a:r>
          </a:p>
        </p:txBody>
      </p:sp>
      <p:sp>
        <p:nvSpPr>
          <p:cNvPr id="803843" name="Rectangle 3"/>
          <p:cNvSpPr>
            <a:spLocks noGrp="1" noChangeArrowheads="1"/>
          </p:cNvSpPr>
          <p:nvPr>
            <p:ph type="body" idx="1"/>
          </p:nvPr>
        </p:nvSpPr>
        <p:spPr>
          <a:xfrm>
            <a:off x="502920" y="1209040"/>
            <a:ext cx="9052560" cy="5733945"/>
          </a:xfrm>
        </p:spPr>
        <p:txBody>
          <a:bodyPr/>
          <a:lstStyle/>
          <a:p>
            <a:pPr eaLnBrk="1" hangingPunct="1">
              <a:defRPr/>
            </a:pPr>
            <a:r>
              <a:rPr lang="en-US" dirty="0" smtClean="0">
                <a:solidFill>
                  <a:schemeClr val="bg1"/>
                </a:solidFill>
              </a:rPr>
              <a:t>Random samples from the population</a:t>
            </a:r>
          </a:p>
          <a:p>
            <a:pPr lvl="1" eaLnBrk="1" hangingPunct="1">
              <a:defRPr/>
            </a:pPr>
            <a:r>
              <a:rPr lang="en-US" dirty="0" smtClean="0">
                <a:solidFill>
                  <a:schemeClr val="bg1"/>
                </a:solidFill>
              </a:rPr>
              <a:t>Beware of convenience samples   </a:t>
            </a:r>
          </a:p>
          <a:p>
            <a:pPr lvl="1" eaLnBrk="1" hangingPunct="1">
              <a:buFontTx/>
              <a:buNone/>
              <a:defRPr/>
            </a:pPr>
            <a:r>
              <a:rPr lang="en-US" dirty="0" smtClean="0">
                <a:solidFill>
                  <a:schemeClr val="bg1"/>
                </a:solidFill>
              </a:rPr>
              <a:t>   </a:t>
            </a:r>
          </a:p>
          <a:p>
            <a:pPr eaLnBrk="1" hangingPunct="1">
              <a:defRPr/>
            </a:pPr>
            <a:r>
              <a:rPr lang="en-US" dirty="0" smtClean="0">
                <a:solidFill>
                  <a:schemeClr val="bg1"/>
                </a:solidFill>
              </a:rPr>
              <a:t>Population is Gaussian (Normal distribution) if sample size is “small” (n&lt;30)</a:t>
            </a:r>
          </a:p>
          <a:p>
            <a:pPr eaLnBrk="1" hangingPunct="1">
              <a:buFont typeface="Wingdings" pitchFamily="2" charset="2"/>
              <a:buNone/>
              <a:defRPr/>
            </a:pPr>
            <a:endParaRPr lang="en-US" dirty="0" smtClean="0">
              <a:solidFill>
                <a:schemeClr val="bg1"/>
              </a:solidFill>
            </a:endParaRPr>
          </a:p>
          <a:p>
            <a:pPr eaLnBrk="1" hangingPunct="1">
              <a:defRPr/>
            </a:pPr>
            <a:r>
              <a:rPr lang="en-US" dirty="0" smtClean="0">
                <a:solidFill>
                  <a:schemeClr val="bg1"/>
                </a:solidFill>
              </a:rPr>
              <a:t>Independent observations</a:t>
            </a:r>
          </a:p>
          <a:p>
            <a:pPr lvl="1" eaLnBrk="1" hangingPunct="1">
              <a:defRPr/>
            </a:pPr>
            <a:r>
              <a:rPr lang="en-US" dirty="0" smtClean="0">
                <a:solidFill>
                  <a:schemeClr val="bg1"/>
                </a:solidFill>
              </a:rPr>
              <a:t>Beware of double counting or repeated measures</a:t>
            </a:r>
          </a:p>
        </p:txBody>
      </p:sp>
      <p:sp>
        <p:nvSpPr>
          <p:cNvPr id="4" name="Slide Number Placeholder 3"/>
          <p:cNvSpPr>
            <a:spLocks noGrp="1"/>
          </p:cNvSpPr>
          <p:nvPr>
            <p:ph type="sldNum" sz="quarter" idx="12"/>
          </p:nvPr>
        </p:nvSpPr>
        <p:spPr/>
        <p:txBody>
          <a:bodyPr/>
          <a:lstStyle/>
          <a:p>
            <a:fld id="{0EE4DD8E-A28E-4889-BFE2-E6A1FE07330E}" type="slidenum">
              <a:rPr lang="en-US" smtClean="0"/>
              <a:pPr/>
              <a:t>36</a:t>
            </a:fld>
            <a:endParaRPr lang="en-US"/>
          </a:p>
        </p:txBody>
      </p:sp>
      <p:sp>
        <p:nvSpPr>
          <p:cNvPr id="2" name="Date Placeholder 1"/>
          <p:cNvSpPr>
            <a:spLocks noGrp="1"/>
          </p:cNvSpPr>
          <p:nvPr>
            <p:ph type="dt" sz="half" idx="10"/>
          </p:nvPr>
        </p:nvSpPr>
        <p:spPr/>
        <p:txBody>
          <a:bodyPr/>
          <a:lstStyle/>
          <a:p>
            <a:fld id="{B3E56A90-9CAA-4622-ADBD-24CDBED17608}" type="datetime1">
              <a:rPr lang="en-US" smtClean="0"/>
              <a:t>8/14/2018</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19100" y="3108325"/>
            <a:ext cx="8716963" cy="692150"/>
          </a:xfrm>
        </p:spPr>
        <p:txBody>
          <a:bodyPr/>
          <a:lstStyle/>
          <a:p>
            <a:pPr eaLnBrk="1" hangingPunct="1"/>
            <a:r>
              <a:rPr lang="en-US" sz="3600" b="0" dirty="0" smtClean="0"/>
              <a:t>Other Sample Size Software</a:t>
            </a:r>
            <a:endParaRPr lang="en-US" sz="3600" b="0" dirty="0" smtClean="0">
              <a:cs typeface="Times New Roman" pitchFamily="18" charset="0"/>
            </a:endParaRPr>
          </a:p>
        </p:txBody>
      </p:sp>
      <p:sp>
        <p:nvSpPr>
          <p:cNvPr id="35843" name="Text Box 3"/>
          <p:cNvSpPr txBox="1">
            <a:spLocks noChangeArrowheads="1"/>
          </p:cNvSpPr>
          <p:nvPr/>
        </p:nvSpPr>
        <p:spPr bwMode="auto">
          <a:xfrm>
            <a:off x="2497138" y="2292350"/>
            <a:ext cx="4459287" cy="512763"/>
          </a:xfrm>
          <a:prstGeom prst="rect">
            <a:avLst/>
          </a:prstGeom>
          <a:noFill/>
          <a:ln w="9525">
            <a:noFill/>
            <a:miter lim="800000"/>
            <a:headEnd/>
            <a:tailEnd/>
          </a:ln>
        </p:spPr>
        <p:txBody>
          <a:bodyPr lIns="101882" tIns="50941" rIns="101882" bIns="50941">
            <a:spAutoFit/>
          </a:bodyPr>
          <a:lstStyle/>
          <a:p>
            <a:pPr defTabSz="1019175"/>
            <a:endParaRPr lang="en-US">
              <a:solidFill>
                <a:schemeClr val="tx1"/>
              </a:solidFill>
              <a:latin typeface="Times New Roman" pitchFamily="18" charset="0"/>
            </a:endParaRPr>
          </a:p>
        </p:txBody>
      </p:sp>
      <p:sp>
        <p:nvSpPr>
          <p:cNvPr id="35844" name="Text Box 4"/>
          <p:cNvSpPr txBox="1">
            <a:spLocks noChangeArrowheads="1"/>
          </p:cNvSpPr>
          <p:nvPr/>
        </p:nvSpPr>
        <p:spPr bwMode="auto">
          <a:xfrm>
            <a:off x="5280025" y="4059238"/>
            <a:ext cx="336550" cy="574675"/>
          </a:xfrm>
          <a:prstGeom prst="rect">
            <a:avLst/>
          </a:prstGeom>
          <a:noFill/>
          <a:ln w="9525">
            <a:noFill/>
            <a:miter lim="800000"/>
            <a:headEnd/>
            <a:tailEnd/>
          </a:ln>
        </p:spPr>
        <p:txBody>
          <a:bodyPr lIns="101882" tIns="50941" rIns="101882" bIns="50941">
            <a:spAutoFit/>
          </a:bodyPr>
          <a:lstStyle/>
          <a:p>
            <a:pPr defTabSz="1019175">
              <a:spcBef>
                <a:spcPct val="50000"/>
              </a:spcBef>
            </a:pPr>
            <a:endParaRPr lang="en-US" sz="3100"/>
          </a:p>
        </p:txBody>
      </p:sp>
      <p:sp>
        <p:nvSpPr>
          <p:cNvPr id="5" name="Slide Number Placeholder 4"/>
          <p:cNvSpPr>
            <a:spLocks noGrp="1"/>
          </p:cNvSpPr>
          <p:nvPr>
            <p:ph type="sldNum" sz="quarter" idx="12"/>
          </p:nvPr>
        </p:nvSpPr>
        <p:spPr/>
        <p:txBody>
          <a:bodyPr/>
          <a:lstStyle/>
          <a:p>
            <a:fld id="{8400CD88-B0E7-48C9-8ED4-31A2C3FDDF62}" type="slidenum">
              <a:rPr lang="en-US" smtClean="0"/>
              <a:pPr/>
              <a:t>37</a:t>
            </a:fld>
            <a:endParaRPr lang="en-US"/>
          </a:p>
        </p:txBody>
      </p:sp>
      <p:sp>
        <p:nvSpPr>
          <p:cNvPr id="2" name="Date Placeholder 1"/>
          <p:cNvSpPr>
            <a:spLocks noGrp="1"/>
          </p:cNvSpPr>
          <p:nvPr>
            <p:ph type="dt" sz="half" idx="10"/>
          </p:nvPr>
        </p:nvSpPr>
        <p:spPr/>
        <p:txBody>
          <a:bodyPr/>
          <a:lstStyle/>
          <a:p>
            <a:fld id="{5CBCFF39-A387-4D55-ACA2-E5D0CB271BF5}" type="datetime1">
              <a:rPr lang="en-US" smtClean="0"/>
              <a:t>8/14/2018</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34963" y="0"/>
            <a:ext cx="8716962" cy="690563"/>
          </a:xfrm>
        </p:spPr>
        <p:txBody>
          <a:bodyPr/>
          <a:lstStyle/>
          <a:p>
            <a:pPr eaLnBrk="1" hangingPunct="1"/>
            <a:r>
              <a:rPr lang="en-US" sz="3600" b="0" dirty="0" smtClean="0"/>
              <a:t>Free Sample  Size Software</a:t>
            </a:r>
            <a:endParaRPr lang="en-US" sz="3600" b="0" dirty="0" smtClean="0">
              <a:cs typeface="Times New Roman" pitchFamily="18" charset="0"/>
            </a:endParaRPr>
          </a:p>
        </p:txBody>
      </p:sp>
      <p:sp>
        <p:nvSpPr>
          <p:cNvPr id="36867" name="Text Box 3"/>
          <p:cNvSpPr txBox="1">
            <a:spLocks noChangeArrowheads="1"/>
          </p:cNvSpPr>
          <p:nvPr/>
        </p:nvSpPr>
        <p:spPr bwMode="auto">
          <a:xfrm>
            <a:off x="2497138" y="2292350"/>
            <a:ext cx="4459287" cy="512763"/>
          </a:xfrm>
          <a:prstGeom prst="rect">
            <a:avLst/>
          </a:prstGeom>
          <a:noFill/>
          <a:ln w="9525">
            <a:noFill/>
            <a:miter lim="800000"/>
            <a:headEnd/>
            <a:tailEnd/>
          </a:ln>
        </p:spPr>
        <p:txBody>
          <a:bodyPr lIns="101882" tIns="50941" rIns="101882" bIns="50941">
            <a:spAutoFit/>
          </a:bodyPr>
          <a:lstStyle/>
          <a:p>
            <a:pPr defTabSz="1019175"/>
            <a:endParaRPr lang="en-US">
              <a:solidFill>
                <a:schemeClr val="tx1"/>
              </a:solidFill>
              <a:latin typeface="Times New Roman" pitchFamily="18" charset="0"/>
            </a:endParaRPr>
          </a:p>
        </p:txBody>
      </p:sp>
      <p:sp>
        <p:nvSpPr>
          <p:cNvPr id="36868" name="Text Box 4"/>
          <p:cNvSpPr txBox="1">
            <a:spLocks noChangeArrowheads="1"/>
          </p:cNvSpPr>
          <p:nvPr/>
        </p:nvSpPr>
        <p:spPr bwMode="auto">
          <a:xfrm>
            <a:off x="5280025" y="4059238"/>
            <a:ext cx="336550" cy="574675"/>
          </a:xfrm>
          <a:prstGeom prst="rect">
            <a:avLst/>
          </a:prstGeom>
          <a:noFill/>
          <a:ln w="9525">
            <a:noFill/>
            <a:miter lim="800000"/>
            <a:headEnd/>
            <a:tailEnd/>
          </a:ln>
        </p:spPr>
        <p:txBody>
          <a:bodyPr lIns="101882" tIns="50941" rIns="101882" bIns="50941">
            <a:spAutoFit/>
          </a:bodyPr>
          <a:lstStyle/>
          <a:p>
            <a:pPr defTabSz="1019175">
              <a:spcBef>
                <a:spcPct val="50000"/>
              </a:spcBef>
            </a:pPr>
            <a:endParaRPr lang="en-US" sz="3100"/>
          </a:p>
        </p:txBody>
      </p:sp>
      <p:pic>
        <p:nvPicPr>
          <p:cNvPr id="36869" name="Picture 5" descr="PiFace"/>
          <p:cNvPicPr>
            <a:picLocks noGrp="1" noChangeAspect="1" noChangeArrowheads="1"/>
          </p:cNvPicPr>
          <p:nvPr>
            <p:ph idx="1"/>
          </p:nvPr>
        </p:nvPicPr>
        <p:blipFill>
          <a:blip r:embed="rId3" cstate="print"/>
          <a:srcRect/>
          <a:stretch>
            <a:fillRect/>
          </a:stretch>
        </p:blipFill>
        <p:spPr>
          <a:xfrm>
            <a:off x="669925" y="1468438"/>
            <a:ext cx="7962900" cy="6153150"/>
          </a:xfrm>
          <a:noFill/>
        </p:spPr>
      </p:pic>
      <p:sp>
        <p:nvSpPr>
          <p:cNvPr id="36870" name="Text Box 6"/>
          <p:cNvSpPr txBox="1">
            <a:spLocks noChangeArrowheads="1"/>
          </p:cNvSpPr>
          <p:nvPr/>
        </p:nvSpPr>
        <p:spPr bwMode="auto">
          <a:xfrm>
            <a:off x="1257300" y="777875"/>
            <a:ext cx="7208838" cy="656875"/>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600" dirty="0">
                <a:solidFill>
                  <a:schemeClr val="bg1"/>
                </a:solidFill>
              </a:rPr>
              <a:t>www.stat.uiowa.edu/~rlenth/Power</a:t>
            </a:r>
          </a:p>
        </p:txBody>
      </p:sp>
      <p:sp>
        <p:nvSpPr>
          <p:cNvPr id="7" name="Slide Number Placeholder 6"/>
          <p:cNvSpPr>
            <a:spLocks noGrp="1"/>
          </p:cNvSpPr>
          <p:nvPr>
            <p:ph type="sldNum" sz="quarter" idx="12"/>
          </p:nvPr>
        </p:nvSpPr>
        <p:spPr/>
        <p:txBody>
          <a:bodyPr/>
          <a:lstStyle/>
          <a:p>
            <a:fld id="{8400CD88-B0E7-48C9-8ED4-31A2C3FDDF62}" type="slidenum">
              <a:rPr lang="en-US" smtClean="0"/>
              <a:pPr/>
              <a:t>38</a:t>
            </a:fld>
            <a:endParaRPr lang="en-US"/>
          </a:p>
        </p:txBody>
      </p:sp>
      <p:sp>
        <p:nvSpPr>
          <p:cNvPr id="2" name="Date Placeholder 1"/>
          <p:cNvSpPr>
            <a:spLocks noGrp="1"/>
          </p:cNvSpPr>
          <p:nvPr>
            <p:ph type="dt" sz="half" idx="10"/>
          </p:nvPr>
        </p:nvSpPr>
        <p:spPr/>
        <p:txBody>
          <a:bodyPr/>
          <a:lstStyle/>
          <a:p>
            <a:fld id="{7B239F8D-C8F8-47F4-8883-EC8434FE8C9C}" type="datetime1">
              <a:rPr lang="en-US" smtClean="0"/>
              <a:t>8/14/2018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1173163" y="1468438"/>
            <a:ext cx="6789737" cy="6149975"/>
          </a:xfrm>
          <a:prstGeom prst="rect">
            <a:avLst/>
          </a:prstGeom>
          <a:noFill/>
          <a:ln w="9525" algn="ctr">
            <a:noFill/>
            <a:miter lim="800000"/>
            <a:headEnd/>
            <a:tailEnd/>
          </a:ln>
        </p:spPr>
      </p:pic>
      <p:sp>
        <p:nvSpPr>
          <p:cNvPr id="37891" name="Rectangle 3"/>
          <p:cNvSpPr>
            <a:spLocks noGrp="1" noChangeArrowheads="1"/>
          </p:cNvSpPr>
          <p:nvPr>
            <p:ph type="title"/>
          </p:nvPr>
        </p:nvSpPr>
        <p:spPr>
          <a:xfrm>
            <a:off x="334963" y="0"/>
            <a:ext cx="8716962" cy="690563"/>
          </a:xfrm>
          <a:noFill/>
        </p:spPr>
        <p:txBody>
          <a:bodyPr/>
          <a:lstStyle/>
          <a:p>
            <a:pPr eaLnBrk="1" hangingPunct="1"/>
            <a:r>
              <a:rPr lang="en-US" sz="3600" b="0" dirty="0" smtClean="0"/>
              <a:t>Study Size Software in GCRC Lab</a:t>
            </a:r>
          </a:p>
        </p:txBody>
      </p:sp>
      <p:sp>
        <p:nvSpPr>
          <p:cNvPr id="37892" name="Text Box 4"/>
          <p:cNvSpPr txBox="1">
            <a:spLocks noChangeArrowheads="1"/>
          </p:cNvSpPr>
          <p:nvPr/>
        </p:nvSpPr>
        <p:spPr bwMode="auto">
          <a:xfrm>
            <a:off x="1760538" y="863600"/>
            <a:ext cx="5699125" cy="574675"/>
          </a:xfrm>
          <a:prstGeom prst="rect">
            <a:avLst/>
          </a:prstGeom>
          <a:noFill/>
          <a:ln w="9525" algn="ctr">
            <a:noFill/>
            <a:miter lim="800000"/>
            <a:headEnd/>
            <a:tailEnd/>
          </a:ln>
        </p:spPr>
        <p:txBody>
          <a:bodyPr lIns="101882" tIns="50941" rIns="101882" bIns="50941">
            <a:spAutoFit/>
          </a:bodyPr>
          <a:lstStyle/>
          <a:p>
            <a:pPr defTabSz="1019175">
              <a:spcBef>
                <a:spcPct val="50000"/>
              </a:spcBef>
            </a:pPr>
            <a:r>
              <a:rPr lang="en-US" sz="3100" dirty="0">
                <a:solidFill>
                  <a:schemeClr val="bg1"/>
                </a:solidFill>
              </a:rPr>
              <a:t>ncss.com     ~$500</a:t>
            </a:r>
            <a:r>
              <a:rPr lang="en-US" dirty="0">
                <a:solidFill>
                  <a:schemeClr val="bg1"/>
                </a:solidFill>
              </a:rPr>
              <a:t>   </a:t>
            </a:r>
          </a:p>
        </p:txBody>
      </p:sp>
      <p:sp>
        <p:nvSpPr>
          <p:cNvPr id="5" name="Slide Number Placeholder 4"/>
          <p:cNvSpPr>
            <a:spLocks noGrp="1"/>
          </p:cNvSpPr>
          <p:nvPr>
            <p:ph type="sldNum" sz="quarter" idx="12"/>
          </p:nvPr>
        </p:nvSpPr>
        <p:spPr/>
        <p:txBody>
          <a:bodyPr/>
          <a:lstStyle/>
          <a:p>
            <a:fld id="{8400CD88-B0E7-48C9-8ED4-31A2C3FDDF62}" type="slidenum">
              <a:rPr lang="en-US" smtClean="0"/>
              <a:pPr/>
              <a:t>39</a:t>
            </a:fld>
            <a:endParaRPr lang="en-US"/>
          </a:p>
        </p:txBody>
      </p:sp>
      <p:sp>
        <p:nvSpPr>
          <p:cNvPr id="2" name="Date Placeholder 1"/>
          <p:cNvSpPr>
            <a:spLocks noGrp="1"/>
          </p:cNvSpPr>
          <p:nvPr>
            <p:ph type="dt" sz="half" idx="10"/>
          </p:nvPr>
        </p:nvSpPr>
        <p:spPr/>
        <p:txBody>
          <a:bodyPr/>
          <a:lstStyle/>
          <a:p>
            <a:fld id="{1C0015C9-923D-4F54-9C64-75B55601358A}" type="datetime1">
              <a:rPr lang="en-US" smtClean="0"/>
              <a:t>8/14/2018</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502920" y="314855"/>
            <a:ext cx="9052560" cy="721465"/>
          </a:xfrm>
        </p:spPr>
        <p:txBody>
          <a:bodyPr/>
          <a:lstStyle/>
          <a:p>
            <a:pPr eaLnBrk="1" hangingPunct="1">
              <a:defRPr/>
            </a:pPr>
            <a:r>
              <a:rPr lang="en-US" dirty="0" smtClean="0"/>
              <a:t/>
            </a:r>
            <a:br>
              <a:rPr lang="en-US" dirty="0" smtClean="0"/>
            </a:br>
            <a:r>
              <a:rPr lang="en-US" dirty="0" smtClean="0"/>
              <a:t>Five stages when carrying out a hypothesis test</a:t>
            </a:r>
            <a:br>
              <a:rPr lang="en-US" dirty="0" smtClean="0"/>
            </a:br>
            <a:endParaRPr lang="en-US" dirty="0" smtClean="0"/>
          </a:p>
        </p:txBody>
      </p:sp>
      <p:sp>
        <p:nvSpPr>
          <p:cNvPr id="331779" name="Rectangle 3"/>
          <p:cNvSpPr>
            <a:spLocks noGrp="1" noChangeArrowheads="1"/>
          </p:cNvSpPr>
          <p:nvPr>
            <p:ph idx="1"/>
          </p:nvPr>
        </p:nvSpPr>
        <p:spPr>
          <a:xfrm>
            <a:off x="419100" y="1036320"/>
            <a:ext cx="9136380" cy="6217920"/>
          </a:xfrm>
        </p:spPr>
        <p:txBody>
          <a:bodyPr/>
          <a:lstStyle/>
          <a:p>
            <a:pPr marL="679216" indent="-679216" eaLnBrk="1" hangingPunct="1">
              <a:buFont typeface="+mj-lt"/>
              <a:buAutoNum type="arabicPeriod"/>
              <a:defRPr/>
            </a:pPr>
            <a:r>
              <a:rPr lang="en-US" dirty="0" smtClean="0">
                <a:solidFill>
                  <a:schemeClr val="bg1"/>
                </a:solidFill>
              </a:rPr>
              <a:t>Define the null (H</a:t>
            </a:r>
            <a:r>
              <a:rPr lang="en-US" baseline="-25000" dirty="0" smtClean="0">
                <a:solidFill>
                  <a:schemeClr val="bg1"/>
                </a:solidFill>
              </a:rPr>
              <a:t>0</a:t>
            </a:r>
            <a:r>
              <a:rPr lang="en-US" dirty="0" smtClean="0">
                <a:solidFill>
                  <a:schemeClr val="bg1"/>
                </a:solidFill>
              </a:rPr>
              <a:t>) and alternative(Ha) hypothesis under the study.</a:t>
            </a:r>
          </a:p>
          <a:p>
            <a:pPr marL="679216" indent="-679216" eaLnBrk="1" hangingPunct="1">
              <a:buFont typeface="+mj-lt"/>
              <a:buAutoNum type="arabicPeriod"/>
              <a:defRPr/>
            </a:pPr>
            <a:r>
              <a:rPr lang="en-US" dirty="0" smtClean="0">
                <a:solidFill>
                  <a:schemeClr val="bg1"/>
                </a:solidFill>
              </a:rPr>
              <a:t>Collect relevant data from a sample of individuals.</a:t>
            </a:r>
          </a:p>
          <a:p>
            <a:pPr marL="679216" indent="-679216" eaLnBrk="1" hangingPunct="1">
              <a:buFont typeface="+mj-lt"/>
              <a:buAutoNum type="arabicPeriod"/>
              <a:defRPr/>
            </a:pPr>
            <a:r>
              <a:rPr lang="en-US" dirty="0" smtClean="0">
                <a:solidFill>
                  <a:schemeClr val="bg1"/>
                </a:solidFill>
              </a:rPr>
              <a:t>Calculate the value of the test statistics specific to the null hypothesis</a:t>
            </a:r>
          </a:p>
          <a:p>
            <a:pPr marL="679216" indent="-679216" eaLnBrk="1" hangingPunct="1">
              <a:buFont typeface="+mj-lt"/>
              <a:buAutoNum type="arabicPeriod"/>
              <a:defRPr/>
            </a:pPr>
            <a:r>
              <a:rPr lang="en-US" dirty="0" smtClean="0">
                <a:solidFill>
                  <a:schemeClr val="bg1"/>
                </a:solidFill>
              </a:rPr>
              <a:t>Compute the P-value by compare the value of the test statistics to values from a known probability distribution</a:t>
            </a:r>
          </a:p>
          <a:p>
            <a:pPr marL="679216" indent="-679216" eaLnBrk="1" hangingPunct="1">
              <a:buFont typeface="+mj-lt"/>
              <a:buAutoNum type="arabicPeriod"/>
              <a:defRPr/>
            </a:pPr>
            <a:r>
              <a:rPr lang="en-US" dirty="0" smtClean="0">
                <a:solidFill>
                  <a:schemeClr val="bg1"/>
                </a:solidFill>
              </a:rPr>
              <a:t>Interpret the P-value and results</a:t>
            </a:r>
          </a:p>
          <a:p>
            <a:pPr marL="679216" indent="-679216" eaLnBrk="1" hangingPunct="1">
              <a:buFont typeface="+mj-lt"/>
              <a:buAutoNum type="arabicPeriod"/>
              <a:defRPr/>
            </a:pPr>
            <a:endParaRPr lang="en-US" sz="2700" dirty="0" smtClean="0"/>
          </a:p>
          <a:p>
            <a:pPr marL="679216" indent="-679216" eaLnBrk="1" hangingPunct="1">
              <a:buFont typeface="+mj-lt"/>
              <a:buAutoNum type="arabicPeriod"/>
              <a:defRPr/>
            </a:pPr>
            <a:endParaRPr lang="en-US" sz="2700" dirty="0" smtClean="0"/>
          </a:p>
          <a:p>
            <a:pPr marL="679216" indent="-679216" eaLnBrk="1" hangingPunct="1">
              <a:defRPr/>
            </a:pPr>
            <a:endParaRPr lang="en-US" sz="2700" dirty="0" smtClean="0"/>
          </a:p>
          <a:p>
            <a:pPr marL="679216" indent="-679216" eaLnBrk="1" hangingPunct="1">
              <a:buNone/>
              <a:defRPr/>
            </a:pPr>
            <a:r>
              <a:rPr lang="en-US" sz="2700" dirty="0" smtClean="0"/>
              <a:t> </a:t>
            </a:r>
          </a:p>
        </p:txBody>
      </p:sp>
      <p:sp>
        <p:nvSpPr>
          <p:cNvPr id="7" name="Slide Number Placeholder 6"/>
          <p:cNvSpPr>
            <a:spLocks noGrp="1"/>
          </p:cNvSpPr>
          <p:nvPr>
            <p:ph type="sldNum" sz="quarter" idx="12"/>
          </p:nvPr>
        </p:nvSpPr>
        <p:spPr/>
        <p:txBody>
          <a:bodyPr/>
          <a:lstStyle/>
          <a:p>
            <a:fld id="{0EE4DD8E-A28E-4889-BFE2-E6A1FE07330E}" type="slidenum">
              <a:rPr lang="en-US" smtClean="0"/>
              <a:pPr/>
              <a:t>4</a:t>
            </a:fld>
            <a:endParaRPr lang="en-US"/>
          </a:p>
        </p:txBody>
      </p:sp>
      <p:sp>
        <p:nvSpPr>
          <p:cNvPr id="2" name="Date Placeholder 1"/>
          <p:cNvSpPr>
            <a:spLocks noGrp="1"/>
          </p:cNvSpPr>
          <p:nvPr>
            <p:ph type="dt" sz="half" idx="10"/>
          </p:nvPr>
        </p:nvSpPr>
        <p:spPr/>
        <p:txBody>
          <a:bodyPr/>
          <a:lstStyle/>
          <a:p>
            <a:fld id="{3825A9F9-BD11-421A-A3E1-956B5D42DE45}" type="datetime1">
              <a:rPr lang="en-US" smtClean="0"/>
              <a:t>8/14/2018</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a:xfrm>
            <a:off x="334963" y="0"/>
            <a:ext cx="8716962" cy="690563"/>
          </a:xfrm>
          <a:noFill/>
        </p:spPr>
        <p:txBody>
          <a:bodyPr/>
          <a:lstStyle/>
          <a:p>
            <a:pPr eaLnBrk="1" hangingPunct="1"/>
            <a:r>
              <a:rPr lang="en-US" sz="3600" b="0" dirty="0" err="1" smtClean="0"/>
              <a:t>nQuery</a:t>
            </a:r>
            <a:r>
              <a:rPr lang="en-US" sz="3600" b="0" dirty="0" smtClean="0"/>
              <a:t> - Used by Most Drug Companies</a:t>
            </a:r>
          </a:p>
        </p:txBody>
      </p:sp>
      <p:pic>
        <p:nvPicPr>
          <p:cNvPr id="38915" name="Picture 7"/>
          <p:cNvPicPr>
            <a:picLocks noChangeAspect="1" noChangeArrowheads="1"/>
          </p:cNvPicPr>
          <p:nvPr/>
        </p:nvPicPr>
        <p:blipFill>
          <a:blip r:embed="rId2" cstate="print"/>
          <a:srcRect/>
          <a:stretch>
            <a:fillRect/>
          </a:stretch>
        </p:blipFill>
        <p:spPr bwMode="auto">
          <a:xfrm>
            <a:off x="419100" y="1554163"/>
            <a:ext cx="9167813" cy="4000500"/>
          </a:xfrm>
          <a:prstGeom prst="rect">
            <a:avLst/>
          </a:prstGeom>
          <a:noFill/>
          <a:ln w="9525" algn="ctr">
            <a:noFill/>
            <a:miter lim="800000"/>
            <a:headEnd/>
            <a:tailEnd/>
          </a:ln>
        </p:spPr>
      </p:pic>
      <p:sp>
        <p:nvSpPr>
          <p:cNvPr id="4" name="Slide Number Placeholder 3"/>
          <p:cNvSpPr>
            <a:spLocks noGrp="1"/>
          </p:cNvSpPr>
          <p:nvPr>
            <p:ph type="sldNum" sz="quarter" idx="12"/>
          </p:nvPr>
        </p:nvSpPr>
        <p:spPr/>
        <p:txBody>
          <a:bodyPr/>
          <a:lstStyle/>
          <a:p>
            <a:fld id="{8400CD88-B0E7-48C9-8ED4-31A2C3FDDF62}" type="slidenum">
              <a:rPr lang="en-US" smtClean="0"/>
              <a:pPr/>
              <a:t>40</a:t>
            </a:fld>
            <a:endParaRPr lang="en-US"/>
          </a:p>
        </p:txBody>
      </p:sp>
      <p:sp>
        <p:nvSpPr>
          <p:cNvPr id="2" name="Date Placeholder 1"/>
          <p:cNvSpPr>
            <a:spLocks noGrp="1"/>
          </p:cNvSpPr>
          <p:nvPr>
            <p:ph type="dt" sz="half" idx="10"/>
          </p:nvPr>
        </p:nvSpPr>
        <p:spPr/>
        <p:txBody>
          <a:bodyPr/>
          <a:lstStyle/>
          <a:p>
            <a:fld id="{670D3742-0434-4BF8-ABB4-F0A52F8D7A00}" type="datetime1">
              <a:rPr lang="en-US" smtClean="0"/>
              <a:t>8/14/2018</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9052560" cy="894185"/>
          </a:xfrm>
        </p:spPr>
        <p:txBody>
          <a:bodyPr/>
          <a:lstStyle/>
          <a:p>
            <a:r>
              <a:rPr lang="en-US" dirty="0" smtClean="0"/>
              <a:t>A criminal prosecution </a:t>
            </a:r>
            <a:br>
              <a:rPr lang="en-US" dirty="0" smtClean="0"/>
            </a:br>
            <a:r>
              <a:rPr lang="en-US" dirty="0" smtClean="0"/>
              <a:t>in U.S. justice system </a:t>
            </a:r>
            <a:endParaRPr lang="en-US" dirty="0"/>
          </a:p>
        </p:txBody>
      </p:sp>
      <p:sp>
        <p:nvSpPr>
          <p:cNvPr id="3" name="Content Placeholder 2"/>
          <p:cNvSpPr>
            <a:spLocks noGrp="1"/>
          </p:cNvSpPr>
          <p:nvPr>
            <p:ph idx="1"/>
          </p:nvPr>
        </p:nvSpPr>
        <p:spPr>
          <a:xfrm>
            <a:off x="502920" y="990600"/>
            <a:ext cx="8968740" cy="6781800"/>
          </a:xfrm>
        </p:spPr>
        <p:txBody>
          <a:bodyPr/>
          <a:lstStyle/>
          <a:p>
            <a:pPr marL="679216" indent="-679216" eaLnBrk="1" hangingPunct="1">
              <a:buFont typeface="+mj-lt"/>
              <a:buAutoNum type="arabicPeriod"/>
              <a:defRPr/>
            </a:pPr>
            <a:r>
              <a:rPr lang="en-US" sz="2400" dirty="0" smtClean="0">
                <a:solidFill>
                  <a:schemeClr val="bg1"/>
                </a:solidFill>
              </a:rPr>
              <a:t>Define the null (H</a:t>
            </a:r>
            <a:r>
              <a:rPr lang="en-US" sz="2400" baseline="-25000" dirty="0" smtClean="0">
                <a:solidFill>
                  <a:schemeClr val="bg1"/>
                </a:solidFill>
              </a:rPr>
              <a:t>0</a:t>
            </a:r>
            <a:r>
              <a:rPr lang="en-US" sz="2400" dirty="0" smtClean="0">
                <a:solidFill>
                  <a:schemeClr val="bg1"/>
                </a:solidFill>
              </a:rPr>
              <a:t>) and alternative(Ha) hypothesis under the study </a:t>
            </a:r>
            <a:r>
              <a:rPr lang="en-US" sz="3200" dirty="0" smtClean="0">
                <a:solidFill>
                  <a:schemeClr val="bg1"/>
                </a:solidFill>
              </a:rPr>
              <a:t>: a primary suspect is arrested and </a:t>
            </a:r>
            <a:r>
              <a:rPr lang="en-US" sz="3200" i="1" dirty="0" smtClean="0">
                <a:solidFill>
                  <a:schemeClr val="bg1"/>
                </a:solidFill>
              </a:rPr>
              <a:t>assumed</a:t>
            </a:r>
            <a:r>
              <a:rPr lang="en-US" sz="3200" dirty="0" smtClean="0">
                <a:solidFill>
                  <a:schemeClr val="bg1"/>
                </a:solidFill>
              </a:rPr>
              <a:t> to be “</a:t>
            </a:r>
            <a:r>
              <a:rPr lang="en-US" sz="3200" i="1" dirty="0" smtClean="0">
                <a:solidFill>
                  <a:schemeClr val="bg1"/>
                </a:solidFill>
              </a:rPr>
              <a:t>Not Guilty” (H</a:t>
            </a:r>
            <a:r>
              <a:rPr lang="en-US" sz="3200" i="1" baseline="-25000" dirty="0" smtClean="0">
                <a:solidFill>
                  <a:schemeClr val="bg1"/>
                </a:solidFill>
              </a:rPr>
              <a:t>0</a:t>
            </a:r>
            <a:r>
              <a:rPr lang="en-US" sz="3200" i="1" dirty="0" smtClean="0">
                <a:solidFill>
                  <a:schemeClr val="bg1"/>
                </a:solidFill>
              </a:rPr>
              <a:t>) </a:t>
            </a:r>
            <a:r>
              <a:rPr lang="en-US" sz="3200" dirty="0" smtClean="0">
                <a:solidFill>
                  <a:schemeClr val="bg1"/>
                </a:solidFill>
              </a:rPr>
              <a:t>until proven, H</a:t>
            </a:r>
            <a:r>
              <a:rPr lang="en-US" sz="3200" baseline="-25000" dirty="0" smtClean="0">
                <a:solidFill>
                  <a:schemeClr val="bg1"/>
                </a:solidFill>
              </a:rPr>
              <a:t>a</a:t>
            </a:r>
            <a:r>
              <a:rPr lang="en-US" sz="3200" dirty="0" smtClean="0">
                <a:solidFill>
                  <a:schemeClr val="bg1"/>
                </a:solidFill>
              </a:rPr>
              <a:t> to be “</a:t>
            </a:r>
            <a:r>
              <a:rPr lang="en-US" sz="3200" i="1" dirty="0" smtClean="0">
                <a:solidFill>
                  <a:schemeClr val="bg1"/>
                </a:solidFill>
              </a:rPr>
              <a:t>Guilty</a:t>
            </a:r>
            <a:r>
              <a:rPr lang="en-US" sz="3200" dirty="0" smtClean="0">
                <a:solidFill>
                  <a:schemeClr val="bg1"/>
                </a:solidFill>
              </a:rPr>
              <a:t>”</a:t>
            </a:r>
          </a:p>
          <a:p>
            <a:pPr marL="679216" indent="-679216" eaLnBrk="1" hangingPunct="1">
              <a:buFont typeface="+mj-lt"/>
              <a:buAutoNum type="arabicPeriod"/>
              <a:defRPr/>
            </a:pPr>
            <a:r>
              <a:rPr lang="en-US" sz="2800" dirty="0" smtClean="0">
                <a:solidFill>
                  <a:schemeClr val="bg1"/>
                </a:solidFill>
              </a:rPr>
              <a:t>Collect relevant data from a sample of individuals</a:t>
            </a:r>
            <a:r>
              <a:rPr lang="en-US" sz="3200" dirty="0" smtClean="0">
                <a:solidFill>
                  <a:schemeClr val="bg1"/>
                </a:solidFill>
              </a:rPr>
              <a:t>: works from a prosecutor to find the evidence to prove against“ Not Guilty (H</a:t>
            </a:r>
            <a:r>
              <a:rPr lang="en-US" sz="3200" baseline="-25000" dirty="0" smtClean="0">
                <a:solidFill>
                  <a:schemeClr val="bg1"/>
                </a:solidFill>
              </a:rPr>
              <a:t>0</a:t>
            </a:r>
            <a:r>
              <a:rPr lang="en-US" sz="3200" dirty="0" smtClean="0">
                <a:solidFill>
                  <a:schemeClr val="bg1"/>
                </a:solidFill>
              </a:rPr>
              <a:t>)</a:t>
            </a:r>
          </a:p>
          <a:p>
            <a:pPr marL="679216" indent="-679216" eaLnBrk="1" hangingPunct="1">
              <a:buFont typeface="+mj-lt"/>
              <a:buAutoNum type="arabicPeriod"/>
              <a:defRPr/>
            </a:pPr>
            <a:r>
              <a:rPr lang="en-US" sz="2800" dirty="0" smtClean="0">
                <a:solidFill>
                  <a:schemeClr val="bg1"/>
                </a:solidFill>
              </a:rPr>
              <a:t>Calculate the value of </a:t>
            </a:r>
            <a:r>
              <a:rPr lang="en-US" sz="2800" u="sng" dirty="0" smtClean="0">
                <a:solidFill>
                  <a:schemeClr val="bg1"/>
                </a:solidFill>
              </a:rPr>
              <a:t>the test statistics </a:t>
            </a:r>
            <a:r>
              <a:rPr lang="en-US" sz="2800" dirty="0" smtClean="0">
                <a:solidFill>
                  <a:schemeClr val="bg1"/>
                </a:solidFill>
              </a:rPr>
              <a:t>specific to the null hypothesis</a:t>
            </a:r>
            <a:r>
              <a:rPr lang="en-US" sz="3200" dirty="0" smtClean="0">
                <a:solidFill>
                  <a:schemeClr val="bg1"/>
                </a:solidFill>
              </a:rPr>
              <a:t> : a prosecutor aggregate all  possible evidences/witness statements to make  “Not Guilty</a:t>
            </a:r>
            <a:r>
              <a:rPr lang="en-US" sz="3200" i="1" dirty="0" smtClean="0">
                <a:solidFill>
                  <a:schemeClr val="bg1"/>
                </a:solidFill>
              </a:rPr>
              <a:t> (H</a:t>
            </a:r>
            <a:r>
              <a:rPr lang="en-US" sz="3200" i="1" baseline="-25000" dirty="0" smtClean="0">
                <a:solidFill>
                  <a:schemeClr val="bg1"/>
                </a:solidFill>
              </a:rPr>
              <a:t>0</a:t>
            </a:r>
            <a:r>
              <a:rPr lang="en-US" sz="3200" i="1" dirty="0" smtClean="0">
                <a:solidFill>
                  <a:schemeClr val="bg1"/>
                </a:solidFill>
              </a:rPr>
              <a:t>) </a:t>
            </a:r>
            <a:r>
              <a:rPr lang="en-US" sz="3200" dirty="0" smtClean="0">
                <a:solidFill>
                  <a:schemeClr val="bg1"/>
                </a:solidFill>
              </a:rPr>
              <a:t>”  to be rejected </a:t>
            </a:r>
            <a:r>
              <a:rPr lang="en-US" sz="3200" dirty="0" smtClean="0">
                <a:solidFill>
                  <a:schemeClr val="bg1"/>
                </a:solidFill>
              </a:rPr>
              <a:t>BEYOND </a:t>
            </a:r>
            <a:r>
              <a:rPr lang="en-US" sz="3200" dirty="0" smtClean="0">
                <a:solidFill>
                  <a:schemeClr val="bg1"/>
                </a:solidFill>
              </a:rPr>
              <a:t>a reasonable doubt by jury</a:t>
            </a:r>
            <a:r>
              <a:rPr lang="en-US" sz="3200" dirty="0" smtClean="0"/>
              <a:t> </a:t>
            </a:r>
          </a:p>
          <a:p>
            <a:pPr marL="679216" indent="-679216" eaLnBrk="1" hangingPunct="1">
              <a:buFont typeface="+mj-lt"/>
              <a:buAutoNum type="arabicPeriod"/>
              <a:defRPr/>
            </a:pPr>
            <a:endParaRPr lang="en-US" sz="1800" dirty="0" smtClean="0"/>
          </a:p>
          <a:p>
            <a:endParaRPr lang="en-US" dirty="0"/>
          </a:p>
        </p:txBody>
      </p:sp>
      <p:sp>
        <p:nvSpPr>
          <p:cNvPr id="4" name="Slide Number Placeholder 3"/>
          <p:cNvSpPr>
            <a:spLocks noGrp="1"/>
          </p:cNvSpPr>
          <p:nvPr>
            <p:ph type="sldNum" sz="quarter" idx="12"/>
          </p:nvPr>
        </p:nvSpPr>
        <p:spPr/>
        <p:txBody>
          <a:bodyPr/>
          <a:lstStyle/>
          <a:p>
            <a:fld id="{0EE4DD8E-A28E-4889-BFE2-E6A1FE07330E}" type="slidenum">
              <a:rPr lang="en-US" smtClean="0"/>
              <a:pPr/>
              <a:t>5</a:t>
            </a:fld>
            <a:endParaRPr lang="en-US"/>
          </a:p>
        </p:txBody>
      </p:sp>
      <p:sp>
        <p:nvSpPr>
          <p:cNvPr id="5" name="Date Placeholder 4"/>
          <p:cNvSpPr>
            <a:spLocks noGrp="1"/>
          </p:cNvSpPr>
          <p:nvPr>
            <p:ph type="dt" sz="half" idx="10"/>
          </p:nvPr>
        </p:nvSpPr>
        <p:spPr/>
        <p:txBody>
          <a:bodyPr/>
          <a:lstStyle/>
          <a:p>
            <a:fld id="{1634975B-AA58-49BB-8A39-27B96393E69B}" type="datetime1">
              <a:rPr lang="en-US" smtClean="0"/>
              <a:t>8/14/2018</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4855"/>
            <a:ext cx="9052560" cy="894185"/>
          </a:xfrm>
        </p:spPr>
        <p:txBody>
          <a:bodyPr/>
          <a:lstStyle/>
          <a:p>
            <a:r>
              <a:rPr lang="en-US" dirty="0" smtClean="0"/>
              <a:t>A criminal prosecution </a:t>
            </a:r>
            <a:br>
              <a:rPr lang="en-US" dirty="0" smtClean="0"/>
            </a:br>
            <a:r>
              <a:rPr lang="en-US" dirty="0" smtClean="0"/>
              <a:t>in U.S. justice system </a:t>
            </a:r>
            <a:endParaRPr lang="en-US" dirty="0"/>
          </a:p>
        </p:txBody>
      </p:sp>
      <p:sp>
        <p:nvSpPr>
          <p:cNvPr id="3" name="Content Placeholder 2"/>
          <p:cNvSpPr>
            <a:spLocks noGrp="1"/>
          </p:cNvSpPr>
          <p:nvPr>
            <p:ph idx="1"/>
          </p:nvPr>
        </p:nvSpPr>
        <p:spPr>
          <a:xfrm>
            <a:off x="502920" y="1295400"/>
            <a:ext cx="9052560" cy="5647585"/>
          </a:xfrm>
        </p:spPr>
        <p:txBody>
          <a:bodyPr/>
          <a:lstStyle/>
          <a:p>
            <a:pPr marL="679216" indent="-679216" eaLnBrk="1" hangingPunct="1">
              <a:buFont typeface="+mj-lt"/>
              <a:buAutoNum type="arabicPeriod" startAt="4"/>
              <a:defRPr/>
            </a:pPr>
            <a:r>
              <a:rPr lang="en-US" sz="2400" dirty="0" smtClean="0">
                <a:solidFill>
                  <a:schemeClr val="bg1"/>
                </a:solidFill>
              </a:rPr>
              <a:t>Compute the P-value by comparing the value of the test statistics to values from a known probability distribution: </a:t>
            </a:r>
            <a:r>
              <a:rPr lang="en-US" dirty="0" smtClean="0">
                <a:solidFill>
                  <a:schemeClr val="bg1"/>
                </a:solidFill>
              </a:rPr>
              <a:t>a jury decide how rare all evidences presented by a prosecutor if a defendant is “Not Guilty”. Is it a beyond reasonable doubt? </a:t>
            </a:r>
          </a:p>
          <a:p>
            <a:pPr marL="679216" indent="-679216" eaLnBrk="1" hangingPunct="1">
              <a:buFont typeface="+mj-lt"/>
              <a:buAutoNum type="arabicPeriod" startAt="4"/>
              <a:defRPr/>
            </a:pPr>
            <a:endParaRPr lang="en-US" dirty="0" smtClean="0">
              <a:solidFill>
                <a:schemeClr val="bg1"/>
              </a:solidFill>
            </a:endParaRPr>
          </a:p>
          <a:p>
            <a:pPr marL="679216" indent="-679216" eaLnBrk="1" hangingPunct="1">
              <a:buFont typeface="+mj-lt"/>
              <a:buAutoNum type="arabicPeriod" startAt="4"/>
              <a:defRPr/>
            </a:pPr>
            <a:r>
              <a:rPr lang="en-US" sz="2400" dirty="0" smtClean="0">
                <a:solidFill>
                  <a:schemeClr val="bg1"/>
                </a:solidFill>
              </a:rPr>
              <a:t>Interpret the P-value and results</a:t>
            </a:r>
            <a:r>
              <a:rPr lang="en-US" dirty="0" smtClean="0">
                <a:solidFill>
                  <a:schemeClr val="bg1"/>
                </a:solidFill>
              </a:rPr>
              <a:t>:  How RARE what I see from all prosecutor’s evidences if a defendant is “Not Guilty”? </a:t>
            </a:r>
          </a:p>
          <a:p>
            <a:endParaRPr lang="en-US" dirty="0"/>
          </a:p>
        </p:txBody>
      </p:sp>
      <p:sp>
        <p:nvSpPr>
          <p:cNvPr id="4" name="Slide Number Placeholder 3"/>
          <p:cNvSpPr>
            <a:spLocks noGrp="1"/>
          </p:cNvSpPr>
          <p:nvPr>
            <p:ph type="sldNum" sz="quarter" idx="12"/>
          </p:nvPr>
        </p:nvSpPr>
        <p:spPr/>
        <p:txBody>
          <a:bodyPr/>
          <a:lstStyle/>
          <a:p>
            <a:fld id="{0EE4DD8E-A28E-4889-BFE2-E6A1FE07330E}" type="slidenum">
              <a:rPr lang="en-US" smtClean="0"/>
              <a:pPr/>
              <a:t>6</a:t>
            </a:fld>
            <a:endParaRPr lang="en-US"/>
          </a:p>
        </p:txBody>
      </p:sp>
      <p:sp>
        <p:nvSpPr>
          <p:cNvPr id="5" name="Date Placeholder 4"/>
          <p:cNvSpPr>
            <a:spLocks noGrp="1"/>
          </p:cNvSpPr>
          <p:nvPr>
            <p:ph type="dt" sz="half" idx="10"/>
          </p:nvPr>
        </p:nvSpPr>
        <p:spPr/>
        <p:txBody>
          <a:bodyPr/>
          <a:lstStyle/>
          <a:p>
            <a:fld id="{04DDC1D9-8DFB-40DA-A351-B1FDA69C6EB3}" type="datetime1">
              <a:rPr lang="en-US" smtClean="0"/>
              <a:t>8/14/2018</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762000" y="381000"/>
            <a:ext cx="8550275" cy="838200"/>
          </a:xfrm>
        </p:spPr>
        <p:txBody>
          <a:bodyPr/>
          <a:lstStyle/>
          <a:p>
            <a:pPr eaLnBrk="1" hangingPunct="1"/>
            <a:r>
              <a:rPr lang="en-US" dirty="0" err="1" smtClean="0"/>
              <a:t>Insignificnat</a:t>
            </a:r>
            <a:r>
              <a:rPr lang="en-US" dirty="0" smtClean="0"/>
              <a:t> p-values for  Inequality tests</a:t>
            </a:r>
          </a:p>
        </p:txBody>
      </p:sp>
      <p:sp>
        <p:nvSpPr>
          <p:cNvPr id="6147" name="Content Placeholder 5"/>
          <p:cNvSpPr>
            <a:spLocks noGrp="1"/>
          </p:cNvSpPr>
          <p:nvPr>
            <p:ph idx="1"/>
          </p:nvPr>
        </p:nvSpPr>
        <p:spPr>
          <a:xfrm>
            <a:off x="685800" y="1295400"/>
            <a:ext cx="8694737" cy="5867400"/>
          </a:xfrm>
        </p:spPr>
        <p:txBody>
          <a:bodyPr/>
          <a:lstStyle/>
          <a:p>
            <a:pPr eaLnBrk="1" hangingPunct="1"/>
            <a:r>
              <a:rPr lang="en-US" dirty="0" smtClean="0">
                <a:solidFill>
                  <a:schemeClr val="bg1"/>
                </a:solidFill>
              </a:rPr>
              <a:t>Insignificant p-values (&gt; 0.05) usually mean that you don’t find a statistically sufficient evidence to support Ha and this doesn’t necessary mean H</a:t>
            </a:r>
            <a:r>
              <a:rPr lang="en-US" baseline="-25000" dirty="0" smtClean="0">
                <a:solidFill>
                  <a:schemeClr val="bg1"/>
                </a:solidFill>
              </a:rPr>
              <a:t>0</a:t>
            </a:r>
            <a:r>
              <a:rPr lang="en-US" dirty="0" smtClean="0">
                <a:solidFill>
                  <a:schemeClr val="bg1"/>
                </a:solidFill>
              </a:rPr>
              <a:t> is true</a:t>
            </a:r>
            <a:r>
              <a:rPr lang="en-US" dirty="0" smtClean="0"/>
              <a:t>. </a:t>
            </a:r>
          </a:p>
          <a:p>
            <a:pPr eaLnBrk="1" hangingPunct="1"/>
            <a:r>
              <a:rPr lang="en-US" dirty="0" smtClean="0">
                <a:solidFill>
                  <a:schemeClr val="bg1"/>
                </a:solidFill>
              </a:rPr>
              <a:t>H</a:t>
            </a:r>
            <a:r>
              <a:rPr lang="en-US" baseline="-25000" dirty="0" smtClean="0">
                <a:solidFill>
                  <a:schemeClr val="bg1"/>
                </a:solidFill>
              </a:rPr>
              <a:t>0</a:t>
            </a:r>
            <a:r>
              <a:rPr lang="en-US" dirty="0" smtClean="0">
                <a:solidFill>
                  <a:schemeClr val="bg1"/>
                </a:solidFill>
              </a:rPr>
              <a:t> might or might not be true  =&gt; Your study is still “INCONCLUSIVE”.</a:t>
            </a:r>
          </a:p>
          <a:p>
            <a:pPr eaLnBrk="1" hangingPunct="1"/>
            <a:r>
              <a:rPr lang="en-US" dirty="0" smtClean="0">
                <a:solidFill>
                  <a:schemeClr val="bg1"/>
                </a:solidFill>
              </a:rPr>
              <a:t>Insignificant p-values do NOT prove your null !</a:t>
            </a:r>
          </a:p>
          <a:p>
            <a:pPr eaLnBrk="1" hangingPunct="1">
              <a:buNone/>
            </a:pPr>
            <a:endParaRPr lang="en-US" dirty="0" smtClean="0"/>
          </a:p>
          <a:p>
            <a:pPr eaLnBrk="1" hangingPunct="1">
              <a:buNone/>
            </a:pPr>
            <a:r>
              <a:rPr lang="en-US" dirty="0" smtClean="0"/>
              <a:t> </a:t>
            </a:r>
          </a:p>
        </p:txBody>
      </p:sp>
      <p:sp>
        <p:nvSpPr>
          <p:cNvPr id="4" name="Slide Number Placeholder 3"/>
          <p:cNvSpPr>
            <a:spLocks noGrp="1"/>
          </p:cNvSpPr>
          <p:nvPr>
            <p:ph type="sldNum" sz="quarter" idx="12"/>
          </p:nvPr>
        </p:nvSpPr>
        <p:spPr/>
        <p:txBody>
          <a:bodyPr/>
          <a:lstStyle/>
          <a:p>
            <a:fld id="{8400CD88-B0E7-48C9-8ED4-31A2C3FDDF62}" type="slidenum">
              <a:rPr lang="en-US" smtClean="0"/>
              <a:pPr/>
              <a:t>7</a:t>
            </a:fld>
            <a:endParaRPr lang="en-US"/>
          </a:p>
        </p:txBody>
      </p:sp>
      <p:sp>
        <p:nvSpPr>
          <p:cNvPr id="2" name="Date Placeholder 1"/>
          <p:cNvSpPr>
            <a:spLocks noGrp="1"/>
          </p:cNvSpPr>
          <p:nvPr>
            <p:ph type="dt" sz="half" idx="10"/>
          </p:nvPr>
        </p:nvSpPr>
        <p:spPr/>
        <p:txBody>
          <a:bodyPr/>
          <a:lstStyle/>
          <a:p>
            <a:fld id="{08709EA0-633D-4FF6-895E-4FB034DE9210}" type="datetime1">
              <a:rPr lang="en-US" smtClean="0"/>
              <a:t>8/14/2018</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502920" y="314855"/>
            <a:ext cx="9052560" cy="721465"/>
          </a:xfrm>
        </p:spPr>
        <p:txBody>
          <a:bodyPr/>
          <a:lstStyle/>
          <a:p>
            <a:pPr eaLnBrk="1" hangingPunct="1">
              <a:defRPr/>
            </a:pPr>
            <a:r>
              <a:rPr lang="en-US" dirty="0" smtClean="0"/>
              <a:t>How to interpret P Value , in general ?</a:t>
            </a:r>
          </a:p>
        </p:txBody>
      </p:sp>
      <p:sp>
        <p:nvSpPr>
          <p:cNvPr id="389123" name="Rectangle 3"/>
          <p:cNvSpPr>
            <a:spLocks noGrp="1" noChangeArrowheads="1"/>
          </p:cNvSpPr>
          <p:nvPr>
            <p:ph type="body" idx="1"/>
          </p:nvPr>
        </p:nvSpPr>
        <p:spPr>
          <a:xfrm>
            <a:off x="502920" y="1209040"/>
            <a:ext cx="9052560" cy="6217920"/>
          </a:xfrm>
        </p:spPr>
        <p:txBody>
          <a:bodyPr/>
          <a:lstStyle/>
          <a:p>
            <a:pPr eaLnBrk="1" hangingPunct="1">
              <a:defRPr/>
            </a:pPr>
            <a:r>
              <a:rPr lang="en-US" sz="2700" dirty="0" smtClean="0">
                <a:solidFill>
                  <a:schemeClr val="bg1"/>
                </a:solidFill>
                <a:cs typeface="Arial" charset="0"/>
              </a:rPr>
              <a:t>A P Value is predicted probability on the assumption that </a:t>
            </a:r>
            <a:r>
              <a:rPr lang="en-US" sz="2700" dirty="0" smtClean="0">
                <a:solidFill>
                  <a:schemeClr val="bg1"/>
                </a:solidFill>
              </a:rPr>
              <a:t> H</a:t>
            </a:r>
            <a:r>
              <a:rPr lang="en-US" sz="2700" baseline="-25000" dirty="0" smtClean="0">
                <a:solidFill>
                  <a:schemeClr val="bg1"/>
                </a:solidFill>
              </a:rPr>
              <a:t>0</a:t>
            </a:r>
            <a:r>
              <a:rPr lang="en-US" sz="2700" baseline="30000" dirty="0" smtClean="0">
                <a:solidFill>
                  <a:schemeClr val="bg1"/>
                </a:solidFill>
              </a:rPr>
              <a:t> </a:t>
            </a:r>
            <a:r>
              <a:rPr lang="en-US" sz="2700" dirty="0" smtClean="0">
                <a:solidFill>
                  <a:schemeClr val="bg1"/>
                </a:solidFill>
              </a:rPr>
              <a:t>is true</a:t>
            </a:r>
            <a:endParaRPr lang="en-US" sz="2700" dirty="0" smtClean="0">
              <a:solidFill>
                <a:schemeClr val="bg1"/>
              </a:solidFill>
              <a:cs typeface="Arial" charset="0"/>
            </a:endParaRPr>
          </a:p>
          <a:p>
            <a:pPr eaLnBrk="1" hangingPunct="1">
              <a:defRPr/>
            </a:pPr>
            <a:endParaRPr lang="en-US" sz="2700" u="sng" dirty="0" smtClean="0">
              <a:solidFill>
                <a:schemeClr val="bg1"/>
              </a:solidFill>
              <a:cs typeface="Arial" charset="0"/>
            </a:endParaRPr>
          </a:p>
          <a:p>
            <a:pPr eaLnBrk="1" hangingPunct="1">
              <a:defRPr/>
            </a:pPr>
            <a:r>
              <a:rPr lang="en-US" sz="2700" dirty="0" smtClean="0">
                <a:solidFill>
                  <a:schemeClr val="bg1"/>
                </a:solidFill>
                <a:cs typeface="Arial" charset="0"/>
              </a:rPr>
              <a:t>A P Value measure the degree of “RARENESS” of what your data show if H0 is true.</a:t>
            </a:r>
          </a:p>
          <a:p>
            <a:pPr eaLnBrk="1" hangingPunct="1">
              <a:defRPr/>
            </a:pPr>
            <a:endParaRPr lang="en-US" sz="2700" dirty="0" smtClean="0">
              <a:solidFill>
                <a:schemeClr val="bg1"/>
              </a:solidFill>
            </a:endParaRPr>
          </a:p>
          <a:p>
            <a:pPr eaLnBrk="1" hangingPunct="1">
              <a:defRPr/>
            </a:pPr>
            <a:r>
              <a:rPr lang="en-US" sz="2700" dirty="0" smtClean="0">
                <a:solidFill>
                  <a:schemeClr val="bg1"/>
                </a:solidFill>
              </a:rPr>
              <a:t>A P Value is </a:t>
            </a:r>
            <a:r>
              <a:rPr lang="en-US" sz="2700" u="sng" dirty="0" smtClean="0">
                <a:solidFill>
                  <a:schemeClr val="bg1"/>
                </a:solidFill>
              </a:rPr>
              <a:t>NOT</a:t>
            </a:r>
            <a:r>
              <a:rPr lang="en-US" sz="2700" dirty="0" smtClean="0">
                <a:solidFill>
                  <a:schemeClr val="bg1"/>
                </a:solidFill>
              </a:rPr>
              <a:t> a probability of the alternative being correct.</a:t>
            </a:r>
          </a:p>
          <a:p>
            <a:pPr eaLnBrk="1" hangingPunct="1">
              <a:defRPr/>
            </a:pPr>
            <a:endParaRPr lang="en-US" sz="2700" dirty="0" smtClean="0">
              <a:solidFill>
                <a:schemeClr val="bg1"/>
              </a:solidFill>
            </a:endParaRPr>
          </a:p>
          <a:p>
            <a:pPr eaLnBrk="1" hangingPunct="1">
              <a:defRPr/>
            </a:pPr>
            <a:r>
              <a:rPr lang="en-US" sz="2700" dirty="0" smtClean="0">
                <a:solidFill>
                  <a:schemeClr val="bg1"/>
                </a:solidFill>
              </a:rPr>
              <a:t>A P Value should be used as an evidence to </a:t>
            </a:r>
            <a:r>
              <a:rPr lang="en-US" sz="2700" b="1" dirty="0" smtClean="0">
                <a:solidFill>
                  <a:schemeClr val="bg1"/>
                </a:solidFill>
              </a:rPr>
              <a:t>DISPROVE H</a:t>
            </a:r>
            <a:r>
              <a:rPr lang="en-US" sz="2700" b="1" baseline="-25000" dirty="0" smtClean="0">
                <a:solidFill>
                  <a:schemeClr val="bg1"/>
                </a:solidFill>
              </a:rPr>
              <a:t>0</a:t>
            </a:r>
            <a:r>
              <a:rPr lang="en-US" sz="2700" b="1" dirty="0" smtClean="0">
                <a:solidFill>
                  <a:schemeClr val="bg1"/>
                </a:solidFill>
              </a:rPr>
              <a:t>,</a:t>
            </a:r>
            <a:r>
              <a:rPr lang="en-US" sz="2700" dirty="0" smtClean="0">
                <a:solidFill>
                  <a:schemeClr val="bg1"/>
                </a:solidFill>
              </a:rPr>
              <a:t>  not to prove the Ha. ( Not innocent enough ! Thus we are favor toward the defendant to be GUILTY, but we DO NOT prove the defendant to be GUILTY).    </a:t>
            </a:r>
          </a:p>
          <a:p>
            <a:pPr eaLnBrk="1" hangingPunct="1">
              <a:defRPr/>
            </a:pPr>
            <a:endParaRPr lang="en-US" dirty="0" smtClean="0"/>
          </a:p>
        </p:txBody>
      </p:sp>
      <p:sp>
        <p:nvSpPr>
          <p:cNvPr id="4" name="Slide Number Placeholder 3"/>
          <p:cNvSpPr>
            <a:spLocks noGrp="1"/>
          </p:cNvSpPr>
          <p:nvPr>
            <p:ph type="sldNum" sz="quarter" idx="12"/>
          </p:nvPr>
        </p:nvSpPr>
        <p:spPr/>
        <p:txBody>
          <a:bodyPr/>
          <a:lstStyle/>
          <a:p>
            <a:fld id="{0EE4DD8E-A28E-4889-BFE2-E6A1FE07330E}" type="slidenum">
              <a:rPr lang="en-US" smtClean="0"/>
              <a:pPr/>
              <a:t>8</a:t>
            </a:fld>
            <a:endParaRPr lang="en-US"/>
          </a:p>
        </p:txBody>
      </p:sp>
      <p:sp>
        <p:nvSpPr>
          <p:cNvPr id="2" name="Date Placeholder 1"/>
          <p:cNvSpPr>
            <a:spLocks noGrp="1"/>
          </p:cNvSpPr>
          <p:nvPr>
            <p:ph type="dt" sz="half" idx="10"/>
          </p:nvPr>
        </p:nvSpPr>
        <p:spPr/>
        <p:txBody>
          <a:bodyPr/>
          <a:lstStyle/>
          <a:p>
            <a:fld id="{9CB5DF15-B65B-4D63-B52C-D6C129EBAA27}" type="datetime1">
              <a:rPr lang="en-US" smtClean="0"/>
              <a:t>8/14/2018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 y="281940"/>
            <a:ext cx="9974580" cy="1927860"/>
          </a:xfrm>
          <a:prstGeom prst="rect">
            <a:avLst/>
          </a:prstGeom>
        </p:spPr>
        <p:txBody>
          <a:bodyPr/>
          <a:lstStyle/>
          <a:p>
            <a:pPr algn="ctr"/>
            <a:r>
              <a:rPr lang="en-US" dirty="0" smtClean="0">
                <a:solidFill>
                  <a:srgbClr val="000099"/>
                </a:solidFill>
              </a:rPr>
              <a:t>What’s happening in courts is  the same as what’s happening in scientific  labs. </a:t>
            </a:r>
            <a:br>
              <a:rPr lang="en-US" dirty="0" smtClean="0">
                <a:solidFill>
                  <a:srgbClr val="000099"/>
                </a:solidFill>
              </a:rPr>
            </a:br>
            <a:r>
              <a:rPr lang="en-US" dirty="0" smtClean="0">
                <a:solidFill>
                  <a:srgbClr val="000099"/>
                </a:solidFill>
              </a:rPr>
              <a:t>Type I and Type II error rates !</a:t>
            </a:r>
            <a:br>
              <a:rPr lang="en-US" dirty="0" smtClean="0">
                <a:solidFill>
                  <a:srgbClr val="000099"/>
                </a:solidFill>
              </a:rPr>
            </a:br>
            <a:r>
              <a:rPr lang="en-US" sz="2640" dirty="0">
                <a:solidFill>
                  <a:srgbClr val="FFFF00"/>
                </a:solidFill>
                <a:latin typeface="Monotype Corsiva" panose="03010101010201010101" pitchFamily="66" charset="0"/>
              </a:rPr>
              <a:t>Not Guilty              </a:t>
            </a:r>
            <a:r>
              <a:rPr lang="en-US" sz="2640" dirty="0" err="1">
                <a:solidFill>
                  <a:srgbClr val="FFFF00"/>
                </a:solidFill>
                <a:latin typeface="Monotype Corsiva" panose="03010101010201010101" pitchFamily="66" charset="0"/>
              </a:rPr>
              <a:t>Guilty</a:t>
            </a:r>
            <a:r>
              <a:rPr lang="en-US" dirty="0">
                <a:solidFill>
                  <a:schemeClr val="accent6">
                    <a:lumMod val="95000"/>
                    <a:lumOff val="5000"/>
                  </a:schemeClr>
                </a:solidFill>
              </a:rPr>
              <a:t/>
            </a:r>
            <a:br>
              <a:rPr lang="en-US" dirty="0">
                <a:solidFill>
                  <a:schemeClr val="accent6">
                    <a:lumMod val="95000"/>
                    <a:lumOff val="5000"/>
                  </a:schemeClr>
                </a:solidFill>
              </a:rPr>
            </a:br>
            <a:r>
              <a:rPr lang="en-US" dirty="0" smtClean="0">
                <a:solidFill>
                  <a:schemeClr val="accent6">
                    <a:lumMod val="95000"/>
                    <a:lumOff val="5000"/>
                  </a:schemeClr>
                </a:solidFill>
              </a:rPr>
              <a:t> </a:t>
            </a:r>
            <a:r>
              <a:rPr lang="en-US" dirty="0" smtClean="0">
                <a:solidFill>
                  <a:srgbClr val="000099"/>
                </a:solidFill>
              </a:rPr>
              <a:t>H</a:t>
            </a:r>
            <a:r>
              <a:rPr lang="en-US" baseline="-25000" dirty="0">
                <a:solidFill>
                  <a:srgbClr val="000099"/>
                </a:solidFill>
              </a:rPr>
              <a:t>o</a:t>
            </a:r>
            <a:r>
              <a:rPr lang="en-US" dirty="0" smtClean="0">
                <a:solidFill>
                  <a:srgbClr val="000099"/>
                </a:solidFill>
              </a:rPr>
              <a:t> is true    Ha is true</a:t>
            </a:r>
            <a:r>
              <a:rPr lang="en-US" dirty="0" smtClean="0">
                <a:solidFill>
                  <a:srgbClr val="FFFF00"/>
                </a:solidFill>
              </a:rPr>
              <a:t/>
            </a:r>
            <a:br>
              <a:rPr lang="en-US" dirty="0" smtClean="0">
                <a:solidFill>
                  <a:srgbClr val="FFFF00"/>
                </a:solidFill>
              </a:rPr>
            </a:br>
            <a:r>
              <a:rPr lang="en-US" dirty="0" smtClean="0">
                <a:solidFill>
                  <a:schemeClr val="accent6">
                    <a:lumMod val="95000"/>
                    <a:lumOff val="5000"/>
                  </a:schemeClr>
                </a:solidFill>
              </a:rPr>
              <a:t/>
            </a:r>
            <a:br>
              <a:rPr lang="en-US" dirty="0" smtClean="0">
                <a:solidFill>
                  <a:schemeClr val="accent6">
                    <a:lumMod val="95000"/>
                    <a:lumOff val="5000"/>
                  </a:schemeClr>
                </a:solidFill>
              </a:rPr>
            </a:br>
            <a:r>
              <a:rPr lang="en-US" sz="3520" dirty="0">
                <a:solidFill>
                  <a:schemeClr val="accent6">
                    <a:lumMod val="95000"/>
                    <a:lumOff val="5000"/>
                  </a:schemeClr>
                </a:solidFill>
                <a:latin typeface="Times New Roman" panose="02020603050405020304" pitchFamily="18" charset="0"/>
                <a:cs typeface="Times New Roman" panose="02020603050405020304" pitchFamily="18" charset="0"/>
              </a:rPr>
              <a:t>H</a:t>
            </a:r>
            <a:r>
              <a:rPr lang="en-US" sz="3520" baseline="-25000" dirty="0">
                <a:solidFill>
                  <a:schemeClr val="accent6">
                    <a:lumMod val="95000"/>
                    <a:lumOff val="5000"/>
                  </a:schemeClr>
                </a:solidFill>
                <a:latin typeface="Times New Roman" panose="02020603050405020304" pitchFamily="18" charset="0"/>
                <a:cs typeface="Times New Roman" panose="02020603050405020304" pitchFamily="18" charset="0"/>
              </a:rPr>
              <a:t>0 </a:t>
            </a:r>
            <a:r>
              <a:rPr lang="en-US" sz="3520" dirty="0">
                <a:solidFill>
                  <a:schemeClr val="accent6">
                    <a:lumMod val="95000"/>
                    <a:lumOff val="5000"/>
                  </a:schemeClr>
                </a:solidFill>
                <a:latin typeface="Times New Roman" panose="02020603050405020304" pitchFamily="18" charset="0"/>
                <a:cs typeface="Times New Roman" panose="02020603050405020304" pitchFamily="18" charset="0"/>
              </a:rPr>
              <a:t>is true       Ha is true</a:t>
            </a:r>
            <a:r>
              <a:rPr lang="en-US" baseline="-25000" dirty="0" smtClean="0">
                <a:solidFill>
                  <a:schemeClr val="accent6">
                    <a:lumMod val="95000"/>
                    <a:lumOff val="5000"/>
                  </a:schemeClr>
                </a:solidFill>
                <a:latin typeface="Times New Roman" panose="02020603050405020304" pitchFamily="18" charset="0"/>
                <a:cs typeface="Times New Roman" panose="02020603050405020304" pitchFamily="18" charset="0"/>
              </a:rPr>
              <a:t/>
            </a:r>
            <a:br>
              <a:rPr lang="en-US" baseline="-25000" dirty="0" smtClean="0">
                <a:solidFill>
                  <a:schemeClr val="accent6">
                    <a:lumMod val="95000"/>
                    <a:lumOff val="5000"/>
                  </a:schemeClr>
                </a:solidFill>
                <a:latin typeface="Times New Roman" panose="02020603050405020304" pitchFamily="18" charset="0"/>
                <a:cs typeface="Times New Roman" panose="02020603050405020304" pitchFamily="18" charset="0"/>
              </a:rPr>
            </a:br>
            <a:r>
              <a:rPr lang="en-US" dirty="0" smtClean="0">
                <a:solidFill>
                  <a:schemeClr val="accent6">
                    <a:lumMod val="95000"/>
                    <a:lumOff val="5000"/>
                  </a:schemeClr>
                </a:solidFill>
              </a:rPr>
              <a:t/>
            </a:r>
            <a:br>
              <a:rPr lang="en-US" dirty="0" smtClean="0">
                <a:solidFill>
                  <a:schemeClr val="accent6">
                    <a:lumMod val="95000"/>
                    <a:lumOff val="5000"/>
                  </a:schemeClr>
                </a:solidFill>
              </a:rPr>
            </a:br>
            <a:r>
              <a:rPr lang="en-US" dirty="0" smtClean="0">
                <a:solidFill>
                  <a:schemeClr val="accent6">
                    <a:lumMod val="95000"/>
                    <a:lumOff val="5000"/>
                  </a:schemeClr>
                </a:solidFill>
              </a:rPr>
              <a:t>   </a:t>
            </a:r>
            <a:br>
              <a:rPr lang="en-US" dirty="0" smtClean="0">
                <a:solidFill>
                  <a:schemeClr val="accent6">
                    <a:lumMod val="95000"/>
                    <a:lumOff val="5000"/>
                  </a:schemeClr>
                </a:solidFill>
              </a:rPr>
            </a:br>
            <a:endParaRPr lang="en-US" dirty="0">
              <a:solidFill>
                <a:schemeClr val="accent6">
                  <a:lumMod val="95000"/>
                  <a:lumOff val="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0780" y="3299460"/>
            <a:ext cx="5951220" cy="4191000"/>
          </a:xfrm>
          <a:prstGeom prst="rect">
            <a:avLst/>
          </a:prstGeom>
        </p:spPr>
      </p:pic>
      <p:sp>
        <p:nvSpPr>
          <p:cNvPr id="4" name="TextBox 3"/>
          <p:cNvSpPr txBox="1"/>
          <p:nvPr/>
        </p:nvSpPr>
        <p:spPr>
          <a:xfrm>
            <a:off x="459230" y="5848551"/>
            <a:ext cx="2179320" cy="634020"/>
          </a:xfrm>
          <a:prstGeom prst="rect">
            <a:avLst/>
          </a:prstGeom>
          <a:noFill/>
        </p:spPr>
        <p:txBody>
          <a:bodyPr wrap="square" rtlCol="0">
            <a:spAutoFit/>
          </a:bodyPr>
          <a:lstStyle/>
          <a:p>
            <a:pPr algn="l" defTabSz="1005840">
              <a:defRPr/>
            </a:pPr>
            <a:r>
              <a:rPr lang="en-US" sz="3520" b="1" dirty="0">
                <a:solidFill>
                  <a:srgbClr val="000099"/>
                </a:solidFill>
                <a:latin typeface="Times New Roman" pitchFamily="18" charset="0"/>
              </a:rPr>
              <a:t>Reject H</a:t>
            </a:r>
            <a:r>
              <a:rPr lang="en-US" sz="3520" b="1" baseline="-25000" dirty="0">
                <a:solidFill>
                  <a:srgbClr val="000099"/>
                </a:solidFill>
                <a:latin typeface="Times New Roman" pitchFamily="18" charset="0"/>
              </a:rPr>
              <a:t>o</a:t>
            </a:r>
            <a:endParaRPr lang="en-US" sz="3520" b="1" baseline="-25000" dirty="0">
              <a:solidFill>
                <a:srgbClr val="000099"/>
              </a:solidFill>
              <a:latin typeface="Times New Roman" pitchFamily="18" charset="0"/>
            </a:endParaRPr>
          </a:p>
        </p:txBody>
      </p:sp>
      <p:sp>
        <p:nvSpPr>
          <p:cNvPr id="5" name="Rectangle 4"/>
          <p:cNvSpPr/>
          <p:nvPr/>
        </p:nvSpPr>
        <p:spPr>
          <a:xfrm>
            <a:off x="523492" y="3974931"/>
            <a:ext cx="2115059" cy="1175706"/>
          </a:xfrm>
          <a:prstGeom prst="rect">
            <a:avLst/>
          </a:prstGeom>
        </p:spPr>
        <p:txBody>
          <a:bodyPr wrap="square">
            <a:spAutoFit/>
          </a:bodyPr>
          <a:lstStyle/>
          <a:p>
            <a:pPr algn="l" defTabSz="1005840">
              <a:defRPr/>
            </a:pPr>
            <a:r>
              <a:rPr lang="en-US" sz="3520" b="1" dirty="0">
                <a:solidFill>
                  <a:srgbClr val="000099"/>
                </a:solidFill>
                <a:latin typeface="Times New Roman" pitchFamily="18" charset="0"/>
              </a:rPr>
              <a:t>Do not</a:t>
            </a:r>
          </a:p>
          <a:p>
            <a:pPr algn="l" defTabSz="1005840">
              <a:defRPr/>
            </a:pPr>
            <a:r>
              <a:rPr lang="en-US" sz="3520" b="1" dirty="0">
                <a:solidFill>
                  <a:srgbClr val="000099"/>
                </a:solidFill>
                <a:latin typeface="Times New Roman" pitchFamily="18" charset="0"/>
              </a:rPr>
              <a:t>r</a:t>
            </a:r>
            <a:r>
              <a:rPr lang="en-US" sz="3520" b="1" dirty="0">
                <a:solidFill>
                  <a:srgbClr val="000099"/>
                </a:solidFill>
                <a:latin typeface="Times New Roman" pitchFamily="18" charset="0"/>
              </a:rPr>
              <a:t>eject H</a:t>
            </a:r>
            <a:r>
              <a:rPr lang="en-US" sz="3520" b="1" baseline="-25000" dirty="0">
                <a:solidFill>
                  <a:srgbClr val="000099"/>
                </a:solidFill>
                <a:latin typeface="Times New Roman" pitchFamily="18" charset="0"/>
              </a:rPr>
              <a:t>o</a:t>
            </a:r>
          </a:p>
        </p:txBody>
      </p:sp>
      <p:sp>
        <p:nvSpPr>
          <p:cNvPr id="6" name="Rectangle 5"/>
          <p:cNvSpPr/>
          <p:nvPr/>
        </p:nvSpPr>
        <p:spPr>
          <a:xfrm>
            <a:off x="304800" y="3467100"/>
            <a:ext cx="2274754" cy="498598"/>
          </a:xfrm>
          <a:prstGeom prst="rect">
            <a:avLst/>
          </a:prstGeom>
        </p:spPr>
        <p:txBody>
          <a:bodyPr wrap="square">
            <a:spAutoFit/>
          </a:bodyPr>
          <a:lstStyle/>
          <a:p>
            <a:pPr algn="l" defTabSz="1005840">
              <a:defRPr/>
            </a:pPr>
            <a:r>
              <a:rPr lang="en-US" sz="2640" b="1" dirty="0" smtClean="0">
                <a:solidFill>
                  <a:srgbClr val="000000">
                    <a:lumMod val="95000"/>
                    <a:lumOff val="5000"/>
                  </a:srgbClr>
                </a:solidFill>
                <a:latin typeface="Times New Roman" pitchFamily="18" charset="0"/>
              </a:rPr>
              <a:t>Jury’s </a:t>
            </a:r>
            <a:r>
              <a:rPr lang="en-US" sz="2640" b="1" dirty="0">
                <a:solidFill>
                  <a:srgbClr val="000000">
                    <a:lumMod val="95000"/>
                    <a:lumOff val="5000"/>
                  </a:srgbClr>
                </a:solidFill>
                <a:latin typeface="Times New Roman" pitchFamily="18" charset="0"/>
              </a:rPr>
              <a:t>Action</a:t>
            </a:r>
            <a:endParaRPr lang="en-US" sz="2640" b="1" baseline="-25000" dirty="0">
              <a:solidFill>
                <a:srgbClr val="000000">
                  <a:lumMod val="95000"/>
                  <a:lumOff val="5000"/>
                </a:srgbClr>
              </a:solidFill>
              <a:latin typeface="Times New Roman" pitchFamily="18" charset="0"/>
            </a:endParaRPr>
          </a:p>
        </p:txBody>
      </p:sp>
      <p:cxnSp>
        <p:nvCxnSpPr>
          <p:cNvPr id="8" name="Straight Arrow Connector 7"/>
          <p:cNvCxnSpPr/>
          <p:nvPr/>
        </p:nvCxnSpPr>
        <p:spPr>
          <a:xfrm flipH="1">
            <a:off x="2034524" y="6277812"/>
            <a:ext cx="1208053" cy="7271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67640" y="6596085"/>
            <a:ext cx="2115058" cy="904863"/>
          </a:xfrm>
          <a:prstGeom prst="rect">
            <a:avLst/>
          </a:prstGeom>
          <a:noFill/>
        </p:spPr>
        <p:txBody>
          <a:bodyPr wrap="square" rtlCol="0">
            <a:spAutoFit/>
          </a:bodyPr>
          <a:lstStyle/>
          <a:p>
            <a:pPr algn="l" defTabSz="1005840">
              <a:defRPr/>
            </a:pPr>
            <a:r>
              <a:rPr lang="en-US" sz="2640" b="1" dirty="0">
                <a:solidFill>
                  <a:srgbClr val="F0F0F0"/>
                </a:solidFill>
                <a:latin typeface="Times New Roman" pitchFamily="18" charset="0"/>
              </a:rPr>
              <a:t>Type I error rate (</a:t>
            </a:r>
            <a:r>
              <a:rPr lang="el-GR" sz="2640" b="1" dirty="0">
                <a:solidFill>
                  <a:srgbClr val="F0F0F0"/>
                </a:solidFill>
                <a:latin typeface="Times New Roman" pitchFamily="18" charset="0"/>
              </a:rPr>
              <a:t>α</a:t>
            </a:r>
            <a:r>
              <a:rPr lang="en-US" sz="2640" b="1" dirty="0">
                <a:solidFill>
                  <a:srgbClr val="F0F0F0"/>
                </a:solidFill>
                <a:latin typeface="Times New Roman" pitchFamily="18" charset="0"/>
              </a:rPr>
              <a:t>)</a:t>
            </a:r>
            <a:endParaRPr lang="en-US" sz="2640" b="1" dirty="0">
              <a:solidFill>
                <a:srgbClr val="F0F0F0"/>
              </a:solidFill>
              <a:latin typeface="Times New Roman" pitchFamily="18" charset="0"/>
            </a:endParaRPr>
          </a:p>
        </p:txBody>
      </p:sp>
      <p:cxnSp>
        <p:nvCxnSpPr>
          <p:cNvPr id="13" name="Straight Arrow Connector 12"/>
          <p:cNvCxnSpPr/>
          <p:nvPr/>
        </p:nvCxnSpPr>
        <p:spPr>
          <a:xfrm flipV="1">
            <a:off x="7376160" y="3974932"/>
            <a:ext cx="1257300" cy="3303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8925326" y="6277813"/>
            <a:ext cx="1363964" cy="904863"/>
          </a:xfrm>
          <a:prstGeom prst="rect">
            <a:avLst/>
          </a:prstGeom>
          <a:noFill/>
        </p:spPr>
        <p:txBody>
          <a:bodyPr wrap="square" rtlCol="0">
            <a:spAutoFit/>
          </a:bodyPr>
          <a:lstStyle/>
          <a:p>
            <a:pPr algn="l" defTabSz="1005840">
              <a:defRPr/>
            </a:pPr>
            <a:r>
              <a:rPr lang="en-US" sz="2640" b="1" dirty="0">
                <a:solidFill>
                  <a:srgbClr val="F0F0F0"/>
                </a:solidFill>
                <a:latin typeface="Times New Roman" pitchFamily="18" charset="0"/>
              </a:rPr>
              <a:t>Power (1-</a:t>
            </a:r>
            <a:r>
              <a:rPr lang="el-GR" sz="2640" b="1" dirty="0">
                <a:solidFill>
                  <a:srgbClr val="F0F0F0"/>
                </a:solidFill>
                <a:latin typeface="Times New Roman" pitchFamily="18" charset="0"/>
              </a:rPr>
              <a:t>β</a:t>
            </a:r>
            <a:r>
              <a:rPr lang="en-US" sz="2640" b="1" dirty="0">
                <a:solidFill>
                  <a:srgbClr val="F0F0F0"/>
                </a:solidFill>
                <a:latin typeface="Times New Roman" pitchFamily="18" charset="0"/>
              </a:rPr>
              <a:t>)</a:t>
            </a:r>
            <a:endParaRPr lang="en-US" sz="2640" b="1" dirty="0">
              <a:solidFill>
                <a:srgbClr val="F0F0F0"/>
              </a:solidFill>
              <a:latin typeface="Times New Roman" pitchFamily="18" charset="0"/>
            </a:endParaRPr>
          </a:p>
        </p:txBody>
      </p:sp>
      <p:cxnSp>
        <p:nvCxnSpPr>
          <p:cNvPr id="17" name="Straight Arrow Connector 16"/>
          <p:cNvCxnSpPr/>
          <p:nvPr/>
        </p:nvCxnSpPr>
        <p:spPr>
          <a:xfrm>
            <a:off x="7627621" y="6445452"/>
            <a:ext cx="1318276" cy="2139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8633460" y="3162295"/>
            <a:ext cx="1508760" cy="1311128"/>
          </a:xfrm>
          <a:prstGeom prst="rect">
            <a:avLst/>
          </a:prstGeom>
          <a:noFill/>
        </p:spPr>
        <p:txBody>
          <a:bodyPr wrap="square" rtlCol="0">
            <a:spAutoFit/>
          </a:bodyPr>
          <a:lstStyle/>
          <a:p>
            <a:pPr algn="l" defTabSz="1005840">
              <a:defRPr/>
            </a:pPr>
            <a:r>
              <a:rPr lang="en-US" sz="2640" b="1" dirty="0">
                <a:solidFill>
                  <a:srgbClr val="F0F0F0"/>
                </a:solidFill>
                <a:latin typeface="Times New Roman" pitchFamily="18" charset="0"/>
              </a:rPr>
              <a:t>Type II error rate (</a:t>
            </a:r>
            <a:r>
              <a:rPr lang="el-GR" sz="2640" b="1" dirty="0">
                <a:solidFill>
                  <a:srgbClr val="F0F0F0"/>
                </a:solidFill>
                <a:latin typeface="Times New Roman" pitchFamily="18" charset="0"/>
              </a:rPr>
              <a:t>β</a:t>
            </a:r>
            <a:r>
              <a:rPr lang="en-US" sz="2640" b="1" dirty="0">
                <a:solidFill>
                  <a:srgbClr val="F0F0F0"/>
                </a:solidFill>
                <a:latin typeface="Times New Roman" pitchFamily="18" charset="0"/>
              </a:rPr>
              <a:t>)</a:t>
            </a:r>
            <a:endParaRPr lang="en-US" sz="2640" b="1" dirty="0">
              <a:solidFill>
                <a:srgbClr val="F0F0F0"/>
              </a:solidFill>
              <a:latin typeface="Times New Roman" pitchFamily="18" charset="0"/>
            </a:endParaRPr>
          </a:p>
        </p:txBody>
      </p:sp>
    </p:spTree>
    <p:extLst>
      <p:ext uri="{BB962C8B-B14F-4D97-AF65-F5344CB8AC3E}">
        <p14:creationId xmlns:p14="http://schemas.microsoft.com/office/powerpoint/2010/main" val="5549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700" b="0" i="0" u="none" strike="noStrike" cap="none" normalizeH="0" baseline="0" smtClean="0">
            <a:ln>
              <a:noFill/>
            </a:ln>
            <a:solidFill>
              <a:srgbClr val="FFFF00"/>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700" b="0" i="0" u="none" strike="noStrike" cap="none" normalizeH="0" baseline="0" smtClean="0">
            <a:ln>
              <a:noFill/>
            </a:ln>
            <a:solidFill>
              <a:srgbClr val="FFFF00"/>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Custom 4">
      <a:dk1>
        <a:srgbClr val="585858"/>
      </a:dk1>
      <a:lt1>
        <a:sysClr val="window" lastClr="FFFFFF"/>
      </a:lt1>
      <a:dk2>
        <a:srgbClr val="5C068C"/>
      </a:dk2>
      <a:lt2>
        <a:srgbClr val="CDD0EA"/>
      </a:lt2>
      <a:accent1>
        <a:srgbClr val="34A6B5"/>
      </a:accent1>
      <a:accent2>
        <a:srgbClr val="DF4021"/>
      </a:accent2>
      <a:accent3>
        <a:srgbClr val="940075"/>
      </a:accent3>
      <a:accent4>
        <a:srgbClr val="EA7125"/>
      </a:accent4>
      <a:accent5>
        <a:srgbClr val="AFAFAF"/>
      </a:accent5>
      <a:accent6>
        <a:srgbClr val="000000"/>
      </a:accent6>
      <a:hlink>
        <a:srgbClr val="FFFFFF"/>
      </a:hlink>
      <a:folHlink>
        <a:srgbClr val="34A6B5"/>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27530</TotalTime>
  <Words>1503</Words>
  <Application>Microsoft Office PowerPoint</Application>
  <PresentationFormat>Custom</PresentationFormat>
  <Paragraphs>317</Paragraphs>
  <Slides>40</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Open Sans</vt:lpstr>
      <vt:lpstr>TrueFrutiger</vt:lpstr>
      <vt:lpstr>Arial</vt:lpstr>
      <vt:lpstr>Monotype Corsiva</vt:lpstr>
      <vt:lpstr>Times New Roman</vt:lpstr>
      <vt:lpstr>Trebuchet MS</vt:lpstr>
      <vt:lpstr>Wingdings</vt:lpstr>
      <vt:lpstr>Default Design</vt:lpstr>
      <vt:lpstr>Office Theme</vt:lpstr>
      <vt:lpstr>Biostatistics Case Studies 2018</vt:lpstr>
      <vt:lpstr>Overview of biostatistical supports</vt:lpstr>
      <vt:lpstr>Announcements</vt:lpstr>
      <vt:lpstr> Five stages when carrying out a hypothesis test </vt:lpstr>
      <vt:lpstr>A criminal prosecution  in U.S. justice system </vt:lpstr>
      <vt:lpstr>A criminal prosecution  in U.S. justice system </vt:lpstr>
      <vt:lpstr>Insignificnat p-values for  Inequality tests</vt:lpstr>
      <vt:lpstr>How to interpret P Value , in general ?</vt:lpstr>
      <vt:lpstr>What’s happening in courts is  the same as what’s happening in scientific  labs.  Type I and Type II error rates ! Not Guilty              Guilty  Ho is true    Ha is true  H0 is true       Ha is true      </vt:lpstr>
      <vt:lpstr> α , β, statistical power, p-value,  They are all conditional probabilities !  Type I error rate (α) =prob. (reject Ho in favor of Ha when Ho is true)   Type II error rate (β)= prob.( do not reject Ho when Ha is true)  Statistical Power (1- β) =prob.(reject Ho in favor of Ha when Ha is true)  α is usually set as 5%. But the statistical power can be different based on different sample size &amp; effect size (=expected treatment effect/ standard deviation). Thus proposed sample size need to be justified based on the statistical power, usually set at least 80% with a reasonable effect size.   </vt:lpstr>
      <vt:lpstr>Hypothesis test to test Inequality</vt:lpstr>
      <vt:lpstr> Equivalence Study: </vt:lpstr>
      <vt:lpstr>Hypotheses for  equivalence tests</vt:lpstr>
      <vt:lpstr>Today, we are going to learn how to determine sample size for Inequality tests using software using two published studies.   </vt:lpstr>
      <vt:lpstr>Study #1</vt:lpstr>
      <vt:lpstr>PowerPoint Presentation</vt:lpstr>
      <vt:lpstr>Atherosclerosis </vt:lpstr>
      <vt:lpstr>PowerPoint Presentation</vt:lpstr>
      <vt:lpstr>From earlier design paper (Russell 2007):</vt:lpstr>
      <vt:lpstr>Need to Increase N for Power</vt:lpstr>
      <vt:lpstr>Info Needed for Study Size: Comparing Means</vt:lpstr>
      <vt:lpstr>PowerPoint Presentation</vt:lpstr>
      <vt:lpstr>Comparing two independent means  using G*Power 3.0.10  (Free software for power calculations) </vt:lpstr>
      <vt:lpstr>Comparing two independent means  using G*Power 3.0.10  (Free software for power calculations) </vt:lpstr>
      <vt:lpstr>SD Estimate Could be Wrong</vt:lpstr>
      <vt:lpstr>Study #2</vt:lpstr>
      <vt:lpstr>PowerPoint Presentation</vt:lpstr>
      <vt:lpstr>Sample size justification</vt:lpstr>
      <vt:lpstr>Comparing two independent proportions using G*Power 3 </vt:lpstr>
      <vt:lpstr>Comparing two independent proportions using G*Power 3</vt:lpstr>
      <vt:lpstr>Comparing two independent proportions using G*Power 3</vt:lpstr>
      <vt:lpstr>A statistical power primarily depends on what statistical test to be used. The choice of statistical tests depends the data type of two variables (dependent v.s independent variables).  Dependent variables are outcomes of interest while independent variables are the hypothesized predictors of outcomes.   Independent variables are also called explanatory variables  </vt:lpstr>
      <vt:lpstr>Types of Data</vt:lpstr>
      <vt:lpstr>PowerPoint Presentation</vt:lpstr>
      <vt:lpstr> A statistically significant result ---</vt:lpstr>
      <vt:lpstr>Assumptions</vt:lpstr>
      <vt:lpstr>Other Sample Size Software</vt:lpstr>
      <vt:lpstr>Free Sample  Size Software</vt:lpstr>
      <vt:lpstr>Study Size Software in GCRC Lab</vt:lpstr>
      <vt:lpstr>nQuery - Used by Most Drug Companies</vt:lpstr>
    </vt:vector>
  </TitlesOfParts>
  <Company>Harbor-UCLA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 Summer Fellowship Biostatistics</dc:title>
  <dc:creator>Peter Christenson</dc:creator>
  <cp:lastModifiedBy>Pak, Youngju</cp:lastModifiedBy>
  <cp:revision>430</cp:revision>
  <cp:lastPrinted>2018-08-13T23:58:43Z</cp:lastPrinted>
  <dcterms:created xsi:type="dcterms:W3CDTF">2004-04-22T20:21:50Z</dcterms:created>
  <dcterms:modified xsi:type="dcterms:W3CDTF">2018-08-14T21:44:25Z</dcterms:modified>
</cp:coreProperties>
</file>