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6"/>
  </p:notesMasterIdLst>
  <p:handoutMasterIdLst>
    <p:handoutMasterId r:id="rId47"/>
  </p:handoutMasterIdLst>
  <p:sldIdLst>
    <p:sldId id="256" r:id="rId3"/>
    <p:sldId id="257" r:id="rId4"/>
    <p:sldId id="270" r:id="rId5"/>
    <p:sldId id="269" r:id="rId6"/>
    <p:sldId id="271" r:id="rId7"/>
    <p:sldId id="295" r:id="rId8"/>
    <p:sldId id="260" r:id="rId9"/>
    <p:sldId id="273" r:id="rId10"/>
    <p:sldId id="287" r:id="rId11"/>
    <p:sldId id="296" r:id="rId12"/>
    <p:sldId id="272" r:id="rId13"/>
    <p:sldId id="274" r:id="rId14"/>
    <p:sldId id="275" r:id="rId15"/>
    <p:sldId id="276" r:id="rId16"/>
    <p:sldId id="285" r:id="rId17"/>
    <p:sldId id="288" r:id="rId18"/>
    <p:sldId id="290" r:id="rId19"/>
    <p:sldId id="297" r:id="rId20"/>
    <p:sldId id="277" r:id="rId21"/>
    <p:sldId id="291" r:id="rId22"/>
    <p:sldId id="298" r:id="rId23"/>
    <p:sldId id="292" r:id="rId24"/>
    <p:sldId id="293" r:id="rId25"/>
    <p:sldId id="294" r:id="rId26"/>
    <p:sldId id="299" r:id="rId27"/>
    <p:sldId id="278" r:id="rId28"/>
    <p:sldId id="280" r:id="rId29"/>
    <p:sldId id="281" r:id="rId30"/>
    <p:sldId id="282" r:id="rId31"/>
    <p:sldId id="283" r:id="rId32"/>
    <p:sldId id="284" r:id="rId33"/>
    <p:sldId id="266" r:id="rId34"/>
    <p:sldId id="286" r:id="rId35"/>
    <p:sldId id="289" r:id="rId36"/>
    <p:sldId id="261" r:id="rId37"/>
    <p:sldId id="300" r:id="rId38"/>
    <p:sldId id="301" r:id="rId39"/>
    <p:sldId id="303" r:id="rId40"/>
    <p:sldId id="304" r:id="rId41"/>
    <p:sldId id="305" r:id="rId42"/>
    <p:sldId id="302" r:id="rId43"/>
    <p:sldId id="306" r:id="rId44"/>
    <p:sldId id="30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varScale="1">
        <p:scale>
          <a:sx n="88" d="100"/>
          <a:sy n="88" d="100"/>
        </p:scale>
        <p:origin x="1800" y="62"/>
      </p:cViewPr>
      <p:guideLst>
        <p:guide orient="horz" pos="2160"/>
        <p:guide pos="3840"/>
      </p:guideLst>
    </p:cSldViewPr>
  </p:slideViewPr>
  <p:notesTextViewPr>
    <p:cViewPr>
      <p:scale>
        <a:sx n="3" d="2"/>
        <a:sy n="3" d="2"/>
      </p:scale>
      <p:origin x="0" y="0"/>
    </p:cViewPr>
  </p:notesTextViewPr>
  <p:notesViewPr>
    <p:cSldViewPr snapToGrid="0" showGuides="1">
      <p:cViewPr varScale="1">
        <p:scale>
          <a:sx n="51" d="100"/>
          <a:sy n="51" d="100"/>
        </p:scale>
        <p:origin x="2352"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hyperlink" Target="https://research.labiomed.org/redcap/surveys/?s=nEcpxr"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4" Type="http://schemas.openxmlformats.org/officeDocument/2006/relationships/image" Target="../media/image36.png"/></Relationships>
</file>

<file path=ppt/diagrams/_rels/drawing1.xml.rels><?xml version="1.0" encoding="UTF-8" standalone="yes"?>
<Relationships xmlns="http://schemas.openxmlformats.org/package/2006/relationships"><Relationship Id="rId1" Type="http://schemas.openxmlformats.org/officeDocument/2006/relationships/hyperlink" Target="https://research.labiomed.org/redcap/surveys/?s=nEcpxr"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4"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18FBF-3FF5-4C16-97CF-AF03740D7AB6}" type="doc">
      <dgm:prSet loTypeId="urn:microsoft.com/office/officeart/2005/8/layout/bList2" loCatId="list" qsTypeId="urn:microsoft.com/office/officeart/2005/8/quickstyle/simple4" qsCatId="simple" csTypeId="urn:microsoft.com/office/officeart/2005/8/colors/accent1_2" csCatId="accent1" phldr="1"/>
      <dgm:spPr/>
      <dgm:t>
        <a:bodyPr/>
        <a:lstStyle/>
        <a:p>
          <a:endParaRPr lang="en-US"/>
        </a:p>
      </dgm:t>
    </dgm:pt>
    <dgm:pt modelId="{B4F1B46E-22B2-4721-950C-8704487586DC}">
      <dgm:prSet phldrT="[Text]"/>
      <dgm:spPr/>
      <dgm:t>
        <a:bodyPr/>
        <a:lstStyle/>
        <a:p>
          <a:r>
            <a:rPr lang="en-US" b="1">
              <a:solidFill>
                <a:srgbClr val="C00000"/>
              </a:solidFill>
            </a:rPr>
            <a:t>Step 1 Request</a:t>
          </a:r>
          <a:endParaRPr lang="en-US" b="1" dirty="0">
            <a:solidFill>
              <a:srgbClr val="C00000"/>
            </a:solidFill>
          </a:endParaRPr>
        </a:p>
      </dgm:t>
    </dgm:pt>
    <dgm:pt modelId="{E8A66543-CC4D-4785-A93E-5B125E09F826}" type="parTrans" cxnId="{2C8317B2-2EBB-4589-86EA-C77B3B6E81AA}">
      <dgm:prSet/>
      <dgm:spPr/>
      <dgm:t>
        <a:bodyPr/>
        <a:lstStyle/>
        <a:p>
          <a:endParaRPr lang="en-US"/>
        </a:p>
      </dgm:t>
    </dgm:pt>
    <dgm:pt modelId="{A7E2530A-34E2-4E9F-BC78-8920BA140C41}" type="sibTrans" cxnId="{2C8317B2-2EBB-4589-86EA-C77B3B6E81AA}">
      <dgm:prSet/>
      <dgm:spPr/>
      <dgm:t>
        <a:bodyPr/>
        <a:lstStyle/>
        <a:p>
          <a:endParaRPr lang="en-US"/>
        </a:p>
      </dgm:t>
    </dgm:pt>
    <dgm:pt modelId="{9D72CDD3-5859-43DB-BD75-0C3C30E3DE62}">
      <dgm:prSet phldrT="[Text]" custT="1"/>
      <dgm:spPr/>
      <dgm:t>
        <a:bodyPr/>
        <a:lstStyle/>
        <a:p>
          <a:r>
            <a:rPr lang="en-US" sz="2000" dirty="0" smtClean="0"/>
            <a:t>Submit IRB Application (Select use CTSI, Informatics)</a:t>
          </a:r>
          <a:endParaRPr lang="en-US" sz="2000" dirty="0"/>
        </a:p>
      </dgm:t>
    </dgm:pt>
    <dgm:pt modelId="{1D5B1F83-33A7-4298-BC11-2B1252AFAEA5}" type="parTrans" cxnId="{DDB5AD9A-40B0-48EF-AF2C-8CCDA330F7FE}">
      <dgm:prSet/>
      <dgm:spPr/>
      <dgm:t>
        <a:bodyPr/>
        <a:lstStyle/>
        <a:p>
          <a:endParaRPr lang="en-US"/>
        </a:p>
      </dgm:t>
    </dgm:pt>
    <dgm:pt modelId="{15E25BD4-1EBF-43C2-8885-DBF66B8429E1}" type="sibTrans" cxnId="{DDB5AD9A-40B0-48EF-AF2C-8CCDA330F7FE}">
      <dgm:prSet/>
      <dgm:spPr/>
      <dgm:t>
        <a:bodyPr/>
        <a:lstStyle/>
        <a:p>
          <a:endParaRPr lang="en-US"/>
        </a:p>
      </dgm:t>
    </dgm:pt>
    <dgm:pt modelId="{F2881FB1-6580-4F21-A283-BFAA6F91D5D2}">
      <dgm:prSet phldrT="[Text]"/>
      <dgm:spPr/>
      <dgm:t>
        <a:bodyPr/>
        <a:lstStyle/>
        <a:p>
          <a:r>
            <a:rPr lang="en-US" b="1" dirty="0">
              <a:solidFill>
                <a:srgbClr val="C00000"/>
              </a:solidFill>
            </a:rPr>
            <a:t>Step 2 Development</a:t>
          </a:r>
        </a:p>
      </dgm:t>
    </dgm:pt>
    <dgm:pt modelId="{2D960FDD-BADA-480D-9043-497C56588AD3}" type="parTrans" cxnId="{4A31D641-1B5D-46D3-B685-0C4DC6EFE71B}">
      <dgm:prSet/>
      <dgm:spPr/>
      <dgm:t>
        <a:bodyPr/>
        <a:lstStyle/>
        <a:p>
          <a:endParaRPr lang="en-US"/>
        </a:p>
      </dgm:t>
    </dgm:pt>
    <dgm:pt modelId="{A5ABDC17-7AB5-4F0E-992A-F9343F5D74EB}" type="sibTrans" cxnId="{4A31D641-1B5D-46D3-B685-0C4DC6EFE71B}">
      <dgm:prSet/>
      <dgm:spPr/>
      <dgm:t>
        <a:bodyPr/>
        <a:lstStyle/>
        <a:p>
          <a:endParaRPr lang="en-US"/>
        </a:p>
      </dgm:t>
    </dgm:pt>
    <dgm:pt modelId="{29E78340-8EBE-415C-B973-78A91A054B9C}">
      <dgm:prSet phldrT="[Text]" custT="1"/>
      <dgm:spPr/>
      <dgm:t>
        <a:bodyPr/>
        <a:lstStyle/>
        <a:p>
          <a:r>
            <a:rPr lang="en-US" sz="2000" dirty="0"/>
            <a:t>Design Form</a:t>
          </a:r>
        </a:p>
      </dgm:t>
    </dgm:pt>
    <dgm:pt modelId="{FF4E5F97-6974-4E39-A85D-DCB2E100798E}" type="parTrans" cxnId="{311348D8-FDE3-4C22-99F5-3B98C5F51F0D}">
      <dgm:prSet/>
      <dgm:spPr/>
      <dgm:t>
        <a:bodyPr/>
        <a:lstStyle/>
        <a:p>
          <a:endParaRPr lang="en-US"/>
        </a:p>
      </dgm:t>
    </dgm:pt>
    <dgm:pt modelId="{B4B9A51E-FA34-465E-B5B4-81CD76EB3FC2}" type="sibTrans" cxnId="{311348D8-FDE3-4C22-99F5-3B98C5F51F0D}">
      <dgm:prSet/>
      <dgm:spPr/>
      <dgm:t>
        <a:bodyPr/>
        <a:lstStyle/>
        <a:p>
          <a:endParaRPr lang="en-US"/>
        </a:p>
      </dgm:t>
    </dgm:pt>
    <dgm:pt modelId="{8321AB85-EA8C-4958-B404-B4C118CB3C18}">
      <dgm:prSet phldrT="[Text]" custT="1"/>
      <dgm:spPr/>
      <dgm:t>
        <a:bodyPr/>
        <a:lstStyle/>
        <a:p>
          <a:r>
            <a:rPr lang="en-US" sz="2000" dirty="0"/>
            <a:t>Enter test data</a:t>
          </a:r>
        </a:p>
      </dgm:t>
    </dgm:pt>
    <dgm:pt modelId="{24ABE8B3-7220-436D-9636-F7B4C0B99576}" type="parTrans" cxnId="{129AEA77-5D2A-49D4-956D-99009974B6C5}">
      <dgm:prSet/>
      <dgm:spPr/>
      <dgm:t>
        <a:bodyPr/>
        <a:lstStyle/>
        <a:p>
          <a:endParaRPr lang="en-US"/>
        </a:p>
      </dgm:t>
    </dgm:pt>
    <dgm:pt modelId="{AA5F76CE-8FD4-4692-8BB1-EF84CF9D365E}" type="sibTrans" cxnId="{129AEA77-5D2A-49D4-956D-99009974B6C5}">
      <dgm:prSet/>
      <dgm:spPr/>
      <dgm:t>
        <a:bodyPr/>
        <a:lstStyle/>
        <a:p>
          <a:endParaRPr lang="en-US"/>
        </a:p>
      </dgm:t>
    </dgm:pt>
    <dgm:pt modelId="{6352CA33-6755-44BE-808F-400DA4CF80A7}">
      <dgm:prSet phldrT="[Text]" custT="1"/>
      <dgm:spPr/>
      <dgm:t>
        <a:bodyPr/>
        <a:lstStyle/>
        <a:p>
          <a:r>
            <a:rPr lang="en-US" sz="2400" b="1">
              <a:solidFill>
                <a:srgbClr val="006C31"/>
              </a:solidFill>
            </a:rPr>
            <a:t>Step 3 Production </a:t>
          </a:r>
          <a:endParaRPr lang="en-US" sz="2400" b="1" dirty="0">
            <a:solidFill>
              <a:srgbClr val="006C31"/>
            </a:solidFill>
          </a:endParaRPr>
        </a:p>
      </dgm:t>
    </dgm:pt>
    <dgm:pt modelId="{AEB59203-63BA-4A96-BADC-40BAEBD9AA40}" type="parTrans" cxnId="{82BAE5DD-3A79-4870-9019-1254385E0650}">
      <dgm:prSet/>
      <dgm:spPr/>
      <dgm:t>
        <a:bodyPr/>
        <a:lstStyle/>
        <a:p>
          <a:endParaRPr lang="en-US"/>
        </a:p>
      </dgm:t>
    </dgm:pt>
    <dgm:pt modelId="{AAB4CF73-4B9B-4AA0-9074-16C2D2AE00A1}" type="sibTrans" cxnId="{82BAE5DD-3A79-4870-9019-1254385E0650}">
      <dgm:prSet/>
      <dgm:spPr/>
      <dgm:t>
        <a:bodyPr/>
        <a:lstStyle/>
        <a:p>
          <a:endParaRPr lang="en-US"/>
        </a:p>
      </dgm:t>
    </dgm:pt>
    <dgm:pt modelId="{9614A323-64B1-4077-A841-022051EC749A}">
      <dgm:prSet phldrT="[Text]" custT="1"/>
      <dgm:spPr/>
      <dgm:t>
        <a:bodyPr/>
        <a:lstStyle/>
        <a:p>
          <a:r>
            <a:rPr lang="en-US" sz="2000" dirty="0" smtClean="0"/>
            <a:t>Move </a:t>
          </a:r>
          <a:r>
            <a:rPr lang="en-US" sz="2000" dirty="0"/>
            <a:t>to </a:t>
          </a:r>
          <a:r>
            <a:rPr lang="en-US" sz="2000" dirty="0" smtClean="0"/>
            <a:t>production (IRB approved)</a:t>
          </a:r>
          <a:endParaRPr lang="en-US" sz="2000" dirty="0"/>
        </a:p>
      </dgm:t>
    </dgm:pt>
    <dgm:pt modelId="{E5F6BCBD-B84E-4018-BE9E-BF57FF3B4B36}" type="parTrans" cxnId="{FC7BD086-74EA-4D6C-9657-E916D355F209}">
      <dgm:prSet/>
      <dgm:spPr/>
      <dgm:t>
        <a:bodyPr/>
        <a:lstStyle/>
        <a:p>
          <a:endParaRPr lang="en-US"/>
        </a:p>
      </dgm:t>
    </dgm:pt>
    <dgm:pt modelId="{FEC2A79F-8857-403A-A738-E8CE75C965E2}" type="sibTrans" cxnId="{FC7BD086-74EA-4D6C-9657-E916D355F209}">
      <dgm:prSet/>
      <dgm:spPr/>
      <dgm:t>
        <a:bodyPr/>
        <a:lstStyle/>
        <a:p>
          <a:endParaRPr lang="en-US"/>
        </a:p>
      </dgm:t>
    </dgm:pt>
    <dgm:pt modelId="{C4CDA8A7-9430-4FD7-B526-F095F679BF2C}">
      <dgm:prSet phldrT="[Text]" custT="1"/>
      <dgm:spPr/>
      <dgm:t>
        <a:bodyPr/>
        <a:lstStyle/>
        <a:p>
          <a:r>
            <a:rPr lang="en-US" sz="2000" dirty="0"/>
            <a:t>Start data collection</a:t>
          </a:r>
        </a:p>
      </dgm:t>
    </dgm:pt>
    <dgm:pt modelId="{9D2B66DD-CAC0-4544-A18E-B986C936E0E4}" type="parTrans" cxnId="{3F5F986E-CD96-4C71-A20C-0B3C8B74BECB}">
      <dgm:prSet/>
      <dgm:spPr/>
      <dgm:t>
        <a:bodyPr/>
        <a:lstStyle/>
        <a:p>
          <a:endParaRPr lang="en-US"/>
        </a:p>
      </dgm:t>
    </dgm:pt>
    <dgm:pt modelId="{B3FFFB08-A621-43F2-AA44-EA6E5026B9F5}" type="sibTrans" cxnId="{3F5F986E-CD96-4C71-A20C-0B3C8B74BECB}">
      <dgm:prSet/>
      <dgm:spPr/>
      <dgm:t>
        <a:bodyPr/>
        <a:lstStyle/>
        <a:p>
          <a:endParaRPr lang="en-US"/>
        </a:p>
      </dgm:t>
    </dgm:pt>
    <dgm:pt modelId="{D2B845E0-1B19-44B0-9F26-829BC19474B9}">
      <dgm:prSet phldrT="[Text]" custT="1"/>
      <dgm:spPr/>
      <dgm:t>
        <a:bodyPr/>
        <a:lstStyle/>
        <a:p>
          <a:r>
            <a:rPr lang="en-US" sz="2000" dirty="0"/>
            <a:t>Export </a:t>
          </a:r>
          <a:r>
            <a:rPr lang="en-US" sz="2000" dirty="0" smtClean="0"/>
            <a:t>test</a:t>
          </a:r>
          <a:endParaRPr lang="en-US" sz="2000" dirty="0"/>
        </a:p>
      </dgm:t>
    </dgm:pt>
    <dgm:pt modelId="{AB15290E-6886-4F9F-B7F3-9860880AE6A9}" type="parTrans" cxnId="{88A87DAE-F5C6-40A4-98CD-3C05FEE9AC08}">
      <dgm:prSet/>
      <dgm:spPr/>
      <dgm:t>
        <a:bodyPr/>
        <a:lstStyle/>
        <a:p>
          <a:endParaRPr lang="en-US"/>
        </a:p>
      </dgm:t>
    </dgm:pt>
    <dgm:pt modelId="{35A0D218-D563-4454-A23E-F0A589C56ABB}" type="sibTrans" cxnId="{88A87DAE-F5C6-40A4-98CD-3C05FEE9AC08}">
      <dgm:prSet/>
      <dgm:spPr/>
      <dgm:t>
        <a:bodyPr/>
        <a:lstStyle/>
        <a:p>
          <a:endParaRPr lang="en-US"/>
        </a:p>
      </dgm:t>
    </dgm:pt>
    <dgm:pt modelId="{DA9368EA-8E4C-4E9A-A2BC-76D6B360DC5C}">
      <dgm:prSet phldrT="[Text]" custT="1"/>
      <dgm:spPr/>
      <dgm:t>
        <a:bodyPr/>
        <a:lstStyle/>
        <a:p>
          <a:endParaRPr lang="en-US" sz="2000" dirty="0"/>
        </a:p>
      </dgm:t>
    </dgm:pt>
    <dgm:pt modelId="{DFE5F688-8DAE-4E19-90B9-BD31582BA321}" type="parTrans" cxnId="{BE9360C7-0309-4CBB-8B7A-03B0949A051B}">
      <dgm:prSet/>
      <dgm:spPr/>
      <dgm:t>
        <a:bodyPr/>
        <a:lstStyle/>
        <a:p>
          <a:endParaRPr lang="en-US"/>
        </a:p>
      </dgm:t>
    </dgm:pt>
    <dgm:pt modelId="{A6C15119-1347-41A4-A2EC-224C606ABFFA}" type="sibTrans" cxnId="{BE9360C7-0309-4CBB-8B7A-03B0949A051B}">
      <dgm:prSet/>
      <dgm:spPr/>
      <dgm:t>
        <a:bodyPr/>
        <a:lstStyle/>
        <a:p>
          <a:endParaRPr lang="en-US"/>
        </a:p>
      </dgm:t>
    </dgm:pt>
    <dgm:pt modelId="{83F7033E-E6EE-4A0D-9C76-3BF33F5B7FE4}">
      <dgm:prSet phldrT="[Text]" custT="1"/>
      <dgm:spPr/>
      <dgm:t>
        <a:bodyPr/>
        <a:lstStyle/>
        <a:p>
          <a:r>
            <a:rPr lang="en-US" sz="2000" dirty="0" smtClean="0"/>
            <a:t>Submit </a:t>
          </a:r>
          <a:r>
            <a:rPr lang="en-US" sz="2000" dirty="0" err="1" smtClean="0"/>
            <a:t>REDCap</a:t>
          </a:r>
          <a:r>
            <a:rPr lang="en-US" sz="2000" dirty="0" smtClean="0"/>
            <a:t> request</a:t>
          </a:r>
          <a:br>
            <a:rPr lang="en-US" sz="2000" dirty="0" smtClean="0"/>
          </a:br>
          <a:r>
            <a:rPr lang="en-US" sz="1600" dirty="0" smtClean="0">
              <a:hlinkClick xmlns:r="http://schemas.openxmlformats.org/officeDocument/2006/relationships" r:id="rId1"/>
            </a:rPr>
            <a:t>https://research.labiomed.org/redcap/surveys/?s=nEcpxr</a:t>
          </a:r>
          <a:endParaRPr lang="en-US" sz="1600" dirty="0"/>
        </a:p>
      </dgm:t>
    </dgm:pt>
    <dgm:pt modelId="{804FA3EF-70AF-4730-A5B1-C0EB3F66D591}" type="sibTrans" cxnId="{9BD13FD2-2FC6-4E46-B0C9-BB36629651A1}">
      <dgm:prSet/>
      <dgm:spPr/>
      <dgm:t>
        <a:bodyPr/>
        <a:lstStyle/>
        <a:p>
          <a:endParaRPr lang="en-US"/>
        </a:p>
      </dgm:t>
    </dgm:pt>
    <dgm:pt modelId="{6EC0F7BD-5CF6-4796-8708-D0D3FAFC8F6F}" type="parTrans" cxnId="{9BD13FD2-2FC6-4E46-B0C9-BB36629651A1}">
      <dgm:prSet/>
      <dgm:spPr/>
      <dgm:t>
        <a:bodyPr/>
        <a:lstStyle/>
        <a:p>
          <a:endParaRPr lang="en-US"/>
        </a:p>
      </dgm:t>
    </dgm:pt>
    <dgm:pt modelId="{CEE23C7E-1234-4D55-8909-FA3014A4F94D}" type="pres">
      <dgm:prSet presAssocID="{00C18FBF-3FF5-4C16-97CF-AF03740D7AB6}" presName="diagram" presStyleCnt="0">
        <dgm:presLayoutVars>
          <dgm:dir/>
          <dgm:animLvl val="lvl"/>
          <dgm:resizeHandles val="exact"/>
        </dgm:presLayoutVars>
      </dgm:prSet>
      <dgm:spPr/>
      <dgm:t>
        <a:bodyPr/>
        <a:lstStyle/>
        <a:p>
          <a:endParaRPr lang="en-US"/>
        </a:p>
      </dgm:t>
    </dgm:pt>
    <dgm:pt modelId="{6278C2FE-EFC2-48B0-81A0-BBAA19BCA412}" type="pres">
      <dgm:prSet presAssocID="{B4F1B46E-22B2-4721-950C-8704487586DC}" presName="compNode" presStyleCnt="0"/>
      <dgm:spPr/>
    </dgm:pt>
    <dgm:pt modelId="{DF6B89DB-DF53-404F-83DB-5A06E378321A}" type="pres">
      <dgm:prSet presAssocID="{B4F1B46E-22B2-4721-950C-8704487586DC}" presName="childRect" presStyleLbl="bgAcc1" presStyleIdx="0" presStyleCnt="3" custScaleY="201444">
        <dgm:presLayoutVars>
          <dgm:bulletEnabled val="1"/>
        </dgm:presLayoutVars>
      </dgm:prSet>
      <dgm:spPr/>
      <dgm:t>
        <a:bodyPr/>
        <a:lstStyle/>
        <a:p>
          <a:endParaRPr lang="en-US"/>
        </a:p>
      </dgm:t>
    </dgm:pt>
    <dgm:pt modelId="{39E7DD83-3523-4821-AFCA-F252B8C8F9C9}" type="pres">
      <dgm:prSet presAssocID="{B4F1B46E-22B2-4721-950C-8704487586DC}" presName="parentText" presStyleLbl="node1" presStyleIdx="0" presStyleCnt="0">
        <dgm:presLayoutVars>
          <dgm:chMax val="0"/>
          <dgm:bulletEnabled val="1"/>
        </dgm:presLayoutVars>
      </dgm:prSet>
      <dgm:spPr/>
      <dgm:t>
        <a:bodyPr/>
        <a:lstStyle/>
        <a:p>
          <a:endParaRPr lang="en-US"/>
        </a:p>
      </dgm:t>
    </dgm:pt>
    <dgm:pt modelId="{97C4E105-D03F-4874-9591-92775D7D1737}" type="pres">
      <dgm:prSet presAssocID="{B4F1B46E-22B2-4721-950C-8704487586DC}" presName="parentRect" presStyleLbl="alignNode1" presStyleIdx="0" presStyleCnt="3"/>
      <dgm:spPr/>
      <dgm:t>
        <a:bodyPr/>
        <a:lstStyle/>
        <a:p>
          <a:endParaRPr lang="en-US"/>
        </a:p>
      </dgm:t>
    </dgm:pt>
    <dgm:pt modelId="{B2949C2F-D730-417A-8356-65D4576D5464}" type="pres">
      <dgm:prSet presAssocID="{B4F1B46E-22B2-4721-950C-8704487586DC}" presName="adorn" presStyleLbl="fgAccFollowNode1" presStyleIdx="0" presStyleCnt="3"/>
      <dgm:spPr/>
    </dgm:pt>
    <dgm:pt modelId="{30E724FF-144E-4732-AD72-2F7CA8C412D2}" type="pres">
      <dgm:prSet presAssocID="{A7E2530A-34E2-4E9F-BC78-8920BA140C41}" presName="sibTrans" presStyleLbl="sibTrans2D1" presStyleIdx="0" presStyleCnt="0"/>
      <dgm:spPr/>
      <dgm:t>
        <a:bodyPr/>
        <a:lstStyle/>
        <a:p>
          <a:endParaRPr lang="en-US"/>
        </a:p>
      </dgm:t>
    </dgm:pt>
    <dgm:pt modelId="{FFD0C4E5-99A7-44CD-9275-E34C8C692A77}" type="pres">
      <dgm:prSet presAssocID="{F2881FB1-6580-4F21-A283-BFAA6F91D5D2}" presName="compNode" presStyleCnt="0"/>
      <dgm:spPr/>
    </dgm:pt>
    <dgm:pt modelId="{AC230B2E-6BE0-4E11-AAA5-AB47AEC4B355}" type="pres">
      <dgm:prSet presAssocID="{F2881FB1-6580-4F21-A283-BFAA6F91D5D2}" presName="childRect" presStyleLbl="bgAcc1" presStyleIdx="1" presStyleCnt="3" custScaleY="193996" custLinFactNeighborY="-334">
        <dgm:presLayoutVars>
          <dgm:bulletEnabled val="1"/>
        </dgm:presLayoutVars>
      </dgm:prSet>
      <dgm:spPr/>
      <dgm:t>
        <a:bodyPr/>
        <a:lstStyle/>
        <a:p>
          <a:endParaRPr lang="en-US"/>
        </a:p>
      </dgm:t>
    </dgm:pt>
    <dgm:pt modelId="{E3B161A5-58CE-4375-90D5-A142D41828D0}" type="pres">
      <dgm:prSet presAssocID="{F2881FB1-6580-4F21-A283-BFAA6F91D5D2}" presName="parentText" presStyleLbl="node1" presStyleIdx="0" presStyleCnt="0">
        <dgm:presLayoutVars>
          <dgm:chMax val="0"/>
          <dgm:bulletEnabled val="1"/>
        </dgm:presLayoutVars>
      </dgm:prSet>
      <dgm:spPr/>
      <dgm:t>
        <a:bodyPr/>
        <a:lstStyle/>
        <a:p>
          <a:endParaRPr lang="en-US"/>
        </a:p>
      </dgm:t>
    </dgm:pt>
    <dgm:pt modelId="{FA78D391-34E5-4FCF-8B45-814EBF31BBAD}" type="pres">
      <dgm:prSet presAssocID="{F2881FB1-6580-4F21-A283-BFAA6F91D5D2}" presName="parentRect" presStyleLbl="alignNode1" presStyleIdx="1" presStyleCnt="3"/>
      <dgm:spPr/>
      <dgm:t>
        <a:bodyPr/>
        <a:lstStyle/>
        <a:p>
          <a:endParaRPr lang="en-US"/>
        </a:p>
      </dgm:t>
    </dgm:pt>
    <dgm:pt modelId="{16A6B181-42BB-40E0-9C63-9288D221820B}" type="pres">
      <dgm:prSet presAssocID="{F2881FB1-6580-4F21-A283-BFAA6F91D5D2}" presName="adorn" presStyleLbl="fgAccFollowNode1" presStyleIdx="1" presStyleCnt="3"/>
      <dgm:spPr/>
    </dgm:pt>
    <dgm:pt modelId="{AB3A6786-F49F-4436-B7CF-76D4BB2D411E}" type="pres">
      <dgm:prSet presAssocID="{A5ABDC17-7AB5-4F0E-992A-F9343F5D74EB}" presName="sibTrans" presStyleLbl="sibTrans2D1" presStyleIdx="0" presStyleCnt="0"/>
      <dgm:spPr/>
      <dgm:t>
        <a:bodyPr/>
        <a:lstStyle/>
        <a:p>
          <a:endParaRPr lang="en-US"/>
        </a:p>
      </dgm:t>
    </dgm:pt>
    <dgm:pt modelId="{ED117759-BD09-460A-9703-73CD66B90BCB}" type="pres">
      <dgm:prSet presAssocID="{6352CA33-6755-44BE-808F-400DA4CF80A7}" presName="compNode" presStyleCnt="0"/>
      <dgm:spPr/>
    </dgm:pt>
    <dgm:pt modelId="{3CE1437A-6F77-478B-901B-E9026529E9BD}" type="pres">
      <dgm:prSet presAssocID="{6352CA33-6755-44BE-808F-400DA4CF80A7}" presName="childRect" presStyleLbl="bgAcc1" presStyleIdx="2" presStyleCnt="3" custScaleY="194076">
        <dgm:presLayoutVars>
          <dgm:bulletEnabled val="1"/>
        </dgm:presLayoutVars>
      </dgm:prSet>
      <dgm:spPr/>
      <dgm:t>
        <a:bodyPr/>
        <a:lstStyle/>
        <a:p>
          <a:endParaRPr lang="en-US"/>
        </a:p>
      </dgm:t>
    </dgm:pt>
    <dgm:pt modelId="{E8C77E6E-4315-4410-A019-DA7A529BB65E}" type="pres">
      <dgm:prSet presAssocID="{6352CA33-6755-44BE-808F-400DA4CF80A7}" presName="parentText" presStyleLbl="node1" presStyleIdx="0" presStyleCnt="0">
        <dgm:presLayoutVars>
          <dgm:chMax val="0"/>
          <dgm:bulletEnabled val="1"/>
        </dgm:presLayoutVars>
      </dgm:prSet>
      <dgm:spPr/>
      <dgm:t>
        <a:bodyPr/>
        <a:lstStyle/>
        <a:p>
          <a:endParaRPr lang="en-US"/>
        </a:p>
      </dgm:t>
    </dgm:pt>
    <dgm:pt modelId="{80F4BC19-B6AD-4E4D-A19A-032AA7BCC9E6}" type="pres">
      <dgm:prSet presAssocID="{6352CA33-6755-44BE-808F-400DA4CF80A7}" presName="parentRect" presStyleLbl="alignNode1" presStyleIdx="2" presStyleCnt="3"/>
      <dgm:spPr/>
      <dgm:t>
        <a:bodyPr/>
        <a:lstStyle/>
        <a:p>
          <a:endParaRPr lang="en-US"/>
        </a:p>
      </dgm:t>
    </dgm:pt>
    <dgm:pt modelId="{F47DAF10-69E4-473B-8C2A-3238971B2297}" type="pres">
      <dgm:prSet presAssocID="{6352CA33-6755-44BE-808F-400DA4CF80A7}" presName="adorn" presStyleLbl="fgAccFollowNode1" presStyleIdx="2" presStyleCnt="3"/>
      <dgm:spPr/>
    </dgm:pt>
  </dgm:ptLst>
  <dgm:cxnLst>
    <dgm:cxn modelId="{7D71E376-D21D-4FEC-A346-124C25B17408}" type="presOf" srcId="{8321AB85-EA8C-4958-B404-B4C118CB3C18}" destId="{AC230B2E-6BE0-4E11-AAA5-AB47AEC4B355}" srcOrd="0" destOrd="1" presId="urn:microsoft.com/office/officeart/2005/8/layout/bList2"/>
    <dgm:cxn modelId="{4A31D641-1B5D-46D3-B685-0C4DC6EFE71B}" srcId="{00C18FBF-3FF5-4C16-97CF-AF03740D7AB6}" destId="{F2881FB1-6580-4F21-A283-BFAA6F91D5D2}" srcOrd="1" destOrd="0" parTransId="{2D960FDD-BADA-480D-9043-497C56588AD3}" sibTransId="{A5ABDC17-7AB5-4F0E-992A-F9343F5D74EB}"/>
    <dgm:cxn modelId="{3F5F986E-CD96-4C71-A20C-0B3C8B74BECB}" srcId="{6352CA33-6755-44BE-808F-400DA4CF80A7}" destId="{C4CDA8A7-9430-4FD7-B526-F095F679BF2C}" srcOrd="1" destOrd="0" parTransId="{9D2B66DD-CAC0-4544-A18E-B986C936E0E4}" sibTransId="{B3FFFB08-A621-43F2-AA44-EA6E5026B9F5}"/>
    <dgm:cxn modelId="{4AD54EF4-3FA4-4AFA-B044-9272A74164F5}" type="presOf" srcId="{F2881FB1-6580-4F21-A283-BFAA6F91D5D2}" destId="{FA78D391-34E5-4FCF-8B45-814EBF31BBAD}" srcOrd="1" destOrd="0" presId="urn:microsoft.com/office/officeart/2005/8/layout/bList2"/>
    <dgm:cxn modelId="{DDB5AD9A-40B0-48EF-AF2C-8CCDA330F7FE}" srcId="{B4F1B46E-22B2-4721-950C-8704487586DC}" destId="{9D72CDD3-5859-43DB-BD75-0C3C30E3DE62}" srcOrd="0" destOrd="0" parTransId="{1D5B1F83-33A7-4298-BC11-2B1252AFAEA5}" sibTransId="{15E25BD4-1EBF-43C2-8885-DBF66B8429E1}"/>
    <dgm:cxn modelId="{9B41F566-CDE6-4E55-9639-51A2AA39EBCE}" type="presOf" srcId="{C4CDA8A7-9430-4FD7-B526-F095F679BF2C}" destId="{3CE1437A-6F77-478B-901B-E9026529E9BD}" srcOrd="0" destOrd="1" presId="urn:microsoft.com/office/officeart/2005/8/layout/bList2"/>
    <dgm:cxn modelId="{BE4A8942-1239-49DD-B55B-C06E0365A660}" type="presOf" srcId="{F2881FB1-6580-4F21-A283-BFAA6F91D5D2}" destId="{E3B161A5-58CE-4375-90D5-A142D41828D0}" srcOrd="0" destOrd="0" presId="urn:microsoft.com/office/officeart/2005/8/layout/bList2"/>
    <dgm:cxn modelId="{0C9887EC-271F-4875-BA63-5BFC54A2BDD9}" type="presOf" srcId="{9614A323-64B1-4077-A841-022051EC749A}" destId="{3CE1437A-6F77-478B-901B-E9026529E9BD}" srcOrd="0" destOrd="0" presId="urn:microsoft.com/office/officeart/2005/8/layout/bList2"/>
    <dgm:cxn modelId="{88A87DAE-F5C6-40A4-98CD-3C05FEE9AC08}" srcId="{F2881FB1-6580-4F21-A283-BFAA6F91D5D2}" destId="{D2B845E0-1B19-44B0-9F26-829BC19474B9}" srcOrd="2" destOrd="0" parTransId="{AB15290E-6886-4F9F-B7F3-9860880AE6A9}" sibTransId="{35A0D218-D563-4454-A23E-F0A589C56ABB}"/>
    <dgm:cxn modelId="{BE9360C7-0309-4CBB-8B7A-03B0949A051B}" srcId="{B4F1B46E-22B2-4721-950C-8704487586DC}" destId="{DA9368EA-8E4C-4E9A-A2BC-76D6B360DC5C}" srcOrd="2" destOrd="0" parTransId="{DFE5F688-8DAE-4E19-90B9-BD31582BA321}" sibTransId="{A6C15119-1347-41A4-A2EC-224C606ABFFA}"/>
    <dgm:cxn modelId="{AABF12B4-A47B-4304-A358-486C89A5F181}" type="presOf" srcId="{29E78340-8EBE-415C-B973-78A91A054B9C}" destId="{AC230B2E-6BE0-4E11-AAA5-AB47AEC4B355}" srcOrd="0" destOrd="0" presId="urn:microsoft.com/office/officeart/2005/8/layout/bList2"/>
    <dgm:cxn modelId="{5933C703-42A7-4AF6-A835-521D38D90F9A}" type="presOf" srcId="{6352CA33-6755-44BE-808F-400DA4CF80A7}" destId="{E8C77E6E-4315-4410-A019-DA7A529BB65E}" srcOrd="0" destOrd="0" presId="urn:microsoft.com/office/officeart/2005/8/layout/bList2"/>
    <dgm:cxn modelId="{5D623981-91A2-43EF-A17F-F6069D4D8566}" type="presOf" srcId="{A5ABDC17-7AB5-4F0E-992A-F9343F5D74EB}" destId="{AB3A6786-F49F-4436-B7CF-76D4BB2D411E}" srcOrd="0" destOrd="0" presId="urn:microsoft.com/office/officeart/2005/8/layout/bList2"/>
    <dgm:cxn modelId="{311348D8-FDE3-4C22-99F5-3B98C5F51F0D}" srcId="{F2881FB1-6580-4F21-A283-BFAA6F91D5D2}" destId="{29E78340-8EBE-415C-B973-78A91A054B9C}" srcOrd="0" destOrd="0" parTransId="{FF4E5F97-6974-4E39-A85D-DCB2E100798E}" sibTransId="{B4B9A51E-FA34-465E-B5B4-81CD76EB3FC2}"/>
    <dgm:cxn modelId="{9BD13FD2-2FC6-4E46-B0C9-BB36629651A1}" srcId="{B4F1B46E-22B2-4721-950C-8704487586DC}" destId="{83F7033E-E6EE-4A0D-9C76-3BF33F5B7FE4}" srcOrd="1" destOrd="0" parTransId="{6EC0F7BD-5CF6-4796-8708-D0D3FAFC8F6F}" sibTransId="{804FA3EF-70AF-4730-A5B1-C0EB3F66D591}"/>
    <dgm:cxn modelId="{1CC51F2D-5FEB-497D-BDD7-3182023CF595}" type="presOf" srcId="{B4F1B46E-22B2-4721-950C-8704487586DC}" destId="{97C4E105-D03F-4874-9591-92775D7D1737}" srcOrd="1" destOrd="0" presId="urn:microsoft.com/office/officeart/2005/8/layout/bList2"/>
    <dgm:cxn modelId="{129AEA77-5D2A-49D4-956D-99009974B6C5}" srcId="{F2881FB1-6580-4F21-A283-BFAA6F91D5D2}" destId="{8321AB85-EA8C-4958-B404-B4C118CB3C18}" srcOrd="1" destOrd="0" parTransId="{24ABE8B3-7220-436D-9636-F7B4C0B99576}" sibTransId="{AA5F76CE-8FD4-4692-8BB1-EF84CF9D365E}"/>
    <dgm:cxn modelId="{FF783BB4-0B5C-47F0-978A-493B9D134E41}" type="presOf" srcId="{B4F1B46E-22B2-4721-950C-8704487586DC}" destId="{39E7DD83-3523-4821-AFCA-F252B8C8F9C9}" srcOrd="0" destOrd="0" presId="urn:microsoft.com/office/officeart/2005/8/layout/bList2"/>
    <dgm:cxn modelId="{A2D037E4-B4C4-45C0-9C63-E217A8D9DD8A}" type="presOf" srcId="{D2B845E0-1B19-44B0-9F26-829BC19474B9}" destId="{AC230B2E-6BE0-4E11-AAA5-AB47AEC4B355}" srcOrd="0" destOrd="2" presId="urn:microsoft.com/office/officeart/2005/8/layout/bList2"/>
    <dgm:cxn modelId="{84EC98CA-935D-43EA-B789-65EE9F77867F}" type="presOf" srcId="{00C18FBF-3FF5-4C16-97CF-AF03740D7AB6}" destId="{CEE23C7E-1234-4D55-8909-FA3014A4F94D}" srcOrd="0" destOrd="0" presId="urn:microsoft.com/office/officeart/2005/8/layout/bList2"/>
    <dgm:cxn modelId="{B60E9CD3-2398-4EC4-A642-9F76C2D14E76}" type="presOf" srcId="{83F7033E-E6EE-4A0D-9C76-3BF33F5B7FE4}" destId="{DF6B89DB-DF53-404F-83DB-5A06E378321A}" srcOrd="0" destOrd="1" presId="urn:microsoft.com/office/officeart/2005/8/layout/bList2"/>
    <dgm:cxn modelId="{4B95911A-71D7-4762-83E2-C198C5D04308}" type="presOf" srcId="{6352CA33-6755-44BE-808F-400DA4CF80A7}" destId="{80F4BC19-B6AD-4E4D-A19A-032AA7BCC9E6}" srcOrd="1" destOrd="0" presId="urn:microsoft.com/office/officeart/2005/8/layout/bList2"/>
    <dgm:cxn modelId="{EEDC61A5-1736-4841-8EF7-155776291D9A}" type="presOf" srcId="{9D72CDD3-5859-43DB-BD75-0C3C30E3DE62}" destId="{DF6B89DB-DF53-404F-83DB-5A06E378321A}" srcOrd="0" destOrd="0" presId="urn:microsoft.com/office/officeart/2005/8/layout/bList2"/>
    <dgm:cxn modelId="{51B20933-22CB-46DE-8FCA-48487C1FAA3F}" type="presOf" srcId="{DA9368EA-8E4C-4E9A-A2BC-76D6B360DC5C}" destId="{DF6B89DB-DF53-404F-83DB-5A06E378321A}" srcOrd="0" destOrd="2" presId="urn:microsoft.com/office/officeart/2005/8/layout/bList2"/>
    <dgm:cxn modelId="{82BAE5DD-3A79-4870-9019-1254385E0650}" srcId="{00C18FBF-3FF5-4C16-97CF-AF03740D7AB6}" destId="{6352CA33-6755-44BE-808F-400DA4CF80A7}" srcOrd="2" destOrd="0" parTransId="{AEB59203-63BA-4A96-BADC-40BAEBD9AA40}" sibTransId="{AAB4CF73-4B9B-4AA0-9074-16C2D2AE00A1}"/>
    <dgm:cxn modelId="{FC7BD086-74EA-4D6C-9657-E916D355F209}" srcId="{6352CA33-6755-44BE-808F-400DA4CF80A7}" destId="{9614A323-64B1-4077-A841-022051EC749A}" srcOrd="0" destOrd="0" parTransId="{E5F6BCBD-B84E-4018-BE9E-BF57FF3B4B36}" sibTransId="{FEC2A79F-8857-403A-A738-E8CE75C965E2}"/>
    <dgm:cxn modelId="{7F36AC7A-C2FE-4E86-B315-46299AD8A3A3}" type="presOf" srcId="{A7E2530A-34E2-4E9F-BC78-8920BA140C41}" destId="{30E724FF-144E-4732-AD72-2F7CA8C412D2}" srcOrd="0" destOrd="0" presId="urn:microsoft.com/office/officeart/2005/8/layout/bList2"/>
    <dgm:cxn modelId="{2C8317B2-2EBB-4589-86EA-C77B3B6E81AA}" srcId="{00C18FBF-3FF5-4C16-97CF-AF03740D7AB6}" destId="{B4F1B46E-22B2-4721-950C-8704487586DC}" srcOrd="0" destOrd="0" parTransId="{E8A66543-CC4D-4785-A93E-5B125E09F826}" sibTransId="{A7E2530A-34E2-4E9F-BC78-8920BA140C41}"/>
    <dgm:cxn modelId="{3B050D9A-BC43-46BD-ACD5-F0E02857662A}" type="presParOf" srcId="{CEE23C7E-1234-4D55-8909-FA3014A4F94D}" destId="{6278C2FE-EFC2-48B0-81A0-BBAA19BCA412}" srcOrd="0" destOrd="0" presId="urn:microsoft.com/office/officeart/2005/8/layout/bList2"/>
    <dgm:cxn modelId="{AD0D4F51-BBBE-4627-9C8B-ACB64C7AEB6D}" type="presParOf" srcId="{6278C2FE-EFC2-48B0-81A0-BBAA19BCA412}" destId="{DF6B89DB-DF53-404F-83DB-5A06E378321A}" srcOrd="0" destOrd="0" presId="urn:microsoft.com/office/officeart/2005/8/layout/bList2"/>
    <dgm:cxn modelId="{BBC56C4C-B7C4-4EC1-BA9E-F3514273561E}" type="presParOf" srcId="{6278C2FE-EFC2-48B0-81A0-BBAA19BCA412}" destId="{39E7DD83-3523-4821-AFCA-F252B8C8F9C9}" srcOrd="1" destOrd="0" presId="urn:microsoft.com/office/officeart/2005/8/layout/bList2"/>
    <dgm:cxn modelId="{33415BC6-2C17-434D-AF40-B7C2C8EC1072}" type="presParOf" srcId="{6278C2FE-EFC2-48B0-81A0-BBAA19BCA412}" destId="{97C4E105-D03F-4874-9591-92775D7D1737}" srcOrd="2" destOrd="0" presId="urn:microsoft.com/office/officeart/2005/8/layout/bList2"/>
    <dgm:cxn modelId="{8308FCAC-55E5-42BB-98B3-4ED92B894677}" type="presParOf" srcId="{6278C2FE-EFC2-48B0-81A0-BBAA19BCA412}" destId="{B2949C2F-D730-417A-8356-65D4576D5464}" srcOrd="3" destOrd="0" presId="urn:microsoft.com/office/officeart/2005/8/layout/bList2"/>
    <dgm:cxn modelId="{26E79C94-7994-4366-83ED-D02FCC0F2208}" type="presParOf" srcId="{CEE23C7E-1234-4D55-8909-FA3014A4F94D}" destId="{30E724FF-144E-4732-AD72-2F7CA8C412D2}" srcOrd="1" destOrd="0" presId="urn:microsoft.com/office/officeart/2005/8/layout/bList2"/>
    <dgm:cxn modelId="{DA5E1EE6-2423-4807-9327-2AB9983E0223}" type="presParOf" srcId="{CEE23C7E-1234-4D55-8909-FA3014A4F94D}" destId="{FFD0C4E5-99A7-44CD-9275-E34C8C692A77}" srcOrd="2" destOrd="0" presId="urn:microsoft.com/office/officeart/2005/8/layout/bList2"/>
    <dgm:cxn modelId="{643371BE-29B6-46B9-AA17-BE00F6F086ED}" type="presParOf" srcId="{FFD0C4E5-99A7-44CD-9275-E34C8C692A77}" destId="{AC230B2E-6BE0-4E11-AAA5-AB47AEC4B355}" srcOrd="0" destOrd="0" presId="urn:microsoft.com/office/officeart/2005/8/layout/bList2"/>
    <dgm:cxn modelId="{31EFA785-5520-4B7A-B35E-C9FC9E850A63}" type="presParOf" srcId="{FFD0C4E5-99A7-44CD-9275-E34C8C692A77}" destId="{E3B161A5-58CE-4375-90D5-A142D41828D0}" srcOrd="1" destOrd="0" presId="urn:microsoft.com/office/officeart/2005/8/layout/bList2"/>
    <dgm:cxn modelId="{1EAF5161-3D10-4B40-AF93-905B603F539A}" type="presParOf" srcId="{FFD0C4E5-99A7-44CD-9275-E34C8C692A77}" destId="{FA78D391-34E5-4FCF-8B45-814EBF31BBAD}" srcOrd="2" destOrd="0" presId="urn:microsoft.com/office/officeart/2005/8/layout/bList2"/>
    <dgm:cxn modelId="{7B4D7451-C53C-4113-A16A-E983B61ED2CE}" type="presParOf" srcId="{FFD0C4E5-99A7-44CD-9275-E34C8C692A77}" destId="{16A6B181-42BB-40E0-9C63-9288D221820B}" srcOrd="3" destOrd="0" presId="urn:microsoft.com/office/officeart/2005/8/layout/bList2"/>
    <dgm:cxn modelId="{63ABC9CD-26EF-4E76-9933-6F4579CF2126}" type="presParOf" srcId="{CEE23C7E-1234-4D55-8909-FA3014A4F94D}" destId="{AB3A6786-F49F-4436-B7CF-76D4BB2D411E}" srcOrd="3" destOrd="0" presId="urn:microsoft.com/office/officeart/2005/8/layout/bList2"/>
    <dgm:cxn modelId="{ABE2EEDE-75C1-452C-BB24-D677E8CDBD53}" type="presParOf" srcId="{CEE23C7E-1234-4D55-8909-FA3014A4F94D}" destId="{ED117759-BD09-460A-9703-73CD66B90BCB}" srcOrd="4" destOrd="0" presId="urn:microsoft.com/office/officeart/2005/8/layout/bList2"/>
    <dgm:cxn modelId="{8F4E3569-50F2-4255-9A41-029BBC3940A1}" type="presParOf" srcId="{ED117759-BD09-460A-9703-73CD66B90BCB}" destId="{3CE1437A-6F77-478B-901B-E9026529E9BD}" srcOrd="0" destOrd="0" presId="urn:microsoft.com/office/officeart/2005/8/layout/bList2"/>
    <dgm:cxn modelId="{09031778-7E68-447F-8764-48DCD5FE4344}" type="presParOf" srcId="{ED117759-BD09-460A-9703-73CD66B90BCB}" destId="{E8C77E6E-4315-4410-A019-DA7A529BB65E}" srcOrd="1" destOrd="0" presId="urn:microsoft.com/office/officeart/2005/8/layout/bList2"/>
    <dgm:cxn modelId="{E2BCFFD9-5991-431C-BAD9-33B6B6729048}" type="presParOf" srcId="{ED117759-BD09-460A-9703-73CD66B90BCB}" destId="{80F4BC19-B6AD-4E4D-A19A-032AA7BCC9E6}" srcOrd="2" destOrd="0" presId="urn:microsoft.com/office/officeart/2005/8/layout/bList2"/>
    <dgm:cxn modelId="{2E07F09E-ECE8-4B25-BDAC-E99E18E78772}" type="presParOf" srcId="{ED117759-BD09-460A-9703-73CD66B90BCB}" destId="{F47DAF10-69E4-473B-8C2A-3238971B2297}"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478647-B757-4161-97C3-37BECDDFBAE2}" type="doc">
      <dgm:prSet loTypeId="urn:microsoft.com/office/officeart/2005/8/layout/pList2" loCatId="list" qsTypeId="urn:microsoft.com/office/officeart/2005/8/quickstyle/simple1" qsCatId="simple" csTypeId="urn:microsoft.com/office/officeart/2005/8/colors/accent1_2" csCatId="accent1" phldr="1"/>
      <dgm:spPr/>
    </dgm:pt>
    <dgm:pt modelId="{BE4584F6-3C4F-46A7-8D17-07BDE6C01419}">
      <dgm:prSet phldrT="[Text]" custT="1"/>
      <dgm:spPr/>
      <dgm:t>
        <a:bodyPr/>
        <a:lstStyle/>
        <a:p>
          <a:r>
            <a:rPr lang="en-US" sz="2400" dirty="0">
              <a:solidFill>
                <a:schemeClr val="tx1"/>
              </a:solidFill>
            </a:rPr>
            <a:t>Step 1</a:t>
          </a:r>
        </a:p>
        <a:p>
          <a:r>
            <a:rPr lang="en-US" sz="2400" dirty="0">
              <a:solidFill>
                <a:schemeClr val="tx1"/>
              </a:solidFill>
            </a:rPr>
            <a:t>User Access</a:t>
          </a:r>
        </a:p>
      </dgm:t>
    </dgm:pt>
    <dgm:pt modelId="{3DE9C11B-6E16-4A2A-9E1A-0D0ABA7D2D51}" type="parTrans" cxnId="{2B6557EA-0ECD-4BF5-A0B3-6F3720A2F2E6}">
      <dgm:prSet/>
      <dgm:spPr/>
      <dgm:t>
        <a:bodyPr/>
        <a:lstStyle/>
        <a:p>
          <a:endParaRPr lang="en-US"/>
        </a:p>
      </dgm:t>
    </dgm:pt>
    <dgm:pt modelId="{9AAD7B9B-7C08-4466-B82E-9F821D734D2F}" type="sibTrans" cxnId="{2B6557EA-0ECD-4BF5-A0B3-6F3720A2F2E6}">
      <dgm:prSet/>
      <dgm:spPr/>
      <dgm:t>
        <a:bodyPr/>
        <a:lstStyle/>
        <a:p>
          <a:endParaRPr lang="en-US"/>
        </a:p>
      </dgm:t>
    </dgm:pt>
    <dgm:pt modelId="{31E33E17-8C89-4A8F-AD98-9FCCE1F1EC4F}">
      <dgm:prSet phldrT="[Text]" custT="1"/>
      <dgm:spPr/>
      <dgm:t>
        <a:bodyPr/>
        <a:lstStyle/>
        <a:p>
          <a:r>
            <a:rPr lang="en-US" sz="2400" dirty="0">
              <a:solidFill>
                <a:schemeClr val="tx1"/>
              </a:solidFill>
            </a:rPr>
            <a:t>Step 2</a:t>
          </a:r>
        </a:p>
        <a:p>
          <a:r>
            <a:rPr lang="en-US" sz="2400" dirty="0">
              <a:solidFill>
                <a:schemeClr val="tx1"/>
              </a:solidFill>
            </a:rPr>
            <a:t>Fields to include in report</a:t>
          </a:r>
        </a:p>
      </dgm:t>
    </dgm:pt>
    <dgm:pt modelId="{8846FFA1-25A9-4648-B0EF-5E069BA5C4A1}" type="parTrans" cxnId="{0D44FCD8-0925-4348-93DD-8884F708A336}">
      <dgm:prSet/>
      <dgm:spPr/>
      <dgm:t>
        <a:bodyPr/>
        <a:lstStyle/>
        <a:p>
          <a:endParaRPr lang="en-US"/>
        </a:p>
      </dgm:t>
    </dgm:pt>
    <dgm:pt modelId="{4D01B3DA-5BE1-40AF-A8CC-A45B9D217C58}" type="sibTrans" cxnId="{0D44FCD8-0925-4348-93DD-8884F708A336}">
      <dgm:prSet/>
      <dgm:spPr/>
      <dgm:t>
        <a:bodyPr/>
        <a:lstStyle/>
        <a:p>
          <a:endParaRPr lang="en-US"/>
        </a:p>
      </dgm:t>
    </dgm:pt>
    <dgm:pt modelId="{1327F104-BB19-4571-985A-C8A042C95D76}">
      <dgm:prSet phldrT="[Text]" custT="1"/>
      <dgm:spPr/>
      <dgm:t>
        <a:bodyPr/>
        <a:lstStyle/>
        <a:p>
          <a:r>
            <a:rPr lang="en-US" sz="2400" dirty="0">
              <a:solidFill>
                <a:schemeClr val="tx1"/>
              </a:solidFill>
            </a:rPr>
            <a:t>Step 3</a:t>
          </a:r>
        </a:p>
        <a:p>
          <a:r>
            <a:rPr lang="en-US" sz="2400" dirty="0">
              <a:solidFill>
                <a:schemeClr val="tx1"/>
              </a:solidFill>
            </a:rPr>
            <a:t>Filters</a:t>
          </a:r>
        </a:p>
      </dgm:t>
    </dgm:pt>
    <dgm:pt modelId="{DB68AC6F-FAE1-4395-807C-4C1F259BA33D}" type="parTrans" cxnId="{E6DB139D-2997-4DB5-B0F7-F774F6202D42}">
      <dgm:prSet/>
      <dgm:spPr/>
      <dgm:t>
        <a:bodyPr/>
        <a:lstStyle/>
        <a:p>
          <a:endParaRPr lang="en-US"/>
        </a:p>
      </dgm:t>
    </dgm:pt>
    <dgm:pt modelId="{1FE304AA-FA2B-48D2-BD15-2391E24F5CBD}" type="sibTrans" cxnId="{E6DB139D-2997-4DB5-B0F7-F774F6202D42}">
      <dgm:prSet/>
      <dgm:spPr/>
      <dgm:t>
        <a:bodyPr/>
        <a:lstStyle/>
        <a:p>
          <a:endParaRPr lang="en-US"/>
        </a:p>
      </dgm:t>
    </dgm:pt>
    <dgm:pt modelId="{DA8A9AA1-A6AC-42F3-B4F0-5565841D581E}">
      <dgm:prSet phldrT="[Text]" custT="1"/>
      <dgm:spPr/>
      <dgm:t>
        <a:bodyPr/>
        <a:lstStyle/>
        <a:p>
          <a:r>
            <a:rPr lang="en-US" sz="2400" dirty="0">
              <a:solidFill>
                <a:schemeClr val="tx1"/>
              </a:solidFill>
            </a:rPr>
            <a:t>Step 4</a:t>
          </a:r>
        </a:p>
        <a:p>
          <a:r>
            <a:rPr lang="en-US" sz="2400" dirty="0">
              <a:solidFill>
                <a:schemeClr val="tx1"/>
              </a:solidFill>
            </a:rPr>
            <a:t>Order the Results</a:t>
          </a:r>
        </a:p>
      </dgm:t>
    </dgm:pt>
    <dgm:pt modelId="{8F80070C-5C8A-49DE-A591-9DF454B7E3E4}" type="parTrans" cxnId="{04E042CE-ECB5-4A17-98A7-72D974BF8925}">
      <dgm:prSet/>
      <dgm:spPr/>
      <dgm:t>
        <a:bodyPr/>
        <a:lstStyle/>
        <a:p>
          <a:endParaRPr lang="en-US"/>
        </a:p>
      </dgm:t>
    </dgm:pt>
    <dgm:pt modelId="{91C11722-8218-409B-B990-B52672E87B03}" type="sibTrans" cxnId="{04E042CE-ECB5-4A17-98A7-72D974BF8925}">
      <dgm:prSet/>
      <dgm:spPr/>
      <dgm:t>
        <a:bodyPr/>
        <a:lstStyle/>
        <a:p>
          <a:endParaRPr lang="en-US"/>
        </a:p>
      </dgm:t>
    </dgm:pt>
    <dgm:pt modelId="{1B05B5AC-A08D-4777-8D47-3D2793E1FDF9}" type="pres">
      <dgm:prSet presAssocID="{7D478647-B757-4161-97C3-37BECDDFBAE2}" presName="Name0" presStyleCnt="0">
        <dgm:presLayoutVars>
          <dgm:dir/>
          <dgm:resizeHandles val="exact"/>
        </dgm:presLayoutVars>
      </dgm:prSet>
      <dgm:spPr/>
    </dgm:pt>
    <dgm:pt modelId="{F63E30A9-460E-4833-85AE-DED1C7AAEA28}" type="pres">
      <dgm:prSet presAssocID="{7D478647-B757-4161-97C3-37BECDDFBAE2}" presName="bkgdShp" presStyleLbl="alignAccFollowNode1" presStyleIdx="0" presStyleCnt="1"/>
      <dgm:spPr/>
    </dgm:pt>
    <dgm:pt modelId="{7D4B3229-67B3-497C-95F4-EC018F8E91F1}" type="pres">
      <dgm:prSet presAssocID="{7D478647-B757-4161-97C3-37BECDDFBAE2}" presName="linComp" presStyleCnt="0"/>
      <dgm:spPr/>
    </dgm:pt>
    <dgm:pt modelId="{C6EFEA5F-2826-41AB-AC66-A87CE4E92874}" type="pres">
      <dgm:prSet presAssocID="{BE4584F6-3C4F-46A7-8D17-07BDE6C01419}" presName="compNode" presStyleCnt="0"/>
      <dgm:spPr/>
    </dgm:pt>
    <dgm:pt modelId="{20A5E918-A324-44E9-8162-60849DE467F5}" type="pres">
      <dgm:prSet presAssocID="{BE4584F6-3C4F-46A7-8D17-07BDE6C01419}" presName="node" presStyleLbl="node1" presStyleIdx="0" presStyleCnt="4">
        <dgm:presLayoutVars>
          <dgm:bulletEnabled val="1"/>
        </dgm:presLayoutVars>
      </dgm:prSet>
      <dgm:spPr/>
      <dgm:t>
        <a:bodyPr/>
        <a:lstStyle/>
        <a:p>
          <a:endParaRPr lang="en-US"/>
        </a:p>
      </dgm:t>
    </dgm:pt>
    <dgm:pt modelId="{95B0AC2C-1010-435F-8C30-8A5B5D0B653B}" type="pres">
      <dgm:prSet presAssocID="{BE4584F6-3C4F-46A7-8D17-07BDE6C01419}" presName="invisiNode" presStyleLbl="node1" presStyleIdx="0" presStyleCnt="4"/>
      <dgm:spPr/>
    </dgm:pt>
    <dgm:pt modelId="{470A7628-EA6E-44F9-8606-F61109332590}" type="pres">
      <dgm:prSet presAssocID="{BE4584F6-3C4F-46A7-8D17-07BDE6C01419}" presName="imagNode" presStyleLbl="fgImgPlace1" presStyleIdx="0" presStyleCnt="4"/>
      <dgm:spPr>
        <a:blipFill rotWithShape="1">
          <a:blip xmlns:r="http://schemas.openxmlformats.org/officeDocument/2006/relationships" r:embed="rId1"/>
          <a:stretch>
            <a:fillRect/>
          </a:stretch>
        </a:blipFill>
      </dgm:spPr>
    </dgm:pt>
    <dgm:pt modelId="{BA3332B3-89F6-4566-B5AE-4613F52BF955}" type="pres">
      <dgm:prSet presAssocID="{9AAD7B9B-7C08-4466-B82E-9F821D734D2F}" presName="sibTrans" presStyleLbl="sibTrans2D1" presStyleIdx="0" presStyleCnt="0"/>
      <dgm:spPr/>
      <dgm:t>
        <a:bodyPr/>
        <a:lstStyle/>
        <a:p>
          <a:endParaRPr lang="en-US"/>
        </a:p>
      </dgm:t>
    </dgm:pt>
    <dgm:pt modelId="{CF18BC94-8081-4585-9E5E-FA544D725B7B}" type="pres">
      <dgm:prSet presAssocID="{31E33E17-8C89-4A8F-AD98-9FCCE1F1EC4F}" presName="compNode" presStyleCnt="0"/>
      <dgm:spPr/>
    </dgm:pt>
    <dgm:pt modelId="{C2817F91-7020-4101-A82D-9553D9281838}" type="pres">
      <dgm:prSet presAssocID="{31E33E17-8C89-4A8F-AD98-9FCCE1F1EC4F}" presName="node" presStyleLbl="node1" presStyleIdx="1" presStyleCnt="4">
        <dgm:presLayoutVars>
          <dgm:bulletEnabled val="1"/>
        </dgm:presLayoutVars>
      </dgm:prSet>
      <dgm:spPr/>
      <dgm:t>
        <a:bodyPr/>
        <a:lstStyle/>
        <a:p>
          <a:endParaRPr lang="en-US"/>
        </a:p>
      </dgm:t>
    </dgm:pt>
    <dgm:pt modelId="{B385CD78-BE41-40F3-A5ED-7089EC507FE4}" type="pres">
      <dgm:prSet presAssocID="{31E33E17-8C89-4A8F-AD98-9FCCE1F1EC4F}" presName="invisiNode" presStyleLbl="node1" presStyleIdx="1" presStyleCnt="4"/>
      <dgm:spPr/>
    </dgm:pt>
    <dgm:pt modelId="{86295DDC-9D51-4A8A-802C-D2C9CF178C44}" type="pres">
      <dgm:prSet presAssocID="{31E33E17-8C89-4A8F-AD98-9FCCE1F1EC4F}" presName="imagNode" presStyleLbl="fgImgPlace1" presStyleIdx="1" presStyleCnt="4"/>
      <dgm:spPr>
        <a:blipFill rotWithShape="1">
          <a:blip xmlns:r="http://schemas.openxmlformats.org/officeDocument/2006/relationships" r:embed="rId2"/>
          <a:stretch>
            <a:fillRect/>
          </a:stretch>
        </a:blipFill>
      </dgm:spPr>
    </dgm:pt>
    <dgm:pt modelId="{16F270B3-614F-4653-8125-ABBBAACD2501}" type="pres">
      <dgm:prSet presAssocID="{4D01B3DA-5BE1-40AF-A8CC-A45B9D217C58}" presName="sibTrans" presStyleLbl="sibTrans2D1" presStyleIdx="0" presStyleCnt="0"/>
      <dgm:spPr/>
      <dgm:t>
        <a:bodyPr/>
        <a:lstStyle/>
        <a:p>
          <a:endParaRPr lang="en-US"/>
        </a:p>
      </dgm:t>
    </dgm:pt>
    <dgm:pt modelId="{2A3EC26E-32CF-4AE0-846C-886328C23DF2}" type="pres">
      <dgm:prSet presAssocID="{1327F104-BB19-4571-985A-C8A042C95D76}" presName="compNode" presStyleCnt="0"/>
      <dgm:spPr/>
    </dgm:pt>
    <dgm:pt modelId="{FCFF4ECA-0368-4CA9-8C21-90791BA786FC}" type="pres">
      <dgm:prSet presAssocID="{1327F104-BB19-4571-985A-C8A042C95D76}" presName="node" presStyleLbl="node1" presStyleIdx="2" presStyleCnt="4">
        <dgm:presLayoutVars>
          <dgm:bulletEnabled val="1"/>
        </dgm:presLayoutVars>
      </dgm:prSet>
      <dgm:spPr/>
      <dgm:t>
        <a:bodyPr/>
        <a:lstStyle/>
        <a:p>
          <a:endParaRPr lang="en-US"/>
        </a:p>
      </dgm:t>
    </dgm:pt>
    <dgm:pt modelId="{5446DA71-8DCB-40AB-8D82-113637A6BDBE}" type="pres">
      <dgm:prSet presAssocID="{1327F104-BB19-4571-985A-C8A042C95D76}" presName="invisiNode" presStyleLbl="node1" presStyleIdx="2" presStyleCnt="4"/>
      <dgm:spPr/>
    </dgm:pt>
    <dgm:pt modelId="{D226FC53-4A56-4317-B593-96C51629E74F}" type="pres">
      <dgm:prSet presAssocID="{1327F104-BB19-4571-985A-C8A042C95D76}" presName="imagNode" presStyleLbl="fgImgPlace1" presStyleIdx="2" presStyleCnt="4"/>
      <dgm:spPr>
        <a:blipFill rotWithShape="1">
          <a:blip xmlns:r="http://schemas.openxmlformats.org/officeDocument/2006/relationships" r:embed="rId3"/>
          <a:stretch>
            <a:fillRect/>
          </a:stretch>
        </a:blipFill>
      </dgm:spPr>
    </dgm:pt>
    <dgm:pt modelId="{C4459217-5A2C-45C0-B044-63F4D063FC76}" type="pres">
      <dgm:prSet presAssocID="{1FE304AA-FA2B-48D2-BD15-2391E24F5CBD}" presName="sibTrans" presStyleLbl="sibTrans2D1" presStyleIdx="0" presStyleCnt="0"/>
      <dgm:spPr/>
      <dgm:t>
        <a:bodyPr/>
        <a:lstStyle/>
        <a:p>
          <a:endParaRPr lang="en-US"/>
        </a:p>
      </dgm:t>
    </dgm:pt>
    <dgm:pt modelId="{41A042E1-7F82-48BB-ADC6-665A158D6DE3}" type="pres">
      <dgm:prSet presAssocID="{DA8A9AA1-A6AC-42F3-B4F0-5565841D581E}" presName="compNode" presStyleCnt="0"/>
      <dgm:spPr/>
    </dgm:pt>
    <dgm:pt modelId="{3238BCFB-16B4-4DD1-82FA-57595F42E9BE}" type="pres">
      <dgm:prSet presAssocID="{DA8A9AA1-A6AC-42F3-B4F0-5565841D581E}" presName="node" presStyleLbl="node1" presStyleIdx="3" presStyleCnt="4">
        <dgm:presLayoutVars>
          <dgm:bulletEnabled val="1"/>
        </dgm:presLayoutVars>
      </dgm:prSet>
      <dgm:spPr/>
      <dgm:t>
        <a:bodyPr/>
        <a:lstStyle/>
        <a:p>
          <a:endParaRPr lang="en-US"/>
        </a:p>
      </dgm:t>
    </dgm:pt>
    <dgm:pt modelId="{ABCB7E8C-749A-4003-A7E5-2F77AB2BEFA8}" type="pres">
      <dgm:prSet presAssocID="{DA8A9AA1-A6AC-42F3-B4F0-5565841D581E}" presName="invisiNode" presStyleLbl="node1" presStyleIdx="3" presStyleCnt="4"/>
      <dgm:spPr/>
    </dgm:pt>
    <dgm:pt modelId="{C4DE241F-0C2D-4679-AD1B-FD52142D9A55}" type="pres">
      <dgm:prSet presAssocID="{DA8A9AA1-A6AC-42F3-B4F0-5565841D581E}" presName="imagNode" presStyleLbl="fgImgPlace1" presStyleIdx="3" presStyleCnt="4"/>
      <dgm:spPr>
        <a:blipFill rotWithShape="1">
          <a:blip xmlns:r="http://schemas.openxmlformats.org/officeDocument/2006/relationships" r:embed="rId4"/>
          <a:stretch>
            <a:fillRect/>
          </a:stretch>
        </a:blipFill>
      </dgm:spPr>
    </dgm:pt>
  </dgm:ptLst>
  <dgm:cxnLst>
    <dgm:cxn modelId="{04E042CE-ECB5-4A17-98A7-72D974BF8925}" srcId="{7D478647-B757-4161-97C3-37BECDDFBAE2}" destId="{DA8A9AA1-A6AC-42F3-B4F0-5565841D581E}" srcOrd="3" destOrd="0" parTransId="{8F80070C-5C8A-49DE-A591-9DF454B7E3E4}" sibTransId="{91C11722-8218-409B-B990-B52672E87B03}"/>
    <dgm:cxn modelId="{51AE93AD-3102-4DDE-A202-3D923EE8E944}" type="presOf" srcId="{DA8A9AA1-A6AC-42F3-B4F0-5565841D581E}" destId="{3238BCFB-16B4-4DD1-82FA-57595F42E9BE}" srcOrd="0" destOrd="0" presId="urn:microsoft.com/office/officeart/2005/8/layout/pList2"/>
    <dgm:cxn modelId="{E832A247-C455-4104-890A-CC86DBFB42E6}" type="presOf" srcId="{9AAD7B9B-7C08-4466-B82E-9F821D734D2F}" destId="{BA3332B3-89F6-4566-B5AE-4613F52BF955}" srcOrd="0" destOrd="0" presId="urn:microsoft.com/office/officeart/2005/8/layout/pList2"/>
    <dgm:cxn modelId="{E274CE4B-25D9-49C3-BFBD-7B7084F0C8DA}" type="presOf" srcId="{31E33E17-8C89-4A8F-AD98-9FCCE1F1EC4F}" destId="{C2817F91-7020-4101-A82D-9553D9281838}" srcOrd="0" destOrd="0" presId="urn:microsoft.com/office/officeart/2005/8/layout/pList2"/>
    <dgm:cxn modelId="{B4B02E97-BC0D-4267-A9DF-E99AB5C303A2}" type="presOf" srcId="{7D478647-B757-4161-97C3-37BECDDFBAE2}" destId="{1B05B5AC-A08D-4777-8D47-3D2793E1FDF9}" srcOrd="0" destOrd="0" presId="urn:microsoft.com/office/officeart/2005/8/layout/pList2"/>
    <dgm:cxn modelId="{AFF5B30C-C95F-4725-9DED-1A51A2876356}" type="presOf" srcId="{1FE304AA-FA2B-48D2-BD15-2391E24F5CBD}" destId="{C4459217-5A2C-45C0-B044-63F4D063FC76}" srcOrd="0" destOrd="0" presId="urn:microsoft.com/office/officeart/2005/8/layout/pList2"/>
    <dgm:cxn modelId="{0D44FCD8-0925-4348-93DD-8884F708A336}" srcId="{7D478647-B757-4161-97C3-37BECDDFBAE2}" destId="{31E33E17-8C89-4A8F-AD98-9FCCE1F1EC4F}" srcOrd="1" destOrd="0" parTransId="{8846FFA1-25A9-4648-B0EF-5E069BA5C4A1}" sibTransId="{4D01B3DA-5BE1-40AF-A8CC-A45B9D217C58}"/>
    <dgm:cxn modelId="{2E5AA063-72EB-4FCB-8EB0-35F27EA61E4F}" type="presOf" srcId="{1327F104-BB19-4571-985A-C8A042C95D76}" destId="{FCFF4ECA-0368-4CA9-8C21-90791BA786FC}" srcOrd="0" destOrd="0" presId="urn:microsoft.com/office/officeart/2005/8/layout/pList2"/>
    <dgm:cxn modelId="{2B6557EA-0ECD-4BF5-A0B3-6F3720A2F2E6}" srcId="{7D478647-B757-4161-97C3-37BECDDFBAE2}" destId="{BE4584F6-3C4F-46A7-8D17-07BDE6C01419}" srcOrd="0" destOrd="0" parTransId="{3DE9C11B-6E16-4A2A-9E1A-0D0ABA7D2D51}" sibTransId="{9AAD7B9B-7C08-4466-B82E-9F821D734D2F}"/>
    <dgm:cxn modelId="{C37AD091-F318-4B61-BFEC-E688B0139F2F}" type="presOf" srcId="{BE4584F6-3C4F-46A7-8D17-07BDE6C01419}" destId="{20A5E918-A324-44E9-8162-60849DE467F5}" srcOrd="0" destOrd="0" presId="urn:microsoft.com/office/officeart/2005/8/layout/pList2"/>
    <dgm:cxn modelId="{E6DB139D-2997-4DB5-B0F7-F774F6202D42}" srcId="{7D478647-B757-4161-97C3-37BECDDFBAE2}" destId="{1327F104-BB19-4571-985A-C8A042C95D76}" srcOrd="2" destOrd="0" parTransId="{DB68AC6F-FAE1-4395-807C-4C1F259BA33D}" sibTransId="{1FE304AA-FA2B-48D2-BD15-2391E24F5CBD}"/>
    <dgm:cxn modelId="{002B873D-0F85-44E5-82D0-57E94F0F8B66}" type="presOf" srcId="{4D01B3DA-5BE1-40AF-A8CC-A45B9D217C58}" destId="{16F270B3-614F-4653-8125-ABBBAACD2501}" srcOrd="0" destOrd="0" presId="urn:microsoft.com/office/officeart/2005/8/layout/pList2"/>
    <dgm:cxn modelId="{FCC7E89B-B49C-4A3E-B204-35635224CC48}" type="presParOf" srcId="{1B05B5AC-A08D-4777-8D47-3D2793E1FDF9}" destId="{F63E30A9-460E-4833-85AE-DED1C7AAEA28}" srcOrd="0" destOrd="0" presId="urn:microsoft.com/office/officeart/2005/8/layout/pList2"/>
    <dgm:cxn modelId="{477854C7-D4CE-474D-9ACF-6F2C25039D8F}" type="presParOf" srcId="{1B05B5AC-A08D-4777-8D47-3D2793E1FDF9}" destId="{7D4B3229-67B3-497C-95F4-EC018F8E91F1}" srcOrd="1" destOrd="0" presId="urn:microsoft.com/office/officeart/2005/8/layout/pList2"/>
    <dgm:cxn modelId="{5BEB0A57-453E-4569-98AA-13DA9A5FA366}" type="presParOf" srcId="{7D4B3229-67B3-497C-95F4-EC018F8E91F1}" destId="{C6EFEA5F-2826-41AB-AC66-A87CE4E92874}" srcOrd="0" destOrd="0" presId="urn:microsoft.com/office/officeart/2005/8/layout/pList2"/>
    <dgm:cxn modelId="{363AA9F7-F749-431A-8654-C96E7ECFA917}" type="presParOf" srcId="{C6EFEA5F-2826-41AB-AC66-A87CE4E92874}" destId="{20A5E918-A324-44E9-8162-60849DE467F5}" srcOrd="0" destOrd="0" presId="urn:microsoft.com/office/officeart/2005/8/layout/pList2"/>
    <dgm:cxn modelId="{CAFF90BB-34CC-4A53-B77D-65B380F9D612}" type="presParOf" srcId="{C6EFEA5F-2826-41AB-AC66-A87CE4E92874}" destId="{95B0AC2C-1010-435F-8C30-8A5B5D0B653B}" srcOrd="1" destOrd="0" presId="urn:microsoft.com/office/officeart/2005/8/layout/pList2"/>
    <dgm:cxn modelId="{9D70D260-4AF0-47B6-9851-F8FF823CBADB}" type="presParOf" srcId="{C6EFEA5F-2826-41AB-AC66-A87CE4E92874}" destId="{470A7628-EA6E-44F9-8606-F61109332590}" srcOrd="2" destOrd="0" presId="urn:microsoft.com/office/officeart/2005/8/layout/pList2"/>
    <dgm:cxn modelId="{B003BC59-A466-4AD3-93A1-526B23DBCA22}" type="presParOf" srcId="{7D4B3229-67B3-497C-95F4-EC018F8E91F1}" destId="{BA3332B3-89F6-4566-B5AE-4613F52BF955}" srcOrd="1" destOrd="0" presId="urn:microsoft.com/office/officeart/2005/8/layout/pList2"/>
    <dgm:cxn modelId="{EBFD69B9-EDD0-4862-8C34-EC88D63610DA}" type="presParOf" srcId="{7D4B3229-67B3-497C-95F4-EC018F8E91F1}" destId="{CF18BC94-8081-4585-9E5E-FA544D725B7B}" srcOrd="2" destOrd="0" presId="urn:microsoft.com/office/officeart/2005/8/layout/pList2"/>
    <dgm:cxn modelId="{4CCB56B6-0A0C-4A07-B319-33B69856F63F}" type="presParOf" srcId="{CF18BC94-8081-4585-9E5E-FA544D725B7B}" destId="{C2817F91-7020-4101-A82D-9553D9281838}" srcOrd="0" destOrd="0" presId="urn:microsoft.com/office/officeart/2005/8/layout/pList2"/>
    <dgm:cxn modelId="{D9144AA6-0B8A-477F-937A-75A9500177C2}" type="presParOf" srcId="{CF18BC94-8081-4585-9E5E-FA544D725B7B}" destId="{B385CD78-BE41-40F3-A5ED-7089EC507FE4}" srcOrd="1" destOrd="0" presId="urn:microsoft.com/office/officeart/2005/8/layout/pList2"/>
    <dgm:cxn modelId="{543FDA25-5D80-40E3-95A1-977225D03A98}" type="presParOf" srcId="{CF18BC94-8081-4585-9E5E-FA544D725B7B}" destId="{86295DDC-9D51-4A8A-802C-D2C9CF178C44}" srcOrd="2" destOrd="0" presId="urn:microsoft.com/office/officeart/2005/8/layout/pList2"/>
    <dgm:cxn modelId="{5B9EBE21-D4E5-4EAF-9553-7BE5CF10317C}" type="presParOf" srcId="{7D4B3229-67B3-497C-95F4-EC018F8E91F1}" destId="{16F270B3-614F-4653-8125-ABBBAACD2501}" srcOrd="3" destOrd="0" presId="urn:microsoft.com/office/officeart/2005/8/layout/pList2"/>
    <dgm:cxn modelId="{89712DF9-E9F5-4F4C-A420-5548A4445B2D}" type="presParOf" srcId="{7D4B3229-67B3-497C-95F4-EC018F8E91F1}" destId="{2A3EC26E-32CF-4AE0-846C-886328C23DF2}" srcOrd="4" destOrd="0" presId="urn:microsoft.com/office/officeart/2005/8/layout/pList2"/>
    <dgm:cxn modelId="{677F7915-8C22-403A-BD47-BD010371E681}" type="presParOf" srcId="{2A3EC26E-32CF-4AE0-846C-886328C23DF2}" destId="{FCFF4ECA-0368-4CA9-8C21-90791BA786FC}" srcOrd="0" destOrd="0" presId="urn:microsoft.com/office/officeart/2005/8/layout/pList2"/>
    <dgm:cxn modelId="{E9078CB5-4637-4C0F-9439-18C136DB614B}" type="presParOf" srcId="{2A3EC26E-32CF-4AE0-846C-886328C23DF2}" destId="{5446DA71-8DCB-40AB-8D82-113637A6BDBE}" srcOrd="1" destOrd="0" presId="urn:microsoft.com/office/officeart/2005/8/layout/pList2"/>
    <dgm:cxn modelId="{C9CF6D40-35DC-45A0-BFC5-E483E99DB95A}" type="presParOf" srcId="{2A3EC26E-32CF-4AE0-846C-886328C23DF2}" destId="{D226FC53-4A56-4317-B593-96C51629E74F}" srcOrd="2" destOrd="0" presId="urn:microsoft.com/office/officeart/2005/8/layout/pList2"/>
    <dgm:cxn modelId="{BCAEFC3C-4C26-4971-8A60-DB4F019B63D6}" type="presParOf" srcId="{7D4B3229-67B3-497C-95F4-EC018F8E91F1}" destId="{C4459217-5A2C-45C0-B044-63F4D063FC76}" srcOrd="5" destOrd="0" presId="urn:microsoft.com/office/officeart/2005/8/layout/pList2"/>
    <dgm:cxn modelId="{323F1801-8FD9-45B1-BC8A-34CE9BCBF479}" type="presParOf" srcId="{7D4B3229-67B3-497C-95F4-EC018F8E91F1}" destId="{41A042E1-7F82-48BB-ADC6-665A158D6DE3}" srcOrd="6" destOrd="0" presId="urn:microsoft.com/office/officeart/2005/8/layout/pList2"/>
    <dgm:cxn modelId="{0562387C-AF08-476F-B716-EFC18D3A603C}" type="presParOf" srcId="{41A042E1-7F82-48BB-ADC6-665A158D6DE3}" destId="{3238BCFB-16B4-4DD1-82FA-57595F42E9BE}" srcOrd="0" destOrd="0" presId="urn:microsoft.com/office/officeart/2005/8/layout/pList2"/>
    <dgm:cxn modelId="{4A126193-B55C-4777-B7EC-D08D1D9FDDC4}" type="presParOf" srcId="{41A042E1-7F82-48BB-ADC6-665A158D6DE3}" destId="{ABCB7E8C-749A-4003-A7E5-2F77AB2BEFA8}" srcOrd="1" destOrd="0" presId="urn:microsoft.com/office/officeart/2005/8/layout/pList2"/>
    <dgm:cxn modelId="{FC7C865C-3A01-4C70-93D7-310DFC07852E}" type="presParOf" srcId="{41A042E1-7F82-48BB-ADC6-665A158D6DE3}" destId="{C4DE241F-0C2D-4679-AD1B-FD52142D9A55}"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FBF076-D3B5-6448-BBC5-B46278F66534}" type="doc">
      <dgm:prSet loTypeId="urn:microsoft.com/office/officeart/2005/8/layout/vList2" loCatId="" qsTypeId="urn:microsoft.com/office/officeart/2005/8/quickstyle/simple1" qsCatId="simple" csTypeId="urn:microsoft.com/office/officeart/2005/8/colors/colorful2" csCatId="colorful" phldr="1"/>
      <dgm:spPr/>
      <dgm:t>
        <a:bodyPr/>
        <a:lstStyle/>
        <a:p>
          <a:endParaRPr lang="en-US"/>
        </a:p>
      </dgm:t>
    </dgm:pt>
    <dgm:pt modelId="{53713751-3EBB-C64B-8299-CE8EBE190EC4}">
      <dgm:prSet phldrT="[Text]" custT="1"/>
      <dgm:spPr/>
      <dgm:t>
        <a:bodyPr/>
        <a:lstStyle/>
        <a:p>
          <a:r>
            <a:rPr lang="en-US" sz="1800" dirty="0" smtClean="0"/>
            <a:t>Diagnoses (ICD9, ICD10 &amp; SNOMED-CT)</a:t>
          </a:r>
          <a:endParaRPr lang="en-US" sz="1800" dirty="0"/>
        </a:p>
      </dgm:t>
    </dgm:pt>
    <dgm:pt modelId="{56404ADF-67E0-774D-8F95-15321DD2D3D9}" type="parTrans" cxnId="{7084DCAD-F8FE-5C41-9451-8A469F9676D7}">
      <dgm:prSet/>
      <dgm:spPr/>
      <dgm:t>
        <a:bodyPr/>
        <a:lstStyle/>
        <a:p>
          <a:endParaRPr lang="en-US"/>
        </a:p>
      </dgm:t>
    </dgm:pt>
    <dgm:pt modelId="{CF69042F-175A-6E42-9A1A-8ED942EAE0A5}" type="sibTrans" cxnId="{7084DCAD-F8FE-5C41-9451-8A469F9676D7}">
      <dgm:prSet/>
      <dgm:spPr/>
      <dgm:t>
        <a:bodyPr/>
        <a:lstStyle/>
        <a:p>
          <a:endParaRPr lang="en-US"/>
        </a:p>
      </dgm:t>
    </dgm:pt>
    <dgm:pt modelId="{057E96EC-9C46-5B49-AC16-00ECF353E6F9}">
      <dgm:prSet phldrT="[Text]"/>
      <dgm:spPr/>
      <dgm:t>
        <a:bodyPr/>
        <a:lstStyle/>
        <a:p>
          <a:r>
            <a:rPr lang="en-US" dirty="0" smtClean="0"/>
            <a:t>Procedures (ICD9, </a:t>
          </a:r>
          <a:r>
            <a:rPr lang="en-US" i="1" dirty="0" smtClean="0"/>
            <a:t>ICD10</a:t>
          </a:r>
          <a:r>
            <a:rPr lang="en-US" dirty="0" smtClean="0"/>
            <a:t> &amp; CPT4)</a:t>
          </a:r>
          <a:endParaRPr lang="en-US" dirty="0"/>
        </a:p>
      </dgm:t>
    </dgm:pt>
    <dgm:pt modelId="{4B134C95-933F-C749-8CC7-1367CB9250E3}" type="parTrans" cxnId="{BBE582A5-B27A-D143-9A95-FF2A051CA7B3}">
      <dgm:prSet/>
      <dgm:spPr/>
      <dgm:t>
        <a:bodyPr/>
        <a:lstStyle/>
        <a:p>
          <a:endParaRPr lang="en-US"/>
        </a:p>
      </dgm:t>
    </dgm:pt>
    <dgm:pt modelId="{4F6C3D0F-4C29-004E-85F0-AAD5BE07CF36}" type="sibTrans" cxnId="{BBE582A5-B27A-D143-9A95-FF2A051CA7B3}">
      <dgm:prSet/>
      <dgm:spPr/>
      <dgm:t>
        <a:bodyPr/>
        <a:lstStyle/>
        <a:p>
          <a:endParaRPr lang="en-US"/>
        </a:p>
      </dgm:t>
    </dgm:pt>
    <dgm:pt modelId="{93295B76-2EA1-334B-8C7E-7FE5995D770D}">
      <dgm:prSet phldrT="[Text]"/>
      <dgm:spPr/>
      <dgm:t>
        <a:bodyPr/>
        <a:lstStyle/>
        <a:p>
          <a:r>
            <a:rPr lang="en-US" dirty="0" smtClean="0"/>
            <a:t>Laboratory Results (LOINC)</a:t>
          </a:r>
          <a:endParaRPr lang="en-US" dirty="0"/>
        </a:p>
      </dgm:t>
    </dgm:pt>
    <dgm:pt modelId="{E476AE82-2495-A649-B784-F06A5E1082D2}" type="parTrans" cxnId="{27734ACC-E873-F640-B930-3795C0BFC99F}">
      <dgm:prSet/>
      <dgm:spPr/>
      <dgm:t>
        <a:bodyPr/>
        <a:lstStyle/>
        <a:p>
          <a:endParaRPr lang="en-US"/>
        </a:p>
      </dgm:t>
    </dgm:pt>
    <dgm:pt modelId="{9CE1842E-E7F2-E748-8198-801D74B0A684}" type="sibTrans" cxnId="{27734ACC-E873-F640-B930-3795C0BFC99F}">
      <dgm:prSet/>
      <dgm:spPr/>
      <dgm:t>
        <a:bodyPr/>
        <a:lstStyle/>
        <a:p>
          <a:endParaRPr lang="en-US"/>
        </a:p>
      </dgm:t>
    </dgm:pt>
    <dgm:pt modelId="{9EC7A91B-3A4C-9045-81BE-23BD0428AB98}">
      <dgm:prSet phldrT="[Text]"/>
      <dgm:spPr/>
      <dgm:t>
        <a:bodyPr/>
        <a:lstStyle/>
        <a:p>
          <a:r>
            <a:rPr lang="en-US" dirty="0" smtClean="0"/>
            <a:t>Medications (NDC)</a:t>
          </a:r>
          <a:endParaRPr lang="en-US" dirty="0"/>
        </a:p>
      </dgm:t>
    </dgm:pt>
    <dgm:pt modelId="{E2966C4A-030A-5548-9EFD-9BC7D7F8D022}" type="parTrans" cxnId="{BC55D4DC-8983-C84D-8A65-121FE5F21EDE}">
      <dgm:prSet/>
      <dgm:spPr/>
      <dgm:t>
        <a:bodyPr/>
        <a:lstStyle/>
        <a:p>
          <a:endParaRPr lang="en-US"/>
        </a:p>
      </dgm:t>
    </dgm:pt>
    <dgm:pt modelId="{AB74D581-34D1-F448-945D-288903A7F2E9}" type="sibTrans" cxnId="{BC55D4DC-8983-C84D-8A65-121FE5F21EDE}">
      <dgm:prSet/>
      <dgm:spPr/>
      <dgm:t>
        <a:bodyPr/>
        <a:lstStyle/>
        <a:p>
          <a:endParaRPr lang="en-US"/>
        </a:p>
      </dgm:t>
    </dgm:pt>
    <dgm:pt modelId="{BCF2FDE7-630F-C34C-9640-731CD27422A5}">
      <dgm:prSet phldrT="[Text]"/>
      <dgm:spPr/>
      <dgm:t>
        <a:bodyPr/>
        <a:lstStyle/>
        <a:p>
          <a:r>
            <a:rPr lang="en-US" dirty="0" smtClean="0"/>
            <a:t>Vital Signs</a:t>
          </a:r>
          <a:endParaRPr lang="en-US" dirty="0"/>
        </a:p>
      </dgm:t>
    </dgm:pt>
    <dgm:pt modelId="{BA9746FE-75AB-8C41-9EDA-AE67BECD5205}" type="parTrans" cxnId="{297A22C4-43EB-7B45-8E12-D4367567E351}">
      <dgm:prSet/>
      <dgm:spPr/>
      <dgm:t>
        <a:bodyPr/>
        <a:lstStyle/>
        <a:p>
          <a:endParaRPr lang="en-US"/>
        </a:p>
      </dgm:t>
    </dgm:pt>
    <dgm:pt modelId="{B4EA097E-7D6E-644A-BFA2-39EBB637BD86}" type="sibTrans" cxnId="{297A22C4-43EB-7B45-8E12-D4367567E351}">
      <dgm:prSet/>
      <dgm:spPr/>
      <dgm:t>
        <a:bodyPr/>
        <a:lstStyle/>
        <a:p>
          <a:endParaRPr lang="en-US"/>
        </a:p>
      </dgm:t>
    </dgm:pt>
    <dgm:pt modelId="{DC17A22E-C482-0045-AAA0-E469AEC84E60}">
      <dgm:prSet phldrT="[Text]"/>
      <dgm:spPr/>
      <dgm:t>
        <a:bodyPr/>
        <a:lstStyle/>
        <a:p>
          <a:r>
            <a:rPr lang="en-US" dirty="0" smtClean="0"/>
            <a:t>Demographics</a:t>
          </a:r>
          <a:endParaRPr lang="en-US" dirty="0"/>
        </a:p>
      </dgm:t>
    </dgm:pt>
    <dgm:pt modelId="{DDF82BE2-8636-0849-9CB1-67AF289EF9E7}" type="parTrans" cxnId="{7C4E9ABC-6B07-E443-8861-0515FA642DDE}">
      <dgm:prSet/>
      <dgm:spPr/>
      <dgm:t>
        <a:bodyPr/>
        <a:lstStyle/>
        <a:p>
          <a:endParaRPr lang="en-US"/>
        </a:p>
      </dgm:t>
    </dgm:pt>
    <dgm:pt modelId="{E87D9F70-785F-4044-AF1C-DD9409DCD2AF}" type="sibTrans" cxnId="{7C4E9ABC-6B07-E443-8861-0515FA642DDE}">
      <dgm:prSet/>
      <dgm:spPr/>
      <dgm:t>
        <a:bodyPr/>
        <a:lstStyle/>
        <a:p>
          <a:endParaRPr lang="en-US"/>
        </a:p>
      </dgm:t>
    </dgm:pt>
    <dgm:pt modelId="{FE78E8A1-F69D-9249-B3EB-90475C88A7CC}">
      <dgm:prSet phldrT="[Text]"/>
      <dgm:spPr/>
      <dgm:t>
        <a:bodyPr/>
        <a:lstStyle/>
        <a:p>
          <a:r>
            <a:rPr lang="en-US" dirty="0" smtClean="0"/>
            <a:t>Microbiology (SNOMED-CT)</a:t>
          </a:r>
          <a:endParaRPr lang="en-US" dirty="0"/>
        </a:p>
      </dgm:t>
    </dgm:pt>
    <dgm:pt modelId="{1565899A-A81B-394F-864A-E09EED15AC89}" type="parTrans" cxnId="{FCEDCE26-E706-7044-8B21-EA9747F5D002}">
      <dgm:prSet/>
      <dgm:spPr/>
      <dgm:t>
        <a:bodyPr/>
        <a:lstStyle/>
        <a:p>
          <a:endParaRPr lang="en-US"/>
        </a:p>
      </dgm:t>
    </dgm:pt>
    <dgm:pt modelId="{DC887885-CE31-5C4D-AE8C-DDE2417DB19E}" type="sibTrans" cxnId="{FCEDCE26-E706-7044-8B21-EA9747F5D002}">
      <dgm:prSet/>
      <dgm:spPr/>
      <dgm:t>
        <a:bodyPr/>
        <a:lstStyle/>
        <a:p>
          <a:endParaRPr lang="en-US"/>
        </a:p>
      </dgm:t>
    </dgm:pt>
    <dgm:pt modelId="{1476D3E1-2947-4EEB-9BF2-9962DD9AAFE8}">
      <dgm:prSet phldrT="[Text]"/>
      <dgm:spPr/>
      <dgm:t>
        <a:bodyPr/>
        <a:lstStyle/>
        <a:p>
          <a:r>
            <a:rPr lang="en-US" dirty="0" smtClean="0"/>
            <a:t>Visit Location</a:t>
          </a:r>
          <a:endParaRPr lang="en-US" dirty="0"/>
        </a:p>
      </dgm:t>
    </dgm:pt>
    <dgm:pt modelId="{38685666-7AE1-4BD5-BA67-BB3663521530}" type="parTrans" cxnId="{BE23060B-8085-4F58-9F0A-CFB0170B4846}">
      <dgm:prSet/>
      <dgm:spPr/>
      <dgm:t>
        <a:bodyPr/>
        <a:lstStyle/>
        <a:p>
          <a:endParaRPr lang="en-US"/>
        </a:p>
      </dgm:t>
    </dgm:pt>
    <dgm:pt modelId="{0A2CC65B-C146-456E-AE19-C2AE7481F425}" type="sibTrans" cxnId="{BE23060B-8085-4F58-9F0A-CFB0170B4846}">
      <dgm:prSet/>
      <dgm:spPr/>
      <dgm:t>
        <a:bodyPr/>
        <a:lstStyle/>
        <a:p>
          <a:endParaRPr lang="en-US"/>
        </a:p>
      </dgm:t>
    </dgm:pt>
    <dgm:pt modelId="{C9225A6F-DBFC-4BCD-96B0-37C0CFC1F303}">
      <dgm:prSet phldrT="[Text]"/>
      <dgm:spPr/>
      <dgm:t>
        <a:bodyPr/>
        <a:lstStyle/>
        <a:p>
          <a:r>
            <a:rPr lang="en-US" dirty="0" smtClean="0"/>
            <a:t>Visit Detail</a:t>
          </a:r>
          <a:endParaRPr lang="en-US" dirty="0"/>
        </a:p>
      </dgm:t>
    </dgm:pt>
    <dgm:pt modelId="{F04A0A21-DA92-4E55-9AEC-03A95C5CF4DE}" type="parTrans" cxnId="{917A173E-3611-455A-A078-2AA7E4C87313}">
      <dgm:prSet/>
      <dgm:spPr/>
      <dgm:t>
        <a:bodyPr/>
        <a:lstStyle/>
        <a:p>
          <a:endParaRPr lang="en-US"/>
        </a:p>
      </dgm:t>
    </dgm:pt>
    <dgm:pt modelId="{8BA0B437-69C3-406D-BA56-F6C13B800E88}" type="sibTrans" cxnId="{917A173E-3611-455A-A078-2AA7E4C87313}">
      <dgm:prSet/>
      <dgm:spPr/>
      <dgm:t>
        <a:bodyPr/>
        <a:lstStyle/>
        <a:p>
          <a:endParaRPr lang="en-US"/>
        </a:p>
      </dgm:t>
    </dgm:pt>
    <dgm:pt modelId="{4634AD82-D7AC-2441-9614-64B0EDB22F4C}" type="pres">
      <dgm:prSet presAssocID="{64FBF076-D3B5-6448-BBC5-B46278F66534}" presName="linear" presStyleCnt="0">
        <dgm:presLayoutVars>
          <dgm:animLvl val="lvl"/>
          <dgm:resizeHandles val="exact"/>
        </dgm:presLayoutVars>
      </dgm:prSet>
      <dgm:spPr/>
      <dgm:t>
        <a:bodyPr/>
        <a:lstStyle/>
        <a:p>
          <a:endParaRPr lang="en-US"/>
        </a:p>
      </dgm:t>
    </dgm:pt>
    <dgm:pt modelId="{A4496A56-C648-E444-8A55-9ADF4B324A02}" type="pres">
      <dgm:prSet presAssocID="{DC17A22E-C482-0045-AAA0-E469AEC84E60}" presName="parentText" presStyleLbl="node1" presStyleIdx="0" presStyleCnt="9">
        <dgm:presLayoutVars>
          <dgm:chMax val="0"/>
          <dgm:bulletEnabled val="1"/>
        </dgm:presLayoutVars>
      </dgm:prSet>
      <dgm:spPr/>
      <dgm:t>
        <a:bodyPr/>
        <a:lstStyle/>
        <a:p>
          <a:endParaRPr lang="en-US"/>
        </a:p>
      </dgm:t>
    </dgm:pt>
    <dgm:pt modelId="{B569AB4B-7315-4B44-8244-B1A47738BBA7}" type="pres">
      <dgm:prSet presAssocID="{E87D9F70-785F-4044-AF1C-DD9409DCD2AF}" presName="spacer" presStyleCnt="0"/>
      <dgm:spPr/>
      <dgm:t>
        <a:bodyPr/>
        <a:lstStyle/>
        <a:p>
          <a:endParaRPr lang="en-US"/>
        </a:p>
      </dgm:t>
    </dgm:pt>
    <dgm:pt modelId="{79AFC736-7F38-7649-AD01-BDC3175548CE}" type="pres">
      <dgm:prSet presAssocID="{53713751-3EBB-C64B-8299-CE8EBE190EC4}" presName="parentText" presStyleLbl="node1" presStyleIdx="1" presStyleCnt="9">
        <dgm:presLayoutVars>
          <dgm:chMax val="0"/>
          <dgm:bulletEnabled val="1"/>
        </dgm:presLayoutVars>
      </dgm:prSet>
      <dgm:spPr/>
      <dgm:t>
        <a:bodyPr/>
        <a:lstStyle/>
        <a:p>
          <a:endParaRPr lang="en-US"/>
        </a:p>
      </dgm:t>
    </dgm:pt>
    <dgm:pt modelId="{044FCA69-FED7-9F4A-8598-971575AED9E3}" type="pres">
      <dgm:prSet presAssocID="{CF69042F-175A-6E42-9A1A-8ED942EAE0A5}" presName="spacer" presStyleCnt="0"/>
      <dgm:spPr/>
      <dgm:t>
        <a:bodyPr/>
        <a:lstStyle/>
        <a:p>
          <a:endParaRPr lang="en-US"/>
        </a:p>
      </dgm:t>
    </dgm:pt>
    <dgm:pt modelId="{68B7DC3A-E25C-5546-9C50-15939C5A4FBD}" type="pres">
      <dgm:prSet presAssocID="{057E96EC-9C46-5B49-AC16-00ECF353E6F9}" presName="parentText" presStyleLbl="node1" presStyleIdx="2" presStyleCnt="9">
        <dgm:presLayoutVars>
          <dgm:chMax val="0"/>
          <dgm:bulletEnabled val="1"/>
        </dgm:presLayoutVars>
      </dgm:prSet>
      <dgm:spPr/>
      <dgm:t>
        <a:bodyPr/>
        <a:lstStyle/>
        <a:p>
          <a:endParaRPr lang="en-US"/>
        </a:p>
      </dgm:t>
    </dgm:pt>
    <dgm:pt modelId="{C5197876-2EAB-7943-9066-EA33352294A8}" type="pres">
      <dgm:prSet presAssocID="{4F6C3D0F-4C29-004E-85F0-AAD5BE07CF36}" presName="spacer" presStyleCnt="0"/>
      <dgm:spPr/>
      <dgm:t>
        <a:bodyPr/>
        <a:lstStyle/>
        <a:p>
          <a:endParaRPr lang="en-US"/>
        </a:p>
      </dgm:t>
    </dgm:pt>
    <dgm:pt modelId="{E54435FE-2879-2742-A6E1-05468AEDF8C6}" type="pres">
      <dgm:prSet presAssocID="{93295B76-2EA1-334B-8C7E-7FE5995D770D}" presName="parentText" presStyleLbl="node1" presStyleIdx="3" presStyleCnt="9">
        <dgm:presLayoutVars>
          <dgm:chMax val="0"/>
          <dgm:bulletEnabled val="1"/>
        </dgm:presLayoutVars>
      </dgm:prSet>
      <dgm:spPr/>
      <dgm:t>
        <a:bodyPr/>
        <a:lstStyle/>
        <a:p>
          <a:endParaRPr lang="en-US"/>
        </a:p>
      </dgm:t>
    </dgm:pt>
    <dgm:pt modelId="{37854328-C169-CE40-BFAB-747525FEDAC2}" type="pres">
      <dgm:prSet presAssocID="{9CE1842E-E7F2-E748-8198-801D74B0A684}" presName="spacer" presStyleCnt="0"/>
      <dgm:spPr/>
      <dgm:t>
        <a:bodyPr/>
        <a:lstStyle/>
        <a:p>
          <a:endParaRPr lang="en-US"/>
        </a:p>
      </dgm:t>
    </dgm:pt>
    <dgm:pt modelId="{4AF4F1CA-C5F3-DC45-AB60-392C48347038}" type="pres">
      <dgm:prSet presAssocID="{FE78E8A1-F69D-9249-B3EB-90475C88A7CC}" presName="parentText" presStyleLbl="node1" presStyleIdx="4" presStyleCnt="9">
        <dgm:presLayoutVars>
          <dgm:chMax val="0"/>
          <dgm:bulletEnabled val="1"/>
        </dgm:presLayoutVars>
      </dgm:prSet>
      <dgm:spPr/>
      <dgm:t>
        <a:bodyPr/>
        <a:lstStyle/>
        <a:p>
          <a:endParaRPr lang="en-US"/>
        </a:p>
      </dgm:t>
    </dgm:pt>
    <dgm:pt modelId="{F069C7BF-7BE2-0F40-9861-679002AF33AC}" type="pres">
      <dgm:prSet presAssocID="{DC887885-CE31-5C4D-AE8C-DDE2417DB19E}" presName="spacer" presStyleCnt="0"/>
      <dgm:spPr/>
      <dgm:t>
        <a:bodyPr/>
        <a:lstStyle/>
        <a:p>
          <a:endParaRPr lang="en-US"/>
        </a:p>
      </dgm:t>
    </dgm:pt>
    <dgm:pt modelId="{007F52B0-3A46-E941-B060-97D395244C9F}" type="pres">
      <dgm:prSet presAssocID="{9EC7A91B-3A4C-9045-81BE-23BD0428AB98}" presName="parentText" presStyleLbl="node1" presStyleIdx="5" presStyleCnt="9">
        <dgm:presLayoutVars>
          <dgm:chMax val="0"/>
          <dgm:bulletEnabled val="1"/>
        </dgm:presLayoutVars>
      </dgm:prSet>
      <dgm:spPr/>
      <dgm:t>
        <a:bodyPr/>
        <a:lstStyle/>
        <a:p>
          <a:endParaRPr lang="en-US"/>
        </a:p>
      </dgm:t>
    </dgm:pt>
    <dgm:pt modelId="{F2408D86-513D-7F4A-B214-2E8B01013242}" type="pres">
      <dgm:prSet presAssocID="{AB74D581-34D1-F448-945D-288903A7F2E9}" presName="spacer" presStyleCnt="0"/>
      <dgm:spPr/>
      <dgm:t>
        <a:bodyPr/>
        <a:lstStyle/>
        <a:p>
          <a:endParaRPr lang="en-US"/>
        </a:p>
      </dgm:t>
    </dgm:pt>
    <dgm:pt modelId="{8AD43B11-F14B-C84C-AB55-A3D005340CFB}" type="pres">
      <dgm:prSet presAssocID="{BCF2FDE7-630F-C34C-9640-731CD27422A5}" presName="parentText" presStyleLbl="node1" presStyleIdx="6" presStyleCnt="9">
        <dgm:presLayoutVars>
          <dgm:chMax val="0"/>
          <dgm:bulletEnabled val="1"/>
        </dgm:presLayoutVars>
      </dgm:prSet>
      <dgm:spPr/>
      <dgm:t>
        <a:bodyPr/>
        <a:lstStyle/>
        <a:p>
          <a:endParaRPr lang="en-US"/>
        </a:p>
      </dgm:t>
    </dgm:pt>
    <dgm:pt modelId="{63FA2A7A-B8D7-41CC-AC50-68699826DB9C}" type="pres">
      <dgm:prSet presAssocID="{B4EA097E-7D6E-644A-BFA2-39EBB637BD86}" presName="spacer" presStyleCnt="0"/>
      <dgm:spPr/>
      <dgm:t>
        <a:bodyPr/>
        <a:lstStyle/>
        <a:p>
          <a:endParaRPr lang="en-US"/>
        </a:p>
      </dgm:t>
    </dgm:pt>
    <dgm:pt modelId="{0CCF2BF7-D7F2-406F-90EE-9AF6A64FD54B}" type="pres">
      <dgm:prSet presAssocID="{1476D3E1-2947-4EEB-9BF2-9962DD9AAFE8}" presName="parentText" presStyleLbl="node1" presStyleIdx="7" presStyleCnt="9">
        <dgm:presLayoutVars>
          <dgm:chMax val="0"/>
          <dgm:bulletEnabled val="1"/>
        </dgm:presLayoutVars>
      </dgm:prSet>
      <dgm:spPr/>
      <dgm:t>
        <a:bodyPr/>
        <a:lstStyle/>
        <a:p>
          <a:endParaRPr lang="en-US"/>
        </a:p>
      </dgm:t>
    </dgm:pt>
    <dgm:pt modelId="{69B82154-B604-4BEC-9866-0286575893F2}" type="pres">
      <dgm:prSet presAssocID="{0A2CC65B-C146-456E-AE19-C2AE7481F425}" presName="spacer" presStyleCnt="0"/>
      <dgm:spPr/>
      <dgm:t>
        <a:bodyPr/>
        <a:lstStyle/>
        <a:p>
          <a:endParaRPr lang="en-US"/>
        </a:p>
      </dgm:t>
    </dgm:pt>
    <dgm:pt modelId="{CF55F839-1DE6-451A-A956-DC503FF6A590}" type="pres">
      <dgm:prSet presAssocID="{C9225A6F-DBFC-4BCD-96B0-37C0CFC1F303}" presName="parentText" presStyleLbl="node1" presStyleIdx="8" presStyleCnt="9">
        <dgm:presLayoutVars>
          <dgm:chMax val="0"/>
          <dgm:bulletEnabled val="1"/>
        </dgm:presLayoutVars>
      </dgm:prSet>
      <dgm:spPr/>
      <dgm:t>
        <a:bodyPr/>
        <a:lstStyle/>
        <a:p>
          <a:endParaRPr lang="en-US"/>
        </a:p>
      </dgm:t>
    </dgm:pt>
  </dgm:ptLst>
  <dgm:cxnLst>
    <dgm:cxn modelId="{7552A1F3-FB42-4446-ADA2-A931BEB94C41}" type="presOf" srcId="{93295B76-2EA1-334B-8C7E-7FE5995D770D}" destId="{E54435FE-2879-2742-A6E1-05468AEDF8C6}" srcOrd="0" destOrd="0" presId="urn:microsoft.com/office/officeart/2005/8/layout/vList2"/>
    <dgm:cxn modelId="{F38D6651-B0DC-4F9C-8E3A-8FFE8BDE4E5C}" type="presOf" srcId="{DC17A22E-C482-0045-AAA0-E469AEC84E60}" destId="{A4496A56-C648-E444-8A55-9ADF4B324A02}" srcOrd="0" destOrd="0" presId="urn:microsoft.com/office/officeart/2005/8/layout/vList2"/>
    <dgm:cxn modelId="{2141886B-1BAE-4D01-8DA8-385B233B1EFB}" type="presOf" srcId="{53713751-3EBB-C64B-8299-CE8EBE190EC4}" destId="{79AFC736-7F38-7649-AD01-BDC3175548CE}" srcOrd="0" destOrd="0" presId="urn:microsoft.com/office/officeart/2005/8/layout/vList2"/>
    <dgm:cxn modelId="{BC429276-F3B2-4E3C-9608-DE85EE7B8233}" type="presOf" srcId="{C9225A6F-DBFC-4BCD-96B0-37C0CFC1F303}" destId="{CF55F839-1DE6-451A-A956-DC503FF6A590}" srcOrd="0" destOrd="0" presId="urn:microsoft.com/office/officeart/2005/8/layout/vList2"/>
    <dgm:cxn modelId="{BC55D4DC-8983-C84D-8A65-121FE5F21EDE}" srcId="{64FBF076-D3B5-6448-BBC5-B46278F66534}" destId="{9EC7A91B-3A4C-9045-81BE-23BD0428AB98}" srcOrd="5" destOrd="0" parTransId="{E2966C4A-030A-5548-9EFD-9BC7D7F8D022}" sibTransId="{AB74D581-34D1-F448-945D-288903A7F2E9}"/>
    <dgm:cxn modelId="{7084DCAD-F8FE-5C41-9451-8A469F9676D7}" srcId="{64FBF076-D3B5-6448-BBC5-B46278F66534}" destId="{53713751-3EBB-C64B-8299-CE8EBE190EC4}" srcOrd="1" destOrd="0" parTransId="{56404ADF-67E0-774D-8F95-15321DD2D3D9}" sibTransId="{CF69042F-175A-6E42-9A1A-8ED942EAE0A5}"/>
    <dgm:cxn modelId="{BBE582A5-B27A-D143-9A95-FF2A051CA7B3}" srcId="{64FBF076-D3B5-6448-BBC5-B46278F66534}" destId="{057E96EC-9C46-5B49-AC16-00ECF353E6F9}" srcOrd="2" destOrd="0" parTransId="{4B134C95-933F-C749-8CC7-1367CB9250E3}" sibTransId="{4F6C3D0F-4C29-004E-85F0-AAD5BE07CF36}"/>
    <dgm:cxn modelId="{7C4E9ABC-6B07-E443-8861-0515FA642DDE}" srcId="{64FBF076-D3B5-6448-BBC5-B46278F66534}" destId="{DC17A22E-C482-0045-AAA0-E469AEC84E60}" srcOrd="0" destOrd="0" parTransId="{DDF82BE2-8636-0849-9CB1-67AF289EF9E7}" sibTransId="{E87D9F70-785F-4044-AF1C-DD9409DCD2AF}"/>
    <dgm:cxn modelId="{10D0B493-D64D-427F-B70A-E4506E6032A4}" type="presOf" srcId="{BCF2FDE7-630F-C34C-9640-731CD27422A5}" destId="{8AD43B11-F14B-C84C-AB55-A3D005340CFB}" srcOrd="0" destOrd="0" presId="urn:microsoft.com/office/officeart/2005/8/layout/vList2"/>
    <dgm:cxn modelId="{96E5674E-834D-4C0B-A3D5-C4C143C6F812}" type="presOf" srcId="{1476D3E1-2947-4EEB-9BF2-9962DD9AAFE8}" destId="{0CCF2BF7-D7F2-406F-90EE-9AF6A64FD54B}" srcOrd="0" destOrd="0" presId="urn:microsoft.com/office/officeart/2005/8/layout/vList2"/>
    <dgm:cxn modelId="{4384C29D-1217-438F-AB58-FED8BE741590}" type="presOf" srcId="{057E96EC-9C46-5B49-AC16-00ECF353E6F9}" destId="{68B7DC3A-E25C-5546-9C50-15939C5A4FBD}" srcOrd="0" destOrd="0" presId="urn:microsoft.com/office/officeart/2005/8/layout/vList2"/>
    <dgm:cxn modelId="{FCEDCE26-E706-7044-8B21-EA9747F5D002}" srcId="{64FBF076-D3B5-6448-BBC5-B46278F66534}" destId="{FE78E8A1-F69D-9249-B3EB-90475C88A7CC}" srcOrd="4" destOrd="0" parTransId="{1565899A-A81B-394F-864A-E09EED15AC89}" sibTransId="{DC887885-CE31-5C4D-AE8C-DDE2417DB19E}"/>
    <dgm:cxn modelId="{0761FF9E-1B3D-4D96-921C-CA88849BD3AC}" type="presOf" srcId="{9EC7A91B-3A4C-9045-81BE-23BD0428AB98}" destId="{007F52B0-3A46-E941-B060-97D395244C9F}" srcOrd="0" destOrd="0" presId="urn:microsoft.com/office/officeart/2005/8/layout/vList2"/>
    <dgm:cxn modelId="{F7B066FD-E422-4F6B-AB34-6AF5FE16BA42}" type="presOf" srcId="{FE78E8A1-F69D-9249-B3EB-90475C88A7CC}" destId="{4AF4F1CA-C5F3-DC45-AB60-392C48347038}" srcOrd="0" destOrd="0" presId="urn:microsoft.com/office/officeart/2005/8/layout/vList2"/>
    <dgm:cxn modelId="{297A22C4-43EB-7B45-8E12-D4367567E351}" srcId="{64FBF076-D3B5-6448-BBC5-B46278F66534}" destId="{BCF2FDE7-630F-C34C-9640-731CD27422A5}" srcOrd="6" destOrd="0" parTransId="{BA9746FE-75AB-8C41-9EDA-AE67BECD5205}" sibTransId="{B4EA097E-7D6E-644A-BFA2-39EBB637BD86}"/>
    <dgm:cxn modelId="{27734ACC-E873-F640-B930-3795C0BFC99F}" srcId="{64FBF076-D3B5-6448-BBC5-B46278F66534}" destId="{93295B76-2EA1-334B-8C7E-7FE5995D770D}" srcOrd="3" destOrd="0" parTransId="{E476AE82-2495-A649-B784-F06A5E1082D2}" sibTransId="{9CE1842E-E7F2-E748-8198-801D74B0A684}"/>
    <dgm:cxn modelId="{917A173E-3611-455A-A078-2AA7E4C87313}" srcId="{64FBF076-D3B5-6448-BBC5-B46278F66534}" destId="{C9225A6F-DBFC-4BCD-96B0-37C0CFC1F303}" srcOrd="8" destOrd="0" parTransId="{F04A0A21-DA92-4E55-9AEC-03A95C5CF4DE}" sibTransId="{8BA0B437-69C3-406D-BA56-F6C13B800E88}"/>
    <dgm:cxn modelId="{D818164C-4965-4FEE-9465-756455B94851}" type="presOf" srcId="{64FBF076-D3B5-6448-BBC5-B46278F66534}" destId="{4634AD82-D7AC-2441-9614-64B0EDB22F4C}" srcOrd="0" destOrd="0" presId="urn:microsoft.com/office/officeart/2005/8/layout/vList2"/>
    <dgm:cxn modelId="{BE23060B-8085-4F58-9F0A-CFB0170B4846}" srcId="{64FBF076-D3B5-6448-BBC5-B46278F66534}" destId="{1476D3E1-2947-4EEB-9BF2-9962DD9AAFE8}" srcOrd="7" destOrd="0" parTransId="{38685666-7AE1-4BD5-BA67-BB3663521530}" sibTransId="{0A2CC65B-C146-456E-AE19-C2AE7481F425}"/>
    <dgm:cxn modelId="{68B480F0-77E8-4246-A050-09A5C1241D27}" type="presParOf" srcId="{4634AD82-D7AC-2441-9614-64B0EDB22F4C}" destId="{A4496A56-C648-E444-8A55-9ADF4B324A02}" srcOrd="0" destOrd="0" presId="urn:microsoft.com/office/officeart/2005/8/layout/vList2"/>
    <dgm:cxn modelId="{010C82AC-BC16-49AB-A23B-5282E762479D}" type="presParOf" srcId="{4634AD82-D7AC-2441-9614-64B0EDB22F4C}" destId="{B569AB4B-7315-4B44-8244-B1A47738BBA7}" srcOrd="1" destOrd="0" presId="urn:microsoft.com/office/officeart/2005/8/layout/vList2"/>
    <dgm:cxn modelId="{23DA13D0-77CC-4F93-8501-6E3258DCA65E}" type="presParOf" srcId="{4634AD82-D7AC-2441-9614-64B0EDB22F4C}" destId="{79AFC736-7F38-7649-AD01-BDC3175548CE}" srcOrd="2" destOrd="0" presId="urn:microsoft.com/office/officeart/2005/8/layout/vList2"/>
    <dgm:cxn modelId="{C9E2946C-2E13-498C-B8F5-43AF636FCC98}" type="presParOf" srcId="{4634AD82-D7AC-2441-9614-64B0EDB22F4C}" destId="{044FCA69-FED7-9F4A-8598-971575AED9E3}" srcOrd="3" destOrd="0" presId="urn:microsoft.com/office/officeart/2005/8/layout/vList2"/>
    <dgm:cxn modelId="{3CD4C67B-6676-4D7A-99D2-E2E9788A31B4}" type="presParOf" srcId="{4634AD82-D7AC-2441-9614-64B0EDB22F4C}" destId="{68B7DC3A-E25C-5546-9C50-15939C5A4FBD}" srcOrd="4" destOrd="0" presId="urn:microsoft.com/office/officeart/2005/8/layout/vList2"/>
    <dgm:cxn modelId="{0F6D1A85-0D16-4A12-B7FF-BB4BD9721D4F}" type="presParOf" srcId="{4634AD82-D7AC-2441-9614-64B0EDB22F4C}" destId="{C5197876-2EAB-7943-9066-EA33352294A8}" srcOrd="5" destOrd="0" presId="urn:microsoft.com/office/officeart/2005/8/layout/vList2"/>
    <dgm:cxn modelId="{E47249CF-0D15-47FD-9C27-AD61AB2D4C21}" type="presParOf" srcId="{4634AD82-D7AC-2441-9614-64B0EDB22F4C}" destId="{E54435FE-2879-2742-A6E1-05468AEDF8C6}" srcOrd="6" destOrd="0" presId="urn:microsoft.com/office/officeart/2005/8/layout/vList2"/>
    <dgm:cxn modelId="{4F294818-426C-4085-B849-5277446D819C}" type="presParOf" srcId="{4634AD82-D7AC-2441-9614-64B0EDB22F4C}" destId="{37854328-C169-CE40-BFAB-747525FEDAC2}" srcOrd="7" destOrd="0" presId="urn:microsoft.com/office/officeart/2005/8/layout/vList2"/>
    <dgm:cxn modelId="{3CF0AD75-C233-4FEE-88B4-EB1ECA6C3E46}" type="presParOf" srcId="{4634AD82-D7AC-2441-9614-64B0EDB22F4C}" destId="{4AF4F1CA-C5F3-DC45-AB60-392C48347038}" srcOrd="8" destOrd="0" presId="urn:microsoft.com/office/officeart/2005/8/layout/vList2"/>
    <dgm:cxn modelId="{88E3498D-C5B8-4D16-9613-C251F5093891}" type="presParOf" srcId="{4634AD82-D7AC-2441-9614-64B0EDB22F4C}" destId="{F069C7BF-7BE2-0F40-9861-679002AF33AC}" srcOrd="9" destOrd="0" presId="urn:microsoft.com/office/officeart/2005/8/layout/vList2"/>
    <dgm:cxn modelId="{D206A864-B70A-4D3F-90A0-EB82328E4BA8}" type="presParOf" srcId="{4634AD82-D7AC-2441-9614-64B0EDB22F4C}" destId="{007F52B0-3A46-E941-B060-97D395244C9F}" srcOrd="10" destOrd="0" presId="urn:microsoft.com/office/officeart/2005/8/layout/vList2"/>
    <dgm:cxn modelId="{083CD166-38A9-4993-8E57-A7D58A68C591}" type="presParOf" srcId="{4634AD82-D7AC-2441-9614-64B0EDB22F4C}" destId="{F2408D86-513D-7F4A-B214-2E8B01013242}" srcOrd="11" destOrd="0" presId="urn:microsoft.com/office/officeart/2005/8/layout/vList2"/>
    <dgm:cxn modelId="{8CEAECFB-6793-43CD-BB57-52922338E208}" type="presParOf" srcId="{4634AD82-D7AC-2441-9614-64B0EDB22F4C}" destId="{8AD43B11-F14B-C84C-AB55-A3D005340CFB}" srcOrd="12" destOrd="0" presId="urn:microsoft.com/office/officeart/2005/8/layout/vList2"/>
    <dgm:cxn modelId="{9BB8445D-AC0F-45E5-BA9F-6B04781EC4B4}" type="presParOf" srcId="{4634AD82-D7AC-2441-9614-64B0EDB22F4C}" destId="{63FA2A7A-B8D7-41CC-AC50-68699826DB9C}" srcOrd="13" destOrd="0" presId="urn:microsoft.com/office/officeart/2005/8/layout/vList2"/>
    <dgm:cxn modelId="{3D4662BB-5419-4CAD-A8BB-D835825D1D08}" type="presParOf" srcId="{4634AD82-D7AC-2441-9614-64B0EDB22F4C}" destId="{0CCF2BF7-D7F2-406F-90EE-9AF6A64FD54B}" srcOrd="14" destOrd="0" presId="urn:microsoft.com/office/officeart/2005/8/layout/vList2"/>
    <dgm:cxn modelId="{F02DF2DE-2692-46C5-AD96-B00150DE8FB4}" type="presParOf" srcId="{4634AD82-D7AC-2441-9614-64B0EDB22F4C}" destId="{69B82154-B604-4BEC-9866-0286575893F2}" srcOrd="15" destOrd="0" presId="urn:microsoft.com/office/officeart/2005/8/layout/vList2"/>
    <dgm:cxn modelId="{EFC7DF35-8C70-4B4D-8AC4-A09CB9DCA715}" type="presParOf" srcId="{4634AD82-D7AC-2441-9614-64B0EDB22F4C}" destId="{CF55F839-1DE6-451A-A956-DC503FF6A590}"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B89DB-DF53-404F-83DB-5A06E378321A}">
      <dsp:nvSpPr>
        <dsp:cNvPr id="0" name=""/>
        <dsp:cNvSpPr/>
      </dsp:nvSpPr>
      <dsp:spPr>
        <a:xfrm>
          <a:off x="6746" y="62476"/>
          <a:ext cx="2914006" cy="4381899"/>
        </a:xfrm>
        <a:prstGeom prst="round2SameRect">
          <a:avLst>
            <a:gd name="adj1" fmla="val 8000"/>
            <a:gd name="adj2" fmla="val 0"/>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Submit IRB Application (Select use CTSI, Informatics)</a:t>
          </a:r>
          <a:endParaRPr lang="en-US" sz="2000" kern="1200" dirty="0"/>
        </a:p>
        <a:p>
          <a:pPr marL="228600" lvl="1" indent="-228600" algn="l" defTabSz="889000">
            <a:lnSpc>
              <a:spcPct val="90000"/>
            </a:lnSpc>
            <a:spcBef>
              <a:spcPct val="0"/>
            </a:spcBef>
            <a:spcAft>
              <a:spcPct val="15000"/>
            </a:spcAft>
            <a:buChar char="••"/>
          </a:pPr>
          <a:r>
            <a:rPr lang="en-US" sz="2000" kern="1200" dirty="0" smtClean="0"/>
            <a:t>Submit </a:t>
          </a:r>
          <a:r>
            <a:rPr lang="en-US" sz="2000" kern="1200" dirty="0" err="1" smtClean="0"/>
            <a:t>REDCap</a:t>
          </a:r>
          <a:r>
            <a:rPr lang="en-US" sz="2000" kern="1200" dirty="0" smtClean="0"/>
            <a:t> request</a:t>
          </a:r>
          <a:br>
            <a:rPr lang="en-US" sz="2000" kern="1200" dirty="0" smtClean="0"/>
          </a:br>
          <a:r>
            <a:rPr lang="en-US" sz="1600" kern="1200" dirty="0" smtClean="0">
              <a:hlinkClick xmlns:r="http://schemas.openxmlformats.org/officeDocument/2006/relationships" r:id="rId1"/>
            </a:rPr>
            <a:t>https://research.labiomed.org/redcap/surveys/?s=nEcpxr</a:t>
          </a:r>
          <a:endParaRPr lang="en-US" sz="1600" kern="1200" dirty="0"/>
        </a:p>
        <a:p>
          <a:pPr marL="228600" lvl="1" indent="-228600" algn="l" defTabSz="889000">
            <a:lnSpc>
              <a:spcPct val="90000"/>
            </a:lnSpc>
            <a:spcBef>
              <a:spcPct val="0"/>
            </a:spcBef>
            <a:spcAft>
              <a:spcPct val="15000"/>
            </a:spcAft>
            <a:buChar char="••"/>
          </a:pPr>
          <a:endParaRPr lang="en-US" sz="2000" kern="1200" dirty="0"/>
        </a:p>
      </dsp:txBody>
      <dsp:txXfrm>
        <a:off x="75025" y="130755"/>
        <a:ext cx="2777448" cy="4313620"/>
      </dsp:txXfrm>
    </dsp:sp>
    <dsp:sp modelId="{97C4E105-D03F-4874-9591-92775D7D1737}">
      <dsp:nvSpPr>
        <dsp:cNvPr id="0" name=""/>
        <dsp:cNvSpPr/>
      </dsp:nvSpPr>
      <dsp:spPr>
        <a:xfrm>
          <a:off x="6746" y="3341048"/>
          <a:ext cx="2914006" cy="935355"/>
        </a:xfrm>
        <a:prstGeom prst="rect">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en-US" sz="2400" b="1" kern="1200">
              <a:solidFill>
                <a:srgbClr val="C00000"/>
              </a:solidFill>
            </a:rPr>
            <a:t>Step 1 Request</a:t>
          </a:r>
          <a:endParaRPr lang="en-US" sz="2400" b="1" kern="1200" dirty="0">
            <a:solidFill>
              <a:srgbClr val="C00000"/>
            </a:solidFill>
          </a:endParaRPr>
        </a:p>
      </dsp:txBody>
      <dsp:txXfrm>
        <a:off x="6746" y="3341048"/>
        <a:ext cx="2052117" cy="935355"/>
      </dsp:txXfrm>
    </dsp:sp>
    <dsp:sp modelId="{B2949C2F-D730-417A-8356-65D4576D5464}">
      <dsp:nvSpPr>
        <dsp:cNvPr id="0" name=""/>
        <dsp:cNvSpPr/>
      </dsp:nvSpPr>
      <dsp:spPr>
        <a:xfrm>
          <a:off x="2141296" y="3489621"/>
          <a:ext cx="1019902" cy="1019902"/>
        </a:xfrm>
        <a:prstGeom prst="ellipse">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C230B2E-6BE0-4E11-AAA5-AB47AEC4B355}">
      <dsp:nvSpPr>
        <dsp:cNvPr id="0" name=""/>
        <dsp:cNvSpPr/>
      </dsp:nvSpPr>
      <dsp:spPr>
        <a:xfrm>
          <a:off x="3413873" y="95714"/>
          <a:ext cx="2914006" cy="4219887"/>
        </a:xfrm>
        <a:prstGeom prst="round2SameRect">
          <a:avLst>
            <a:gd name="adj1" fmla="val 8000"/>
            <a:gd name="adj2" fmla="val 0"/>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Design Form</a:t>
          </a:r>
        </a:p>
        <a:p>
          <a:pPr marL="228600" lvl="1" indent="-228600" algn="l" defTabSz="889000">
            <a:lnSpc>
              <a:spcPct val="90000"/>
            </a:lnSpc>
            <a:spcBef>
              <a:spcPct val="0"/>
            </a:spcBef>
            <a:spcAft>
              <a:spcPct val="15000"/>
            </a:spcAft>
            <a:buChar char="••"/>
          </a:pPr>
          <a:r>
            <a:rPr lang="en-US" sz="2000" kern="1200" dirty="0"/>
            <a:t>Enter test data</a:t>
          </a:r>
        </a:p>
        <a:p>
          <a:pPr marL="228600" lvl="1" indent="-228600" algn="l" defTabSz="889000">
            <a:lnSpc>
              <a:spcPct val="90000"/>
            </a:lnSpc>
            <a:spcBef>
              <a:spcPct val="0"/>
            </a:spcBef>
            <a:spcAft>
              <a:spcPct val="15000"/>
            </a:spcAft>
            <a:buChar char="••"/>
          </a:pPr>
          <a:r>
            <a:rPr lang="en-US" sz="2000" kern="1200" dirty="0"/>
            <a:t>Export </a:t>
          </a:r>
          <a:r>
            <a:rPr lang="en-US" sz="2000" kern="1200" dirty="0" smtClean="0"/>
            <a:t>test</a:t>
          </a:r>
          <a:endParaRPr lang="en-US" sz="2000" kern="1200" dirty="0"/>
        </a:p>
      </dsp:txBody>
      <dsp:txXfrm>
        <a:off x="3482152" y="163993"/>
        <a:ext cx="2777448" cy="4151608"/>
      </dsp:txXfrm>
    </dsp:sp>
    <dsp:sp modelId="{FA78D391-34E5-4FCF-8B45-814EBF31BBAD}">
      <dsp:nvSpPr>
        <dsp:cNvPr id="0" name=""/>
        <dsp:cNvSpPr/>
      </dsp:nvSpPr>
      <dsp:spPr>
        <a:xfrm>
          <a:off x="3413873" y="3300545"/>
          <a:ext cx="2914006" cy="935355"/>
        </a:xfrm>
        <a:prstGeom prst="rect">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en-US" sz="2400" b="1" kern="1200" dirty="0">
              <a:solidFill>
                <a:srgbClr val="C00000"/>
              </a:solidFill>
            </a:rPr>
            <a:t>Step 2 Development</a:t>
          </a:r>
        </a:p>
      </dsp:txBody>
      <dsp:txXfrm>
        <a:off x="3413873" y="3300545"/>
        <a:ext cx="2052117" cy="935355"/>
      </dsp:txXfrm>
    </dsp:sp>
    <dsp:sp modelId="{16A6B181-42BB-40E0-9C63-9288D221820B}">
      <dsp:nvSpPr>
        <dsp:cNvPr id="0" name=""/>
        <dsp:cNvSpPr/>
      </dsp:nvSpPr>
      <dsp:spPr>
        <a:xfrm>
          <a:off x="5548423" y="3449118"/>
          <a:ext cx="1019902" cy="1019902"/>
        </a:xfrm>
        <a:prstGeom prst="ellipse">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CE1437A-6F77-478B-901B-E9026529E9BD}">
      <dsp:nvSpPr>
        <dsp:cNvPr id="0" name=""/>
        <dsp:cNvSpPr/>
      </dsp:nvSpPr>
      <dsp:spPr>
        <a:xfrm>
          <a:off x="6821000" y="102544"/>
          <a:ext cx="2914006" cy="4221627"/>
        </a:xfrm>
        <a:prstGeom prst="round2SameRect">
          <a:avLst>
            <a:gd name="adj1" fmla="val 8000"/>
            <a:gd name="adj2" fmla="val 0"/>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Move </a:t>
          </a:r>
          <a:r>
            <a:rPr lang="en-US" sz="2000" kern="1200" dirty="0"/>
            <a:t>to </a:t>
          </a:r>
          <a:r>
            <a:rPr lang="en-US" sz="2000" kern="1200" dirty="0" smtClean="0"/>
            <a:t>production (IRB approved)</a:t>
          </a:r>
          <a:endParaRPr lang="en-US" sz="2000" kern="1200" dirty="0"/>
        </a:p>
        <a:p>
          <a:pPr marL="228600" lvl="1" indent="-228600" algn="l" defTabSz="889000">
            <a:lnSpc>
              <a:spcPct val="90000"/>
            </a:lnSpc>
            <a:spcBef>
              <a:spcPct val="0"/>
            </a:spcBef>
            <a:spcAft>
              <a:spcPct val="15000"/>
            </a:spcAft>
            <a:buChar char="••"/>
          </a:pPr>
          <a:r>
            <a:rPr lang="en-US" sz="2000" kern="1200" dirty="0"/>
            <a:t>Start data collection</a:t>
          </a:r>
        </a:p>
      </dsp:txBody>
      <dsp:txXfrm>
        <a:off x="6889279" y="170823"/>
        <a:ext cx="2777448" cy="4153348"/>
      </dsp:txXfrm>
    </dsp:sp>
    <dsp:sp modelId="{80F4BC19-B6AD-4E4D-A19A-032AA7BCC9E6}">
      <dsp:nvSpPr>
        <dsp:cNvPr id="0" name=""/>
        <dsp:cNvSpPr/>
      </dsp:nvSpPr>
      <dsp:spPr>
        <a:xfrm>
          <a:off x="6821000" y="3300980"/>
          <a:ext cx="2914006" cy="935355"/>
        </a:xfrm>
        <a:prstGeom prst="rect">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en-US" sz="2400" b="1" kern="1200">
              <a:solidFill>
                <a:srgbClr val="006C31"/>
              </a:solidFill>
            </a:rPr>
            <a:t>Step 3 Production </a:t>
          </a:r>
          <a:endParaRPr lang="en-US" sz="2400" b="1" kern="1200" dirty="0">
            <a:solidFill>
              <a:srgbClr val="006C31"/>
            </a:solidFill>
          </a:endParaRPr>
        </a:p>
      </dsp:txBody>
      <dsp:txXfrm>
        <a:off x="6821000" y="3300980"/>
        <a:ext cx="2052117" cy="935355"/>
      </dsp:txXfrm>
    </dsp:sp>
    <dsp:sp modelId="{F47DAF10-69E4-473B-8C2A-3238971B2297}">
      <dsp:nvSpPr>
        <dsp:cNvPr id="0" name=""/>
        <dsp:cNvSpPr/>
      </dsp:nvSpPr>
      <dsp:spPr>
        <a:xfrm>
          <a:off x="8955550" y="3449553"/>
          <a:ext cx="1019902" cy="1019902"/>
        </a:xfrm>
        <a:prstGeom prst="ellipse">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E30A9-460E-4833-85AE-DED1C7AAEA28}">
      <dsp:nvSpPr>
        <dsp:cNvPr id="0" name=""/>
        <dsp:cNvSpPr/>
      </dsp:nvSpPr>
      <dsp:spPr>
        <a:xfrm>
          <a:off x="0" y="0"/>
          <a:ext cx="9982200" cy="2057400"/>
        </a:xfrm>
        <a:prstGeom prst="roundRect">
          <a:avLst>
            <a:gd name="adj" fmla="val 10000"/>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0A7628-EA6E-44F9-8606-F61109332590}">
      <dsp:nvSpPr>
        <dsp:cNvPr id="0" name=""/>
        <dsp:cNvSpPr/>
      </dsp:nvSpPr>
      <dsp:spPr>
        <a:xfrm>
          <a:off x="302215" y="274320"/>
          <a:ext cx="2180876" cy="1508760"/>
        </a:xfrm>
        <a:prstGeom prst="roundRect">
          <a:avLst>
            <a:gd name="adj" fmla="val 10000"/>
          </a:avLst>
        </a:prstGeom>
        <a:blipFill rotWithShape="1">
          <a:blip xmlns:r="http://schemas.openxmlformats.org/officeDocument/2006/relationships" r:embed="rId1"/>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A5E918-A324-44E9-8162-60849DE467F5}">
      <dsp:nvSpPr>
        <dsp:cNvPr id="0" name=""/>
        <dsp:cNvSpPr/>
      </dsp:nvSpPr>
      <dsp:spPr>
        <a:xfrm rot="10800000">
          <a:off x="302215" y="2057399"/>
          <a:ext cx="2180876" cy="2514600"/>
        </a:xfrm>
        <a:prstGeom prst="round2SameRect">
          <a:avLst>
            <a:gd name="adj1" fmla="val 10500"/>
            <a:gd name="adj2" fmla="val 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kern="1200" dirty="0">
              <a:solidFill>
                <a:schemeClr val="tx1"/>
              </a:solidFill>
            </a:rPr>
            <a:t>Step 1</a:t>
          </a:r>
        </a:p>
        <a:p>
          <a:pPr lvl="0" algn="ctr" defTabSz="1066800">
            <a:lnSpc>
              <a:spcPct val="90000"/>
            </a:lnSpc>
            <a:spcBef>
              <a:spcPct val="0"/>
            </a:spcBef>
            <a:spcAft>
              <a:spcPct val="35000"/>
            </a:spcAft>
          </a:pPr>
          <a:r>
            <a:rPr lang="en-US" sz="2400" kern="1200" dirty="0">
              <a:solidFill>
                <a:schemeClr val="tx1"/>
              </a:solidFill>
            </a:rPr>
            <a:t>User Access</a:t>
          </a:r>
        </a:p>
      </dsp:txBody>
      <dsp:txXfrm rot="10800000">
        <a:off x="369284" y="2057399"/>
        <a:ext cx="2046738" cy="2447531"/>
      </dsp:txXfrm>
    </dsp:sp>
    <dsp:sp modelId="{86295DDC-9D51-4A8A-802C-D2C9CF178C44}">
      <dsp:nvSpPr>
        <dsp:cNvPr id="0" name=""/>
        <dsp:cNvSpPr/>
      </dsp:nvSpPr>
      <dsp:spPr>
        <a:xfrm>
          <a:off x="2701179" y="274320"/>
          <a:ext cx="2180876" cy="1508760"/>
        </a:xfrm>
        <a:prstGeom prst="roundRect">
          <a:avLst>
            <a:gd name="adj" fmla="val 10000"/>
          </a:avLst>
        </a:prstGeom>
        <a:blipFill rotWithShape="1">
          <a:blip xmlns:r="http://schemas.openxmlformats.org/officeDocument/2006/relationships" r:embed="rId2"/>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817F91-7020-4101-A82D-9553D9281838}">
      <dsp:nvSpPr>
        <dsp:cNvPr id="0" name=""/>
        <dsp:cNvSpPr/>
      </dsp:nvSpPr>
      <dsp:spPr>
        <a:xfrm rot="10800000">
          <a:off x="2701179" y="2057399"/>
          <a:ext cx="2180876" cy="2514600"/>
        </a:xfrm>
        <a:prstGeom prst="round2SameRect">
          <a:avLst>
            <a:gd name="adj1" fmla="val 10500"/>
            <a:gd name="adj2" fmla="val 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kern="1200" dirty="0">
              <a:solidFill>
                <a:schemeClr val="tx1"/>
              </a:solidFill>
            </a:rPr>
            <a:t>Step 2</a:t>
          </a:r>
        </a:p>
        <a:p>
          <a:pPr lvl="0" algn="ctr" defTabSz="1066800">
            <a:lnSpc>
              <a:spcPct val="90000"/>
            </a:lnSpc>
            <a:spcBef>
              <a:spcPct val="0"/>
            </a:spcBef>
            <a:spcAft>
              <a:spcPct val="35000"/>
            </a:spcAft>
          </a:pPr>
          <a:r>
            <a:rPr lang="en-US" sz="2400" kern="1200" dirty="0">
              <a:solidFill>
                <a:schemeClr val="tx1"/>
              </a:solidFill>
            </a:rPr>
            <a:t>Fields to include in report</a:t>
          </a:r>
        </a:p>
      </dsp:txBody>
      <dsp:txXfrm rot="10800000">
        <a:off x="2768248" y="2057399"/>
        <a:ext cx="2046738" cy="2447531"/>
      </dsp:txXfrm>
    </dsp:sp>
    <dsp:sp modelId="{D226FC53-4A56-4317-B593-96C51629E74F}">
      <dsp:nvSpPr>
        <dsp:cNvPr id="0" name=""/>
        <dsp:cNvSpPr/>
      </dsp:nvSpPr>
      <dsp:spPr>
        <a:xfrm>
          <a:off x="5100143" y="274320"/>
          <a:ext cx="2180876" cy="1508760"/>
        </a:xfrm>
        <a:prstGeom prst="roundRect">
          <a:avLst>
            <a:gd name="adj" fmla="val 10000"/>
          </a:avLst>
        </a:prstGeom>
        <a:blipFill rotWithShape="1">
          <a:blip xmlns:r="http://schemas.openxmlformats.org/officeDocument/2006/relationships" r:embed="rId3"/>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FF4ECA-0368-4CA9-8C21-90791BA786FC}">
      <dsp:nvSpPr>
        <dsp:cNvPr id="0" name=""/>
        <dsp:cNvSpPr/>
      </dsp:nvSpPr>
      <dsp:spPr>
        <a:xfrm rot="10800000">
          <a:off x="5100143" y="2057399"/>
          <a:ext cx="2180876" cy="2514600"/>
        </a:xfrm>
        <a:prstGeom prst="round2SameRect">
          <a:avLst>
            <a:gd name="adj1" fmla="val 10500"/>
            <a:gd name="adj2" fmla="val 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kern="1200" dirty="0">
              <a:solidFill>
                <a:schemeClr val="tx1"/>
              </a:solidFill>
            </a:rPr>
            <a:t>Step 3</a:t>
          </a:r>
        </a:p>
        <a:p>
          <a:pPr lvl="0" algn="ctr" defTabSz="1066800">
            <a:lnSpc>
              <a:spcPct val="90000"/>
            </a:lnSpc>
            <a:spcBef>
              <a:spcPct val="0"/>
            </a:spcBef>
            <a:spcAft>
              <a:spcPct val="35000"/>
            </a:spcAft>
          </a:pPr>
          <a:r>
            <a:rPr lang="en-US" sz="2400" kern="1200" dirty="0">
              <a:solidFill>
                <a:schemeClr val="tx1"/>
              </a:solidFill>
            </a:rPr>
            <a:t>Filters</a:t>
          </a:r>
        </a:p>
      </dsp:txBody>
      <dsp:txXfrm rot="10800000">
        <a:off x="5167212" y="2057399"/>
        <a:ext cx="2046738" cy="2447531"/>
      </dsp:txXfrm>
    </dsp:sp>
    <dsp:sp modelId="{C4DE241F-0C2D-4679-AD1B-FD52142D9A55}">
      <dsp:nvSpPr>
        <dsp:cNvPr id="0" name=""/>
        <dsp:cNvSpPr/>
      </dsp:nvSpPr>
      <dsp:spPr>
        <a:xfrm>
          <a:off x="7499108" y="274320"/>
          <a:ext cx="2180876" cy="1508760"/>
        </a:xfrm>
        <a:prstGeom prst="roundRect">
          <a:avLst>
            <a:gd name="adj" fmla="val 10000"/>
          </a:avLst>
        </a:prstGeom>
        <a:blipFill rotWithShape="1">
          <a:blip xmlns:r="http://schemas.openxmlformats.org/officeDocument/2006/relationships" r:embed="rId4"/>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38BCFB-16B4-4DD1-82FA-57595F42E9BE}">
      <dsp:nvSpPr>
        <dsp:cNvPr id="0" name=""/>
        <dsp:cNvSpPr/>
      </dsp:nvSpPr>
      <dsp:spPr>
        <a:xfrm rot="10800000">
          <a:off x="7499108" y="2057399"/>
          <a:ext cx="2180876" cy="2514600"/>
        </a:xfrm>
        <a:prstGeom prst="round2SameRect">
          <a:avLst>
            <a:gd name="adj1" fmla="val 10500"/>
            <a:gd name="adj2" fmla="val 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kern="1200" dirty="0">
              <a:solidFill>
                <a:schemeClr val="tx1"/>
              </a:solidFill>
            </a:rPr>
            <a:t>Step 4</a:t>
          </a:r>
        </a:p>
        <a:p>
          <a:pPr lvl="0" algn="ctr" defTabSz="1066800">
            <a:lnSpc>
              <a:spcPct val="90000"/>
            </a:lnSpc>
            <a:spcBef>
              <a:spcPct val="0"/>
            </a:spcBef>
            <a:spcAft>
              <a:spcPct val="35000"/>
            </a:spcAft>
          </a:pPr>
          <a:r>
            <a:rPr lang="en-US" sz="2400" kern="1200" dirty="0">
              <a:solidFill>
                <a:schemeClr val="tx1"/>
              </a:solidFill>
            </a:rPr>
            <a:t>Order the Results</a:t>
          </a:r>
        </a:p>
      </dsp:txBody>
      <dsp:txXfrm rot="10800000">
        <a:off x="7566177" y="2057399"/>
        <a:ext cx="2046738" cy="24475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96A56-C648-E444-8A55-9ADF4B324A02}">
      <dsp:nvSpPr>
        <dsp:cNvPr id="0" name=""/>
        <dsp:cNvSpPr/>
      </dsp:nvSpPr>
      <dsp:spPr>
        <a:xfrm>
          <a:off x="0" y="66420"/>
          <a:ext cx="9982200" cy="444600"/>
        </a:xfrm>
        <a:prstGeom prst="roundRect">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Demographics</a:t>
          </a:r>
          <a:endParaRPr lang="en-US" sz="1900" kern="1200" dirty="0"/>
        </a:p>
      </dsp:txBody>
      <dsp:txXfrm>
        <a:off x="21704" y="88124"/>
        <a:ext cx="9938792" cy="401192"/>
      </dsp:txXfrm>
    </dsp:sp>
    <dsp:sp modelId="{79AFC736-7F38-7649-AD01-BDC3175548CE}">
      <dsp:nvSpPr>
        <dsp:cNvPr id="0" name=""/>
        <dsp:cNvSpPr/>
      </dsp:nvSpPr>
      <dsp:spPr>
        <a:xfrm>
          <a:off x="0" y="565740"/>
          <a:ext cx="9982200" cy="444600"/>
        </a:xfrm>
        <a:prstGeom prst="roundRect">
          <a:avLst/>
        </a:prstGeom>
        <a:solidFill>
          <a:schemeClr val="accent2">
            <a:hueOff val="0"/>
            <a:satOff val="0"/>
            <a:lumOff val="-1372"/>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Diagnoses (ICD9, ICD10 &amp; SNOMED-CT)</a:t>
          </a:r>
          <a:endParaRPr lang="en-US" sz="1800" kern="1200" dirty="0"/>
        </a:p>
      </dsp:txBody>
      <dsp:txXfrm>
        <a:off x="21704" y="587444"/>
        <a:ext cx="9938792" cy="401192"/>
      </dsp:txXfrm>
    </dsp:sp>
    <dsp:sp modelId="{68B7DC3A-E25C-5546-9C50-15939C5A4FBD}">
      <dsp:nvSpPr>
        <dsp:cNvPr id="0" name=""/>
        <dsp:cNvSpPr/>
      </dsp:nvSpPr>
      <dsp:spPr>
        <a:xfrm>
          <a:off x="0" y="1065060"/>
          <a:ext cx="9982200" cy="444600"/>
        </a:xfrm>
        <a:prstGeom prst="roundRect">
          <a:avLst/>
        </a:prstGeom>
        <a:solidFill>
          <a:schemeClr val="accent2">
            <a:hueOff val="0"/>
            <a:satOff val="0"/>
            <a:lumOff val="-2745"/>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Procedures (ICD9, </a:t>
          </a:r>
          <a:r>
            <a:rPr lang="en-US" sz="1900" i="1" kern="1200" dirty="0" smtClean="0"/>
            <a:t>ICD10</a:t>
          </a:r>
          <a:r>
            <a:rPr lang="en-US" sz="1900" kern="1200" dirty="0" smtClean="0"/>
            <a:t> &amp; CPT4)</a:t>
          </a:r>
          <a:endParaRPr lang="en-US" sz="1900" kern="1200" dirty="0"/>
        </a:p>
      </dsp:txBody>
      <dsp:txXfrm>
        <a:off x="21704" y="1086764"/>
        <a:ext cx="9938792" cy="401192"/>
      </dsp:txXfrm>
    </dsp:sp>
    <dsp:sp modelId="{E54435FE-2879-2742-A6E1-05468AEDF8C6}">
      <dsp:nvSpPr>
        <dsp:cNvPr id="0" name=""/>
        <dsp:cNvSpPr/>
      </dsp:nvSpPr>
      <dsp:spPr>
        <a:xfrm>
          <a:off x="0" y="1564380"/>
          <a:ext cx="9982200" cy="444600"/>
        </a:xfrm>
        <a:prstGeom prst="roundRect">
          <a:avLst/>
        </a:prstGeom>
        <a:solidFill>
          <a:schemeClr val="accent2">
            <a:hueOff val="0"/>
            <a:satOff val="0"/>
            <a:lumOff val="-4117"/>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Laboratory Results (LOINC)</a:t>
          </a:r>
          <a:endParaRPr lang="en-US" sz="1900" kern="1200" dirty="0"/>
        </a:p>
      </dsp:txBody>
      <dsp:txXfrm>
        <a:off x="21704" y="1586084"/>
        <a:ext cx="9938792" cy="401192"/>
      </dsp:txXfrm>
    </dsp:sp>
    <dsp:sp modelId="{4AF4F1CA-C5F3-DC45-AB60-392C48347038}">
      <dsp:nvSpPr>
        <dsp:cNvPr id="0" name=""/>
        <dsp:cNvSpPr/>
      </dsp:nvSpPr>
      <dsp:spPr>
        <a:xfrm>
          <a:off x="0" y="2063700"/>
          <a:ext cx="9982200" cy="444600"/>
        </a:xfrm>
        <a:prstGeom prst="roundRect">
          <a:avLst/>
        </a:prstGeom>
        <a:solidFill>
          <a:schemeClr val="accent2">
            <a:hueOff val="0"/>
            <a:satOff val="0"/>
            <a:lumOff val="-549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Microbiology (SNOMED-CT)</a:t>
          </a:r>
          <a:endParaRPr lang="en-US" sz="1900" kern="1200" dirty="0"/>
        </a:p>
      </dsp:txBody>
      <dsp:txXfrm>
        <a:off x="21704" y="2085404"/>
        <a:ext cx="9938792" cy="401192"/>
      </dsp:txXfrm>
    </dsp:sp>
    <dsp:sp modelId="{007F52B0-3A46-E941-B060-97D395244C9F}">
      <dsp:nvSpPr>
        <dsp:cNvPr id="0" name=""/>
        <dsp:cNvSpPr/>
      </dsp:nvSpPr>
      <dsp:spPr>
        <a:xfrm>
          <a:off x="0" y="2563020"/>
          <a:ext cx="9982200" cy="444600"/>
        </a:xfrm>
        <a:prstGeom prst="roundRect">
          <a:avLst/>
        </a:prstGeom>
        <a:solidFill>
          <a:schemeClr val="accent2">
            <a:hueOff val="0"/>
            <a:satOff val="0"/>
            <a:lumOff val="-6862"/>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Medications (NDC)</a:t>
          </a:r>
          <a:endParaRPr lang="en-US" sz="1900" kern="1200" dirty="0"/>
        </a:p>
      </dsp:txBody>
      <dsp:txXfrm>
        <a:off x="21704" y="2584724"/>
        <a:ext cx="9938792" cy="401192"/>
      </dsp:txXfrm>
    </dsp:sp>
    <dsp:sp modelId="{8AD43B11-F14B-C84C-AB55-A3D005340CFB}">
      <dsp:nvSpPr>
        <dsp:cNvPr id="0" name=""/>
        <dsp:cNvSpPr/>
      </dsp:nvSpPr>
      <dsp:spPr>
        <a:xfrm>
          <a:off x="0" y="3062340"/>
          <a:ext cx="9982200" cy="444600"/>
        </a:xfrm>
        <a:prstGeom prst="roundRect">
          <a:avLst/>
        </a:prstGeom>
        <a:solidFill>
          <a:schemeClr val="accent2">
            <a:hueOff val="0"/>
            <a:satOff val="0"/>
            <a:lumOff val="-8235"/>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Vital Signs</a:t>
          </a:r>
          <a:endParaRPr lang="en-US" sz="1900" kern="1200" dirty="0"/>
        </a:p>
      </dsp:txBody>
      <dsp:txXfrm>
        <a:off x="21704" y="3084044"/>
        <a:ext cx="9938792" cy="401192"/>
      </dsp:txXfrm>
    </dsp:sp>
    <dsp:sp modelId="{0CCF2BF7-D7F2-406F-90EE-9AF6A64FD54B}">
      <dsp:nvSpPr>
        <dsp:cNvPr id="0" name=""/>
        <dsp:cNvSpPr/>
      </dsp:nvSpPr>
      <dsp:spPr>
        <a:xfrm>
          <a:off x="0" y="3561660"/>
          <a:ext cx="9982200" cy="444600"/>
        </a:xfrm>
        <a:prstGeom prst="roundRect">
          <a:avLst/>
        </a:prstGeom>
        <a:solidFill>
          <a:schemeClr val="accent2">
            <a:hueOff val="0"/>
            <a:satOff val="0"/>
            <a:lumOff val="-9607"/>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Visit Location</a:t>
          </a:r>
          <a:endParaRPr lang="en-US" sz="1900" kern="1200" dirty="0"/>
        </a:p>
      </dsp:txBody>
      <dsp:txXfrm>
        <a:off x="21704" y="3583364"/>
        <a:ext cx="9938792" cy="401192"/>
      </dsp:txXfrm>
    </dsp:sp>
    <dsp:sp modelId="{CF55F839-1DE6-451A-A956-DC503FF6A590}">
      <dsp:nvSpPr>
        <dsp:cNvPr id="0" name=""/>
        <dsp:cNvSpPr/>
      </dsp:nvSpPr>
      <dsp:spPr>
        <a:xfrm>
          <a:off x="0" y="4060979"/>
          <a:ext cx="9982200" cy="444600"/>
        </a:xfrm>
        <a:prstGeom prst="roundRect">
          <a:avLst/>
        </a:prstGeom>
        <a:solidFill>
          <a:schemeClr val="accent2">
            <a:hueOff val="0"/>
            <a:satOff val="0"/>
            <a:lumOff val="-1098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Visit Detail</a:t>
          </a:r>
          <a:endParaRPr lang="en-US" sz="1900" kern="1200" dirty="0"/>
        </a:p>
      </dsp:txBody>
      <dsp:txXfrm>
        <a:off x="21704" y="4082683"/>
        <a:ext cx="9938792" cy="401192"/>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8/21/2017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8/21/2017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4" name="Date Placeholder 3"/>
          <p:cNvSpPr>
            <a:spLocks noGrp="1"/>
          </p:cNvSpPr>
          <p:nvPr>
            <p:ph type="dt" sz="half" idx="10"/>
          </p:nvPr>
        </p:nvSpPr>
        <p:spPr/>
        <p:txBody>
          <a:bodyPr/>
          <a:lstStyle/>
          <a:p>
            <a:fld id="{402B9795-92DC-40DC-A1CA-9A4B349D7824}" type="datetimeFigureOut">
              <a:rPr lang="en-US"/>
              <a:t>8/21/2017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76417" y="-56761"/>
            <a:ext cx="1243579" cy="1136637"/>
          </a:xfrm>
          <a:prstGeom prst="rect">
            <a:avLst/>
          </a:prstGeom>
          <a:effectLst>
            <a:reflection stA="75000" endPos="28000" dist="50800" dir="5400000" sy="-100000" algn="bl" rotWithShape="0"/>
          </a:effectLst>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3" name="Picture Placeholder 2"/>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2B9795-92DC-40DC-A1CA-9A4B349D7824}" type="datetimeFigureOut">
              <a:rPr lang="en-US"/>
              <a:t>8/21/2017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8/21/2017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8/21/2017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8551164" cy="1033272"/>
          </a:xfrm>
        </p:spPr>
        <p:txBody>
          <a:bodyPr/>
          <a:lstStyle/>
          <a:p>
            <a:r>
              <a:rPr lang="en-US" dirty="0"/>
              <a:t>Click to edit Master title style</a:t>
            </a:r>
            <a:endParaRPr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8/21/2017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19"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a:latin typeface="Arial" pitchFamily="34" charset="0"/>
                <a:cs typeface="Arial" pitchFamily="34" charset="0"/>
              </a:rPr>
              <a:t>NOTE:</a:t>
            </a:r>
          </a:p>
          <a:p>
            <a:r>
              <a:rPr sz="1200" i="1">
                <a:latin typeface="Arial" pitchFamily="34" charset="0"/>
                <a:cs typeface="Arial" pitchFamily="34" charset="0"/>
              </a:rPr>
              <a:t>To change the  image on this slide, select the picture and delete it. Then click the Pictures icon in the placeholder to insert your own image.</a:t>
            </a: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36390" y="46328"/>
            <a:ext cx="850938" cy="777761"/>
          </a:xfrm>
          <a:prstGeom prst="rect">
            <a:avLst/>
          </a:prstGeom>
          <a:effectLst>
            <a:reflection stA="38000" endPos="30000" dist="50800" dir="5400000" sy="-100000" algn="bl" rotWithShape="0"/>
          </a:effectLst>
        </p:spPr>
      </p:pic>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8/21/2017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6103" y="270522"/>
            <a:ext cx="694944" cy="635182"/>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8/21/2017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8/21/2017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8/21/2017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8/21/2017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2B9795-92DC-40DC-A1CA-9A4B349D7824}" type="datetimeFigureOut">
              <a:rPr lang="en-US"/>
              <a:t>8/21/2017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fld id="{402B9795-92DC-40DC-A1CA-9A4B349D7824}" type="datetimeFigureOut">
              <a:rPr lang="en-US"/>
              <a:pPr/>
              <a:t>8/21/2017</a:t>
            </a:fld>
            <a:endParaRPr/>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60000"/>
                    <a:lumOff val="40000"/>
                  </a:schemeClr>
                </a:solidFill>
              </a:defRPr>
            </a:lvl1pPr>
          </a:lstStyle>
          <a:p>
            <a:endParaRPr dirty="0"/>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60000"/>
                    <a:lumOff val="40000"/>
                  </a:schemeClr>
                </a:solidFill>
              </a:defRPr>
            </a:lvl1pPr>
          </a:lstStyle>
          <a:p>
            <a:fld id="{0FF54DE5-C571-48E8-A5BC-B369434E2F44}" type="slidenum">
              <a:rPr/>
              <a:pPr/>
              <a:t>‹#›</a:t>
            </a:fld>
            <a:endParaRPr/>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351697" y="83347"/>
            <a:ext cx="733884" cy="670774"/>
          </a:xfrm>
          <a:prstGeom prst="rect">
            <a:avLst/>
          </a:prstGeom>
        </p:spPr>
      </p:pic>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research.labiomed.org/redcap/index.php?action=training" TargetMode="Externa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hyperlink" Target="http://clinicaltrials.gov/show/NCT01650337" TargetMode="External"/><Relationship Id="rId2" Type="http://schemas.openxmlformats.org/officeDocument/2006/relationships/hyperlink" Target="http://www.ncbi.nlm.nih.gov/pmc/articles/PMC4422872/" TargetMode="Externa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myladhs.lacounty.gov/harbor/orchid/sitepages/sage.aspx" TargetMode="External"/><Relationship Id="rId2" Type="http://schemas.openxmlformats.org/officeDocument/2006/relationships/hyperlink" Target="https://i2b2.cernerresearch.com/webclient/"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research.labiomed.org/redcap" TargetMode="External"/><Relationship Id="rId2" Type="http://schemas.openxmlformats.org/officeDocument/2006/relationships/hyperlink" Target="mailto:lchen@labiomed.org" TargetMode="External"/><Relationship Id="rId1" Type="http://schemas.openxmlformats.org/officeDocument/2006/relationships/slideLayout" Target="../slideLayouts/slideLayout2.xml"/><Relationship Id="rId4" Type="http://schemas.openxmlformats.org/officeDocument/2006/relationships/hyperlink" Target="http://ctsi.ucla.edu/pages/cit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hyperlink" Target="https://research.labiomed.org/redcap/surveys/?s=nEcpxr" TargetMode="External"/><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research.labiomed.org/redcap/index.ph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preferRelativeResize="0">
            <a:picLocks noGrp="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923925" y="283080"/>
            <a:ext cx="2647950" cy="771525"/>
          </a:xfrm>
        </p:spPr>
      </p:pic>
      <p:sp>
        <p:nvSpPr>
          <p:cNvPr id="10" name="Rectangle 9"/>
          <p:cNvSpPr/>
          <p:nvPr/>
        </p:nvSpPr>
        <p:spPr>
          <a:xfrm>
            <a:off x="550744" y="2380334"/>
            <a:ext cx="6567824" cy="461665"/>
          </a:xfrm>
          <a:prstGeom prst="rect">
            <a:avLst/>
          </a:prstGeom>
        </p:spPr>
        <p:txBody>
          <a:bodyPr wrap="none">
            <a:spAutoFit/>
          </a:bodyPr>
          <a:lstStyle/>
          <a:p>
            <a:pPr fontAlgn="auto">
              <a:spcAft>
                <a:spcPts val="0"/>
              </a:spcAft>
              <a:defRPr/>
            </a:pPr>
            <a:r>
              <a:rPr lang="en-US" sz="2400" b="1" i="1" dirty="0" err="1">
                <a:effectLst>
                  <a:outerShdw blurRad="38100" dist="38100" dir="2700000" algn="tl">
                    <a:srgbClr val="000000">
                      <a:alpha val="43137"/>
                    </a:srgbClr>
                  </a:outerShdw>
                </a:effectLst>
              </a:rPr>
              <a:t>REDCap</a:t>
            </a:r>
            <a:r>
              <a:rPr lang="en-US" sz="2400" b="1" i="1" dirty="0">
                <a:effectLst>
                  <a:outerShdw blurRad="38100" dist="38100" dir="2700000" algn="tl">
                    <a:srgbClr val="000000">
                      <a:alpha val="43137"/>
                    </a:srgbClr>
                  </a:outerShdw>
                </a:effectLst>
              </a:rPr>
              <a:t>: Research Electronic Data Capture</a:t>
            </a:r>
          </a:p>
        </p:txBody>
      </p:sp>
      <p:sp>
        <p:nvSpPr>
          <p:cNvPr id="12" name="Rectangle 11"/>
          <p:cNvSpPr/>
          <p:nvPr/>
        </p:nvSpPr>
        <p:spPr>
          <a:xfrm>
            <a:off x="550744" y="2886379"/>
            <a:ext cx="6642536" cy="707886"/>
          </a:xfrm>
          <a:prstGeom prst="rect">
            <a:avLst/>
          </a:prstGeom>
        </p:spPr>
        <p:txBody>
          <a:bodyPr wrap="square">
            <a:spAutoFit/>
          </a:bodyPr>
          <a:lstStyle/>
          <a:p>
            <a:r>
              <a:rPr lang="en-US" sz="2000" dirty="0"/>
              <a:t>A secure, web-based application </a:t>
            </a:r>
          </a:p>
          <a:p>
            <a:r>
              <a:rPr lang="en-US" sz="2000" dirty="0"/>
              <a:t>for building and managing online surveys and databases</a:t>
            </a:r>
          </a:p>
        </p:txBody>
      </p:sp>
      <p:sp>
        <p:nvSpPr>
          <p:cNvPr id="13" name="Rectangle 12"/>
          <p:cNvSpPr/>
          <p:nvPr/>
        </p:nvSpPr>
        <p:spPr>
          <a:xfrm>
            <a:off x="5974080" y="4047055"/>
            <a:ext cx="6096000" cy="1520416"/>
          </a:xfrm>
          <a:prstGeom prst="rect">
            <a:avLst/>
          </a:prstGeom>
        </p:spPr>
        <p:txBody>
          <a:bodyPr>
            <a:spAutoFit/>
          </a:bodyPr>
          <a:lstStyle/>
          <a:p>
            <a:pPr algn="ctr">
              <a:spcBef>
                <a:spcPct val="20000"/>
              </a:spcBef>
              <a:buClr>
                <a:schemeClr val="hlink"/>
              </a:buClr>
              <a:defRPr/>
            </a:pPr>
            <a:r>
              <a:rPr lang="en-US" sz="1600" dirty="0">
                <a:cs typeface="Arial" charset="0"/>
              </a:rPr>
              <a:t>Liz Chen, MBA</a:t>
            </a:r>
          </a:p>
          <a:p>
            <a:pPr algn="ctr">
              <a:spcBef>
                <a:spcPct val="20000"/>
              </a:spcBef>
              <a:buClr>
                <a:schemeClr val="hlink"/>
              </a:buClr>
              <a:defRPr/>
            </a:pPr>
            <a:r>
              <a:rPr lang="en-US" sz="1600" dirty="0">
                <a:cs typeface="Arial" charset="0"/>
              </a:rPr>
              <a:t>Informatics Core Manager</a:t>
            </a:r>
          </a:p>
          <a:p>
            <a:pPr algn="ctr">
              <a:spcBef>
                <a:spcPct val="20000"/>
              </a:spcBef>
              <a:buClr>
                <a:srgbClr val="0000FF"/>
              </a:buClr>
              <a:defRPr/>
            </a:pPr>
            <a:r>
              <a:rPr lang="en-US" sz="1600" dirty="0">
                <a:ea typeface="Calibri"/>
                <a:cs typeface="Times New Roman"/>
              </a:rPr>
              <a:t>UCLA Clinical and Translational Science Institute</a:t>
            </a:r>
          </a:p>
          <a:p>
            <a:pPr algn="ctr">
              <a:spcBef>
                <a:spcPct val="20000"/>
              </a:spcBef>
              <a:buClr>
                <a:srgbClr val="0000FF"/>
              </a:buClr>
              <a:defRPr/>
            </a:pPr>
            <a:r>
              <a:rPr lang="en-US" sz="1600" dirty="0">
                <a:ea typeface="Calibri"/>
                <a:cs typeface="Times New Roman"/>
              </a:rPr>
              <a:t>@Harbor-UCLA Medical Center and </a:t>
            </a:r>
          </a:p>
          <a:p>
            <a:pPr algn="ctr">
              <a:spcBef>
                <a:spcPct val="20000"/>
              </a:spcBef>
              <a:buClr>
                <a:srgbClr val="0000FF"/>
              </a:buClr>
              <a:defRPr/>
            </a:pPr>
            <a:r>
              <a:rPr lang="en-US" sz="1600" dirty="0">
                <a:ea typeface="Calibri"/>
                <a:cs typeface="Times New Roman"/>
              </a:rPr>
              <a:t>Los Angeles Biomedical Research Institute</a:t>
            </a:r>
            <a:endParaRPr lang="en-US" sz="1600" dirty="0"/>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Design &amp; modification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4702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 Forms and Surveys</a:t>
            </a:r>
          </a:p>
        </p:txBody>
      </p:sp>
      <p:sp>
        <p:nvSpPr>
          <p:cNvPr id="3" name="Content Placeholder 2"/>
          <p:cNvSpPr>
            <a:spLocks noGrp="1"/>
          </p:cNvSpPr>
          <p:nvPr>
            <p:ph idx="1"/>
          </p:nvPr>
        </p:nvSpPr>
        <p:spPr/>
        <p:txBody>
          <a:bodyPr/>
          <a:lstStyle/>
          <a:p>
            <a:r>
              <a:rPr lang="en-US" dirty="0"/>
              <a:t>Build data collection forms using </a:t>
            </a:r>
            <a:r>
              <a:rPr lang="en-US" dirty="0" err="1"/>
              <a:t>REDCap’s</a:t>
            </a:r>
            <a:r>
              <a:rPr lang="en-US" dirty="0"/>
              <a:t> Online Designer. </a:t>
            </a:r>
          </a:p>
          <a:p>
            <a:r>
              <a:rPr lang="en-US" dirty="0"/>
              <a:t>Or download data dictionary and make modifications.</a:t>
            </a:r>
          </a:p>
          <a:p>
            <a:r>
              <a:rPr lang="en-US" dirty="0"/>
              <a:t>Forms can be enabled as surveys, </a:t>
            </a:r>
            <a:r>
              <a:rPr lang="en-US" dirty="0"/>
              <a:t>S</a:t>
            </a:r>
            <a:r>
              <a:rPr lang="en-US" dirty="0" smtClean="0"/>
              <a:t>urvey link can be emailed to </a:t>
            </a:r>
            <a:r>
              <a:rPr lang="en-US" dirty="0"/>
              <a:t>a list of participants. </a:t>
            </a:r>
          </a:p>
          <a:p>
            <a:endParaRPr lang="en-US" dirty="0"/>
          </a:p>
        </p:txBody>
      </p:sp>
      <p:pic>
        <p:nvPicPr>
          <p:cNvPr id="5" name="Picture 4"/>
          <p:cNvPicPr>
            <a:picLocks noChangeAspect="1"/>
          </p:cNvPicPr>
          <p:nvPr/>
        </p:nvPicPr>
        <p:blipFill>
          <a:blip r:embed="rId2"/>
          <a:stretch>
            <a:fillRect/>
          </a:stretch>
        </p:blipFill>
        <p:spPr>
          <a:xfrm>
            <a:off x="971550" y="3263266"/>
            <a:ext cx="10115550" cy="2115240"/>
          </a:xfrm>
          <a:prstGeom prst="rect">
            <a:avLst/>
          </a:prstGeom>
        </p:spPr>
      </p:pic>
    </p:spTree>
    <p:extLst>
      <p:ext uri="{BB962C8B-B14F-4D97-AF65-F5344CB8AC3E}">
        <p14:creationId xmlns:p14="http://schemas.microsoft.com/office/powerpoint/2010/main" val="29847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880" y="30162"/>
            <a:ext cx="9980682" cy="1096962"/>
          </a:xfrm>
        </p:spPr>
        <p:txBody>
          <a:bodyPr/>
          <a:lstStyle/>
          <a:p>
            <a:r>
              <a:rPr lang="en-US" dirty="0"/>
              <a:t>Online Designer – Field Type</a:t>
            </a:r>
          </a:p>
        </p:txBody>
      </p:sp>
      <p:pic>
        <p:nvPicPr>
          <p:cNvPr id="5" name="Content Placeholder 4"/>
          <p:cNvPicPr>
            <a:picLocks noGrp="1" noChangeAspect="1"/>
          </p:cNvPicPr>
          <p:nvPr>
            <p:ph sz="half" idx="1"/>
          </p:nvPr>
        </p:nvPicPr>
        <p:blipFill>
          <a:blip r:embed="rId2"/>
          <a:stretch>
            <a:fillRect/>
          </a:stretch>
        </p:blipFill>
        <p:spPr>
          <a:xfrm>
            <a:off x="1104880" y="1389888"/>
            <a:ext cx="5001126" cy="4908042"/>
          </a:xfrm>
          <a:prstGeom prst="rect">
            <a:avLst/>
          </a:prstGeom>
        </p:spPr>
      </p:pic>
      <p:sp>
        <p:nvSpPr>
          <p:cNvPr id="4" name="Content Placeholder 3"/>
          <p:cNvSpPr>
            <a:spLocks noGrp="1"/>
          </p:cNvSpPr>
          <p:nvPr>
            <p:ph sz="half" idx="2"/>
          </p:nvPr>
        </p:nvSpPr>
        <p:spPr>
          <a:xfrm>
            <a:off x="6428232" y="1389888"/>
            <a:ext cx="4914900" cy="4782311"/>
          </a:xfrm>
        </p:spPr>
        <p:txBody>
          <a:bodyPr>
            <a:normAutofit/>
          </a:bodyPr>
          <a:lstStyle/>
          <a:p>
            <a:endParaRPr lang="en-US" dirty="0"/>
          </a:p>
          <a:p>
            <a:endParaRPr lang="en-US" dirty="0"/>
          </a:p>
        </p:txBody>
      </p:sp>
      <p:pic>
        <p:nvPicPr>
          <p:cNvPr id="8" name="Picture 7"/>
          <p:cNvPicPr>
            <a:picLocks noChangeAspect="1"/>
          </p:cNvPicPr>
          <p:nvPr/>
        </p:nvPicPr>
        <p:blipFill>
          <a:blip r:embed="rId3"/>
          <a:stretch>
            <a:fillRect/>
          </a:stretch>
        </p:blipFill>
        <p:spPr>
          <a:xfrm>
            <a:off x="6332220" y="1389888"/>
            <a:ext cx="4753343" cy="2850642"/>
          </a:xfrm>
          <a:prstGeom prst="rect">
            <a:avLst/>
          </a:prstGeom>
        </p:spPr>
      </p:pic>
    </p:spTree>
    <p:extLst>
      <p:ext uri="{BB962C8B-B14F-4D97-AF65-F5344CB8AC3E}">
        <p14:creationId xmlns:p14="http://schemas.microsoft.com/office/powerpoint/2010/main" val="3576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Designer</a:t>
            </a:r>
          </a:p>
        </p:txBody>
      </p:sp>
      <p:sp>
        <p:nvSpPr>
          <p:cNvPr id="3" name="Content Placeholder 2"/>
          <p:cNvSpPr>
            <a:spLocks noGrp="1"/>
          </p:cNvSpPr>
          <p:nvPr>
            <p:ph sz="half" idx="1"/>
          </p:nvPr>
        </p:nvSpPr>
        <p:spPr>
          <a:xfrm>
            <a:off x="1104900" y="1394460"/>
            <a:ext cx="4072890" cy="4954905"/>
          </a:xfrm>
        </p:spPr>
        <p:txBody>
          <a:bodyPr>
            <a:normAutofit lnSpcReduction="10000"/>
          </a:bodyPr>
          <a:lstStyle/>
          <a:p>
            <a:pPr marL="0" indent="0">
              <a:buNone/>
            </a:pPr>
            <a:r>
              <a:rPr lang="en-US" dirty="0"/>
              <a:t>Add/Edit Field</a:t>
            </a:r>
          </a:p>
          <a:p>
            <a:r>
              <a:rPr lang="en-US" dirty="0"/>
              <a:t>Field Label </a:t>
            </a:r>
            <a:r>
              <a:rPr lang="en-US" sz="1600" dirty="0"/>
              <a:t>(display on screen)</a:t>
            </a:r>
          </a:p>
          <a:p>
            <a:r>
              <a:rPr lang="en-US" dirty="0"/>
              <a:t>Variable Name </a:t>
            </a:r>
            <a:r>
              <a:rPr lang="en-US" sz="1600" dirty="0"/>
              <a:t>(field name in database, Only letters, numbers, and underscores)</a:t>
            </a:r>
          </a:p>
          <a:p>
            <a:r>
              <a:rPr lang="en-US" dirty="0"/>
              <a:t>Validation</a:t>
            </a:r>
          </a:p>
          <a:p>
            <a:r>
              <a:rPr lang="en-US" dirty="0"/>
              <a:t>Required</a:t>
            </a:r>
          </a:p>
          <a:p>
            <a:r>
              <a:rPr lang="en-US" dirty="0"/>
              <a:t>Identifier</a:t>
            </a:r>
          </a:p>
          <a:p>
            <a:r>
              <a:rPr lang="en-US" dirty="0"/>
              <a:t>Alignment</a:t>
            </a:r>
          </a:p>
          <a:p>
            <a:r>
              <a:rPr lang="en-US" dirty="0"/>
              <a:t>Field Note </a:t>
            </a:r>
            <a:r>
              <a:rPr lang="en-US" sz="1600" dirty="0"/>
              <a:t>(small reminder text displayed underneath field)</a:t>
            </a:r>
          </a:p>
          <a:p>
            <a:r>
              <a:rPr lang="en-US" sz="2100" dirty="0"/>
              <a:t>Branch Logic</a:t>
            </a:r>
          </a:p>
          <a:p>
            <a:pPr marL="0" indent="0">
              <a:buNone/>
            </a:pPr>
            <a:endParaRPr lang="en-US" dirty="0"/>
          </a:p>
          <a:p>
            <a:pPr marL="0" indent="0">
              <a:buNone/>
            </a:pPr>
            <a:endParaRPr lang="en-US" dirty="0"/>
          </a:p>
        </p:txBody>
      </p:sp>
      <p:pic>
        <p:nvPicPr>
          <p:cNvPr id="5" name="Content Placeholder 4"/>
          <p:cNvPicPr>
            <a:picLocks noGrp="1" noChangeAspect="1"/>
          </p:cNvPicPr>
          <p:nvPr>
            <p:ph sz="half" idx="2"/>
          </p:nvPr>
        </p:nvPicPr>
        <p:blipFill>
          <a:blip r:embed="rId2"/>
          <a:stretch>
            <a:fillRect/>
          </a:stretch>
        </p:blipFill>
        <p:spPr>
          <a:xfrm>
            <a:off x="6039436" y="1394460"/>
            <a:ext cx="5253404" cy="3326130"/>
          </a:xfrm>
          <a:prstGeom prst="rect">
            <a:avLst/>
          </a:prstGeom>
        </p:spPr>
      </p:pic>
      <p:pic>
        <p:nvPicPr>
          <p:cNvPr id="7" name="Picture 6"/>
          <p:cNvPicPr>
            <a:picLocks noChangeAspect="1"/>
          </p:cNvPicPr>
          <p:nvPr/>
        </p:nvPicPr>
        <p:blipFill>
          <a:blip r:embed="rId3"/>
          <a:stretch>
            <a:fillRect/>
          </a:stretch>
        </p:blipFill>
        <p:spPr>
          <a:xfrm>
            <a:off x="6039437" y="4720590"/>
            <a:ext cx="5253404" cy="1628775"/>
          </a:xfrm>
          <a:prstGeom prst="rect">
            <a:avLst/>
          </a:prstGeom>
        </p:spPr>
      </p:pic>
    </p:spTree>
    <p:extLst>
      <p:ext uri="{BB962C8B-B14F-4D97-AF65-F5344CB8AC3E}">
        <p14:creationId xmlns:p14="http://schemas.microsoft.com/office/powerpoint/2010/main" val="246990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Longitudinal Study (Events)</a:t>
            </a:r>
          </a:p>
        </p:txBody>
      </p:sp>
      <p:sp>
        <p:nvSpPr>
          <p:cNvPr id="3" name="Content Placeholder 2"/>
          <p:cNvSpPr>
            <a:spLocks noGrp="1"/>
          </p:cNvSpPr>
          <p:nvPr>
            <p:ph sz="half" idx="1"/>
          </p:nvPr>
        </p:nvSpPr>
        <p:spPr>
          <a:xfrm>
            <a:off x="1104900" y="1437322"/>
            <a:ext cx="4907280" cy="4860608"/>
          </a:xfrm>
        </p:spPr>
        <p:txBody>
          <a:bodyPr/>
          <a:lstStyle/>
          <a:p>
            <a:r>
              <a:rPr lang="en-US" dirty="0"/>
              <a:t>Define your events</a:t>
            </a:r>
          </a:p>
          <a:p>
            <a:pPr marL="0" indent="0">
              <a:buNone/>
            </a:pPr>
            <a:endParaRPr lang="en-US" dirty="0"/>
          </a:p>
        </p:txBody>
      </p:sp>
      <p:pic>
        <p:nvPicPr>
          <p:cNvPr id="11" name="Picture 10"/>
          <p:cNvPicPr>
            <a:picLocks noChangeAspect="1"/>
          </p:cNvPicPr>
          <p:nvPr/>
        </p:nvPicPr>
        <p:blipFill>
          <a:blip r:embed="rId2"/>
          <a:stretch>
            <a:fillRect/>
          </a:stretch>
        </p:blipFill>
        <p:spPr>
          <a:xfrm>
            <a:off x="1090710" y="1780380"/>
            <a:ext cx="7745486" cy="2631599"/>
          </a:xfrm>
          <a:prstGeom prst="rect">
            <a:avLst/>
          </a:prstGeom>
        </p:spPr>
      </p:pic>
      <p:sp>
        <p:nvSpPr>
          <p:cNvPr id="5" name="Content Placeholder 4"/>
          <p:cNvSpPr>
            <a:spLocks noGrp="1"/>
          </p:cNvSpPr>
          <p:nvPr>
            <p:ph sz="half" idx="2"/>
          </p:nvPr>
        </p:nvSpPr>
        <p:spPr/>
        <p:txBody>
          <a:bodyPr/>
          <a:lstStyle/>
          <a:p>
            <a:endParaRPr lang="en-US" dirty="0"/>
          </a:p>
        </p:txBody>
      </p:sp>
    </p:spTree>
    <p:extLst>
      <p:ext uri="{BB962C8B-B14F-4D97-AF65-F5344CB8AC3E}">
        <p14:creationId xmlns:p14="http://schemas.microsoft.com/office/powerpoint/2010/main" val="353670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Longitudinal Study (Events and Forms)</a:t>
            </a:r>
          </a:p>
        </p:txBody>
      </p:sp>
      <p:sp>
        <p:nvSpPr>
          <p:cNvPr id="3" name="Content Placeholder 2"/>
          <p:cNvSpPr>
            <a:spLocks noGrp="1"/>
          </p:cNvSpPr>
          <p:nvPr>
            <p:ph sz="half" idx="1"/>
          </p:nvPr>
        </p:nvSpPr>
        <p:spPr>
          <a:xfrm>
            <a:off x="1104900" y="1437322"/>
            <a:ext cx="4907280" cy="4860608"/>
          </a:xfrm>
        </p:spPr>
        <p:txBody>
          <a:bodyPr/>
          <a:lstStyle/>
          <a:p>
            <a:r>
              <a:rPr lang="en-US" dirty="0"/>
              <a:t>Designate Forms for Events</a:t>
            </a:r>
          </a:p>
          <a:p>
            <a:pPr marL="0" indent="0">
              <a:buNone/>
            </a:pPr>
            <a:endParaRPr lang="en-US" dirty="0"/>
          </a:p>
        </p:txBody>
      </p:sp>
      <p:pic>
        <p:nvPicPr>
          <p:cNvPr id="7" name="Content Placeholder 6"/>
          <p:cNvPicPr>
            <a:picLocks noGrp="1" noChangeAspect="1"/>
          </p:cNvPicPr>
          <p:nvPr>
            <p:ph sz="half" idx="2"/>
          </p:nvPr>
        </p:nvPicPr>
        <p:blipFill>
          <a:blip r:embed="rId2"/>
          <a:stretch>
            <a:fillRect/>
          </a:stretch>
        </p:blipFill>
        <p:spPr>
          <a:xfrm>
            <a:off x="6703246" y="1814512"/>
            <a:ext cx="4463864" cy="3607099"/>
          </a:xfrm>
          <a:prstGeom prst="rect">
            <a:avLst/>
          </a:prstGeom>
        </p:spPr>
      </p:pic>
      <p:pic>
        <p:nvPicPr>
          <p:cNvPr id="8" name="Picture 7"/>
          <p:cNvPicPr>
            <a:picLocks noChangeAspect="1"/>
          </p:cNvPicPr>
          <p:nvPr/>
        </p:nvPicPr>
        <p:blipFill>
          <a:blip r:embed="rId3"/>
          <a:stretch>
            <a:fillRect/>
          </a:stretch>
        </p:blipFill>
        <p:spPr>
          <a:xfrm>
            <a:off x="1090710" y="1814512"/>
            <a:ext cx="5475399" cy="1100138"/>
          </a:xfrm>
          <a:prstGeom prst="rect">
            <a:avLst/>
          </a:prstGeom>
        </p:spPr>
      </p:pic>
      <p:pic>
        <p:nvPicPr>
          <p:cNvPr id="10" name="Picture 9"/>
          <p:cNvPicPr>
            <a:picLocks noChangeAspect="1"/>
          </p:cNvPicPr>
          <p:nvPr/>
        </p:nvPicPr>
        <p:blipFill>
          <a:blip r:embed="rId4"/>
          <a:stretch>
            <a:fillRect/>
          </a:stretch>
        </p:blipFill>
        <p:spPr>
          <a:xfrm>
            <a:off x="1090710" y="2879085"/>
            <a:ext cx="3527010" cy="3593308"/>
          </a:xfrm>
          <a:prstGeom prst="rect">
            <a:avLst/>
          </a:prstGeom>
        </p:spPr>
      </p:pic>
    </p:spTree>
    <p:extLst>
      <p:ext uri="{BB962C8B-B14F-4D97-AF65-F5344CB8AC3E}">
        <p14:creationId xmlns:p14="http://schemas.microsoft.com/office/powerpoint/2010/main" val="39746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 to production</a:t>
            </a:r>
          </a:p>
        </p:txBody>
      </p:sp>
      <p:sp>
        <p:nvSpPr>
          <p:cNvPr id="3" name="Content Placeholder 2"/>
          <p:cNvSpPr>
            <a:spLocks noGrp="1"/>
          </p:cNvSpPr>
          <p:nvPr>
            <p:ph idx="1"/>
          </p:nvPr>
        </p:nvSpPr>
        <p:spPr/>
        <p:txBody>
          <a:bodyPr/>
          <a:lstStyle/>
          <a:p>
            <a:r>
              <a:rPr lang="en-US" dirty="0"/>
              <a:t>Do not start data collection in development mode.</a:t>
            </a:r>
          </a:p>
          <a:p>
            <a:r>
              <a:rPr lang="en-US" dirty="0"/>
              <a:t>Send request to administrator when ready to move to production indicate keep/delete data before move.</a:t>
            </a:r>
          </a:p>
          <a:p>
            <a:pPr marL="0" indent="0">
              <a:buNone/>
            </a:pPr>
            <a:endParaRPr lang="en-US" dirty="0"/>
          </a:p>
        </p:txBody>
      </p:sp>
      <p:pic>
        <p:nvPicPr>
          <p:cNvPr id="5" name="Picture 4"/>
          <p:cNvPicPr>
            <a:picLocks noChangeAspect="1"/>
          </p:cNvPicPr>
          <p:nvPr/>
        </p:nvPicPr>
        <p:blipFill>
          <a:blip r:embed="rId2"/>
          <a:stretch>
            <a:fillRect/>
          </a:stretch>
        </p:blipFill>
        <p:spPr>
          <a:xfrm>
            <a:off x="1104900" y="2652903"/>
            <a:ext cx="6981825" cy="4010025"/>
          </a:xfrm>
          <a:prstGeom prst="rect">
            <a:avLst/>
          </a:prstGeom>
        </p:spPr>
      </p:pic>
    </p:spTree>
    <p:extLst>
      <p:ext uri="{BB962C8B-B14F-4D97-AF65-F5344CB8AC3E}">
        <p14:creationId xmlns:p14="http://schemas.microsoft.com/office/powerpoint/2010/main" val="330845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Mid-study modification</a:t>
            </a:r>
          </a:p>
        </p:txBody>
      </p:sp>
      <p:sp>
        <p:nvSpPr>
          <p:cNvPr id="3" name="Content Placeholder 2"/>
          <p:cNvSpPr>
            <a:spLocks noGrp="1"/>
          </p:cNvSpPr>
          <p:nvPr>
            <p:ph idx="1"/>
          </p:nvPr>
        </p:nvSpPr>
        <p:spPr>
          <a:xfrm>
            <a:off x="1104900" y="1348740"/>
            <a:ext cx="9982200" cy="4823460"/>
          </a:xfrm>
        </p:spPr>
        <p:txBody>
          <a:bodyPr/>
          <a:lstStyle/>
          <a:p>
            <a:r>
              <a:rPr lang="en-US" dirty="0"/>
              <a:t>Project setup/Online designer</a:t>
            </a:r>
          </a:p>
          <a:p>
            <a:endParaRPr lang="en-US" dirty="0"/>
          </a:p>
          <a:p>
            <a:r>
              <a:rPr lang="en-US" dirty="0"/>
              <a:t>Enter Draft Mode</a:t>
            </a:r>
          </a:p>
          <a:p>
            <a:endParaRPr lang="en-US" dirty="0"/>
          </a:p>
          <a:p>
            <a:endParaRPr lang="en-US" dirty="0"/>
          </a:p>
          <a:p>
            <a:endParaRPr lang="en-US" dirty="0"/>
          </a:p>
          <a:p>
            <a:r>
              <a:rPr lang="en-US" dirty="0"/>
              <a:t>Submit Changes for Review</a:t>
            </a:r>
          </a:p>
          <a:p>
            <a:endParaRPr lang="en-US" dirty="0"/>
          </a:p>
          <a:p>
            <a:endParaRPr lang="en-US" dirty="0"/>
          </a:p>
          <a:p>
            <a:pPr marL="0" indent="0">
              <a:buNone/>
            </a:pPr>
            <a:endParaRPr lang="en-US" dirty="0"/>
          </a:p>
          <a:p>
            <a:endParaRPr lang="en-US" dirty="0"/>
          </a:p>
        </p:txBody>
      </p:sp>
      <p:pic>
        <p:nvPicPr>
          <p:cNvPr id="5" name="Picture 4"/>
          <p:cNvPicPr>
            <a:picLocks noChangeAspect="1"/>
          </p:cNvPicPr>
          <p:nvPr/>
        </p:nvPicPr>
        <p:blipFill>
          <a:blip r:embed="rId2"/>
          <a:stretch>
            <a:fillRect/>
          </a:stretch>
        </p:blipFill>
        <p:spPr>
          <a:xfrm>
            <a:off x="5379339" y="1365886"/>
            <a:ext cx="4276725" cy="1457325"/>
          </a:xfrm>
          <a:prstGeom prst="rect">
            <a:avLst/>
          </a:prstGeom>
        </p:spPr>
      </p:pic>
      <p:pic>
        <p:nvPicPr>
          <p:cNvPr id="6" name="Picture 5"/>
          <p:cNvPicPr>
            <a:picLocks noChangeAspect="1"/>
          </p:cNvPicPr>
          <p:nvPr/>
        </p:nvPicPr>
        <p:blipFill>
          <a:blip r:embed="rId3"/>
          <a:stretch>
            <a:fillRect/>
          </a:stretch>
        </p:blipFill>
        <p:spPr>
          <a:xfrm>
            <a:off x="1196340" y="4826318"/>
            <a:ext cx="8583818" cy="1265872"/>
          </a:xfrm>
          <a:prstGeom prst="rect">
            <a:avLst/>
          </a:prstGeom>
        </p:spPr>
      </p:pic>
      <p:pic>
        <p:nvPicPr>
          <p:cNvPr id="7" name="Picture 6"/>
          <p:cNvPicPr>
            <a:picLocks noChangeAspect="1"/>
          </p:cNvPicPr>
          <p:nvPr/>
        </p:nvPicPr>
        <p:blipFill>
          <a:blip r:embed="rId4"/>
          <a:stretch>
            <a:fillRect/>
          </a:stretch>
        </p:blipFill>
        <p:spPr>
          <a:xfrm>
            <a:off x="1196340" y="2823211"/>
            <a:ext cx="8667750" cy="1600200"/>
          </a:xfrm>
          <a:prstGeom prst="rect">
            <a:avLst/>
          </a:prstGeom>
        </p:spPr>
      </p:pic>
    </p:spTree>
    <p:extLst>
      <p:ext uri="{BB962C8B-B14F-4D97-AF65-F5344CB8AC3E}">
        <p14:creationId xmlns:p14="http://schemas.microsoft.com/office/powerpoint/2010/main" val="3634816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 entry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3837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Entry</a:t>
            </a:r>
          </a:p>
        </p:txBody>
      </p:sp>
      <p:sp>
        <p:nvSpPr>
          <p:cNvPr id="3" name="Content Placeholder 2"/>
          <p:cNvSpPr>
            <a:spLocks noGrp="1"/>
          </p:cNvSpPr>
          <p:nvPr>
            <p:ph sz="half" idx="1"/>
          </p:nvPr>
        </p:nvSpPr>
        <p:spPr>
          <a:xfrm>
            <a:off x="1104900" y="1348740"/>
            <a:ext cx="4914900" cy="4823459"/>
          </a:xfrm>
        </p:spPr>
        <p:txBody>
          <a:bodyPr/>
          <a:lstStyle/>
          <a:p>
            <a:r>
              <a:rPr lang="en-US" dirty="0"/>
              <a:t>Add/Edit Records</a:t>
            </a:r>
          </a:p>
          <a:p>
            <a:pPr marL="0" indent="0">
              <a:buNone/>
            </a:pPr>
            <a:endParaRPr lang="en-US" dirty="0"/>
          </a:p>
        </p:txBody>
      </p:sp>
      <p:pic>
        <p:nvPicPr>
          <p:cNvPr id="5" name="Content Placeholder 4"/>
          <p:cNvPicPr>
            <a:picLocks noGrp="1" noChangeAspect="1"/>
          </p:cNvPicPr>
          <p:nvPr>
            <p:ph sz="half" idx="2"/>
          </p:nvPr>
        </p:nvPicPr>
        <p:blipFill>
          <a:blip r:embed="rId2"/>
          <a:stretch>
            <a:fillRect/>
          </a:stretch>
        </p:blipFill>
        <p:spPr>
          <a:xfrm>
            <a:off x="6170682" y="1600200"/>
            <a:ext cx="4914900" cy="3878101"/>
          </a:xfrm>
          <a:prstGeom prst="rect">
            <a:avLst/>
          </a:prstGeom>
        </p:spPr>
      </p:pic>
      <p:pic>
        <p:nvPicPr>
          <p:cNvPr id="4" name="Picture 3"/>
          <p:cNvPicPr>
            <a:picLocks noChangeAspect="1"/>
          </p:cNvPicPr>
          <p:nvPr/>
        </p:nvPicPr>
        <p:blipFill>
          <a:blip r:embed="rId3"/>
          <a:stretch>
            <a:fillRect/>
          </a:stretch>
        </p:blipFill>
        <p:spPr>
          <a:xfrm>
            <a:off x="7976622" y="5474330"/>
            <a:ext cx="2028825" cy="1000125"/>
          </a:xfrm>
          <a:prstGeom prst="rect">
            <a:avLst/>
          </a:prstGeom>
        </p:spPr>
      </p:pic>
      <p:pic>
        <p:nvPicPr>
          <p:cNvPr id="7" name="Picture 6"/>
          <p:cNvPicPr>
            <a:picLocks noChangeAspect="1"/>
          </p:cNvPicPr>
          <p:nvPr/>
        </p:nvPicPr>
        <p:blipFill>
          <a:blip r:embed="rId4"/>
          <a:stretch>
            <a:fillRect/>
          </a:stretch>
        </p:blipFill>
        <p:spPr>
          <a:xfrm>
            <a:off x="1014413" y="1750694"/>
            <a:ext cx="5156270" cy="2009775"/>
          </a:xfrm>
          <a:prstGeom prst="rect">
            <a:avLst/>
          </a:prstGeom>
        </p:spPr>
      </p:pic>
    </p:spTree>
    <p:extLst>
      <p:ext uri="{BB962C8B-B14F-4D97-AF65-F5344CB8AC3E}">
        <p14:creationId xmlns:p14="http://schemas.microsoft.com/office/powerpoint/2010/main" val="3503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04900" y="76200"/>
            <a:ext cx="9980682" cy="1096962"/>
          </a:xfrm>
        </p:spPr>
        <p:txBody>
          <a:bodyPr/>
          <a:lstStyle/>
          <a:p>
            <a:r>
              <a:rPr lang="en-US" dirty="0"/>
              <a:t>What’s </a:t>
            </a:r>
            <a:r>
              <a:rPr lang="en-US" dirty="0" err="1"/>
              <a:t>REDCap</a:t>
            </a:r>
            <a:endParaRPr lang="en-US" dirty="0"/>
          </a:p>
        </p:txBody>
      </p:sp>
      <p:sp>
        <p:nvSpPr>
          <p:cNvPr id="14" name="Content Placeholder 13"/>
          <p:cNvSpPr>
            <a:spLocks noGrp="1"/>
          </p:cNvSpPr>
          <p:nvPr>
            <p:ph idx="1"/>
          </p:nvPr>
        </p:nvSpPr>
        <p:spPr/>
        <p:txBody>
          <a:bodyPr>
            <a:normAutofit/>
          </a:bodyPr>
          <a:lstStyle/>
          <a:p>
            <a:r>
              <a:rPr lang="en-US" dirty="0" err="1"/>
              <a:t>REDCap</a:t>
            </a:r>
            <a:r>
              <a:rPr lang="en-US" dirty="0"/>
              <a:t> is a mature, secure web application for building and managing online surveys and databases. </a:t>
            </a:r>
          </a:p>
          <a:p>
            <a:r>
              <a:rPr lang="en-US" dirty="0"/>
              <a:t>Designed specifically to support biomedical/clinical research studies. </a:t>
            </a:r>
          </a:p>
          <a:p>
            <a:r>
              <a:rPr lang="en-US" dirty="0"/>
              <a:t>Supports data entry from case report forms, as well as deployment of online surveys.</a:t>
            </a:r>
            <a:br>
              <a:rPr lang="en-US" dirty="0"/>
            </a:br>
            <a:r>
              <a:rPr lang="en-US" dirty="0"/>
              <a:t>Using </a:t>
            </a:r>
            <a:r>
              <a:rPr lang="en-US" dirty="0" err="1"/>
              <a:t>REDCap's</a:t>
            </a:r>
            <a:r>
              <a:rPr lang="en-US" dirty="0"/>
              <a:t> stream-lined process for rapidly developing projects, you may create and design projects using </a:t>
            </a:r>
            <a:br>
              <a:rPr lang="en-US" dirty="0"/>
            </a:br>
            <a:r>
              <a:rPr lang="en-US" dirty="0"/>
              <a:t>1) the online method from your web browser using the Online Designer; and/or </a:t>
            </a:r>
            <a:br>
              <a:rPr lang="en-US" dirty="0"/>
            </a:br>
            <a:r>
              <a:rPr lang="en-US" dirty="0"/>
              <a:t>2) the offline method by constructing a 'data dictionary' template file in Microsoft Excel, which can be later uploaded into </a:t>
            </a:r>
            <a:r>
              <a:rPr lang="en-US" dirty="0" err="1"/>
              <a:t>REDCap</a:t>
            </a:r>
            <a:r>
              <a:rPr lang="en-US" dirty="0"/>
              <a:t>.</a:t>
            </a:r>
          </a:p>
          <a:p>
            <a:r>
              <a:rPr lang="en-US" dirty="0"/>
              <a:t>Provides export procedures for seamless data downloads to Excel and common statistical packages  (SPSS, SAS, Stata, R)</a:t>
            </a:r>
          </a:p>
          <a:p>
            <a:r>
              <a:rPr lang="en-US" dirty="0"/>
              <a:t>No programming or web development experience needed. User-friendly interfaces for building forms, structuring databases, entering data, and developing queries. </a:t>
            </a: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 Status Dashboard</a:t>
            </a:r>
          </a:p>
        </p:txBody>
      </p:sp>
      <p:pic>
        <p:nvPicPr>
          <p:cNvPr id="4" name="Content Placeholder 3"/>
          <p:cNvPicPr>
            <a:picLocks noGrp="1" noChangeAspect="1"/>
          </p:cNvPicPr>
          <p:nvPr>
            <p:ph idx="1"/>
          </p:nvPr>
        </p:nvPicPr>
        <p:blipFill>
          <a:blip r:embed="rId2"/>
          <a:stretch>
            <a:fillRect/>
          </a:stretch>
        </p:blipFill>
        <p:spPr>
          <a:xfrm>
            <a:off x="1284922" y="1549717"/>
            <a:ext cx="6467475" cy="1838325"/>
          </a:xfrm>
          <a:prstGeom prst="rect">
            <a:avLst/>
          </a:prstGeom>
        </p:spPr>
      </p:pic>
      <p:pic>
        <p:nvPicPr>
          <p:cNvPr id="5" name="Picture 4"/>
          <p:cNvPicPr>
            <a:picLocks noChangeAspect="1"/>
          </p:cNvPicPr>
          <p:nvPr/>
        </p:nvPicPr>
        <p:blipFill>
          <a:blip r:embed="rId3"/>
          <a:stretch>
            <a:fillRect/>
          </a:stretch>
        </p:blipFill>
        <p:spPr>
          <a:xfrm>
            <a:off x="1284922" y="3867339"/>
            <a:ext cx="5339128" cy="1459041"/>
          </a:xfrm>
          <a:prstGeom prst="rect">
            <a:avLst/>
          </a:prstGeom>
        </p:spPr>
      </p:pic>
    </p:spTree>
    <p:extLst>
      <p:ext uri="{BB962C8B-B14F-4D97-AF65-F5344CB8AC3E}">
        <p14:creationId xmlns:p14="http://schemas.microsoft.com/office/powerpoint/2010/main" val="13153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survey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7059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 public URL</a:t>
            </a:r>
          </a:p>
        </p:txBody>
      </p:sp>
      <p:sp>
        <p:nvSpPr>
          <p:cNvPr id="3" name="Content Placeholder 2"/>
          <p:cNvSpPr>
            <a:spLocks noGrp="1"/>
          </p:cNvSpPr>
          <p:nvPr>
            <p:ph idx="1"/>
          </p:nvPr>
        </p:nvSpPr>
        <p:spPr/>
        <p:txBody>
          <a:bodyPr/>
          <a:lstStyle/>
          <a:p>
            <a:r>
              <a:rPr lang="en-US" dirty="0"/>
              <a:t>Manage Survey Participants</a:t>
            </a:r>
          </a:p>
          <a:p>
            <a:r>
              <a:rPr lang="en-US" dirty="0"/>
              <a:t>Public survey URL (you can include it in your email) </a:t>
            </a:r>
          </a:p>
          <a:p>
            <a:pPr marL="0" indent="0">
              <a:buNone/>
            </a:pPr>
            <a:endParaRPr lang="en-US" dirty="0"/>
          </a:p>
        </p:txBody>
      </p:sp>
      <p:pic>
        <p:nvPicPr>
          <p:cNvPr id="4" name="Picture 3"/>
          <p:cNvPicPr>
            <a:picLocks noChangeAspect="1"/>
          </p:cNvPicPr>
          <p:nvPr/>
        </p:nvPicPr>
        <p:blipFill>
          <a:blip r:embed="rId2"/>
          <a:stretch>
            <a:fillRect/>
          </a:stretch>
        </p:blipFill>
        <p:spPr>
          <a:xfrm>
            <a:off x="1104900" y="2402205"/>
            <a:ext cx="6496050" cy="3562350"/>
          </a:xfrm>
          <a:prstGeom prst="rect">
            <a:avLst/>
          </a:prstGeom>
        </p:spPr>
      </p:pic>
    </p:spTree>
    <p:extLst>
      <p:ext uri="{BB962C8B-B14F-4D97-AF65-F5344CB8AC3E}">
        <p14:creationId xmlns:p14="http://schemas.microsoft.com/office/powerpoint/2010/main" val="4957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Participant List</a:t>
            </a:r>
          </a:p>
        </p:txBody>
      </p:sp>
      <p:pic>
        <p:nvPicPr>
          <p:cNvPr id="4" name="Content Placeholder 3"/>
          <p:cNvPicPr>
            <a:picLocks noGrp="1" noChangeAspect="1"/>
          </p:cNvPicPr>
          <p:nvPr>
            <p:ph idx="1"/>
          </p:nvPr>
        </p:nvPicPr>
        <p:blipFill>
          <a:blip r:embed="rId2"/>
          <a:stretch>
            <a:fillRect/>
          </a:stretch>
        </p:blipFill>
        <p:spPr>
          <a:xfrm>
            <a:off x="1008507" y="1355407"/>
            <a:ext cx="6900698" cy="2713673"/>
          </a:xfrm>
          <a:prstGeom prst="rect">
            <a:avLst/>
          </a:prstGeom>
        </p:spPr>
      </p:pic>
      <p:pic>
        <p:nvPicPr>
          <p:cNvPr id="5" name="Picture 4"/>
          <p:cNvPicPr>
            <a:picLocks noChangeAspect="1"/>
          </p:cNvPicPr>
          <p:nvPr/>
        </p:nvPicPr>
        <p:blipFill>
          <a:blip r:embed="rId3"/>
          <a:stretch>
            <a:fillRect/>
          </a:stretch>
        </p:blipFill>
        <p:spPr>
          <a:xfrm>
            <a:off x="1008507" y="4156833"/>
            <a:ext cx="3565779" cy="2701167"/>
          </a:xfrm>
          <a:prstGeom prst="rect">
            <a:avLst/>
          </a:prstGeom>
        </p:spPr>
      </p:pic>
    </p:spTree>
    <p:extLst>
      <p:ext uri="{BB962C8B-B14F-4D97-AF65-F5344CB8AC3E}">
        <p14:creationId xmlns:p14="http://schemas.microsoft.com/office/powerpoint/2010/main" val="101107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 send a invitation</a:t>
            </a:r>
          </a:p>
        </p:txBody>
      </p:sp>
      <p:pic>
        <p:nvPicPr>
          <p:cNvPr id="4" name="Content Placeholder 3"/>
          <p:cNvPicPr>
            <a:picLocks noGrp="1" noChangeAspect="1"/>
          </p:cNvPicPr>
          <p:nvPr>
            <p:ph idx="1"/>
          </p:nvPr>
        </p:nvPicPr>
        <p:blipFill>
          <a:blip r:embed="rId2"/>
          <a:stretch>
            <a:fillRect/>
          </a:stretch>
        </p:blipFill>
        <p:spPr>
          <a:xfrm>
            <a:off x="1184672" y="1600200"/>
            <a:ext cx="9822656" cy="4572000"/>
          </a:xfrm>
          <a:prstGeom prst="rect">
            <a:avLst/>
          </a:prstGeom>
        </p:spPr>
      </p:pic>
    </p:spTree>
    <p:extLst>
      <p:ext uri="{BB962C8B-B14F-4D97-AF65-F5344CB8AC3E}">
        <p14:creationId xmlns:p14="http://schemas.microsoft.com/office/powerpoint/2010/main" val="103009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Other functions</a:t>
            </a:r>
            <a:endParaRPr lang="en-US" dirty="0"/>
          </a:p>
        </p:txBody>
      </p:sp>
      <p:sp>
        <p:nvSpPr>
          <p:cNvPr id="3" name="Subtitle 2"/>
          <p:cNvSpPr>
            <a:spLocks noGrp="1"/>
          </p:cNvSpPr>
          <p:nvPr>
            <p:ph type="subTitle" idx="1"/>
          </p:nvPr>
        </p:nvSpPr>
        <p:spPr/>
        <p:txBody>
          <a:bodyPr/>
          <a:lstStyle/>
          <a:p>
            <a:r>
              <a:rPr lang="en-US" dirty="0" smtClean="0"/>
              <a:t>Data Export, Report, Import, User, Logging, File Repository</a:t>
            </a:r>
            <a:endParaRPr lang="en-US" dirty="0"/>
          </a:p>
        </p:txBody>
      </p:sp>
    </p:spTree>
    <p:extLst>
      <p:ext uri="{BB962C8B-B14F-4D97-AF65-F5344CB8AC3E}">
        <p14:creationId xmlns:p14="http://schemas.microsoft.com/office/powerpoint/2010/main" val="130608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Export</a:t>
            </a:r>
          </a:p>
        </p:txBody>
      </p:sp>
      <p:pic>
        <p:nvPicPr>
          <p:cNvPr id="5" name="Picture Placeholder 4"/>
          <p:cNvPicPr preferRelativeResize="0">
            <a:picLocks noGrp="1"/>
          </p:cNvPicPr>
          <p:nvPr>
            <p:ph type="pic" idx="1"/>
          </p:nvPr>
        </p:nvPicPr>
        <p:blipFill>
          <a:blip r:embed="rId2"/>
          <a:stretch>
            <a:fillRect/>
          </a:stretch>
        </p:blipFill>
        <p:spPr>
          <a:xfrm>
            <a:off x="1104900" y="2843783"/>
            <a:ext cx="9399779" cy="1972057"/>
          </a:xfrm>
          <a:prstGeom prst="rect">
            <a:avLst/>
          </a:prstGeom>
        </p:spPr>
      </p:pic>
      <p:sp>
        <p:nvSpPr>
          <p:cNvPr id="4" name="Text Placeholder 3"/>
          <p:cNvSpPr>
            <a:spLocks noGrp="1"/>
          </p:cNvSpPr>
          <p:nvPr>
            <p:ph type="body" sz="half" idx="2"/>
          </p:nvPr>
        </p:nvSpPr>
        <p:spPr>
          <a:xfrm>
            <a:off x="1104900" y="1600200"/>
            <a:ext cx="9880092" cy="1362456"/>
          </a:xfrm>
        </p:spPr>
        <p:txBody>
          <a:bodyPr>
            <a:noAutofit/>
          </a:bodyPr>
          <a:lstStyle/>
          <a:p>
            <a:r>
              <a:rPr lang="en-US" sz="2000" dirty="0"/>
              <a:t>Report Builder</a:t>
            </a:r>
          </a:p>
          <a:p>
            <a:r>
              <a:rPr lang="en-US" sz="2000" dirty="0"/>
              <a:t>Data Export Tools</a:t>
            </a:r>
          </a:p>
          <a:p>
            <a:r>
              <a:rPr lang="en-US" sz="2000" dirty="0"/>
              <a:t>Graphical Data View &amp; Descriptive Statistics</a:t>
            </a:r>
          </a:p>
        </p:txBody>
      </p:sp>
    </p:spTree>
    <p:extLst>
      <p:ext uri="{BB962C8B-B14F-4D97-AF65-F5344CB8AC3E}">
        <p14:creationId xmlns:p14="http://schemas.microsoft.com/office/powerpoint/2010/main" val="17694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Builder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6819600"/>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272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Import Tool</a:t>
            </a:r>
          </a:p>
        </p:txBody>
      </p:sp>
      <p:sp>
        <p:nvSpPr>
          <p:cNvPr id="6" name="Content Placeholder 5"/>
          <p:cNvSpPr>
            <a:spLocks noGrp="1"/>
          </p:cNvSpPr>
          <p:nvPr>
            <p:ph idx="1"/>
          </p:nvPr>
        </p:nvSpPr>
        <p:spPr/>
        <p:txBody>
          <a:bodyPr/>
          <a:lstStyle/>
          <a:p>
            <a:pPr marL="457200" indent="-457200">
              <a:buAutoNum type="arabicParenR"/>
            </a:pPr>
            <a:r>
              <a:rPr lang="en-US" dirty="0"/>
              <a:t>Download your Data Import Template</a:t>
            </a:r>
          </a:p>
          <a:p>
            <a:pPr marL="457200" indent="-457200">
              <a:buAutoNum type="arabicParenR"/>
            </a:pPr>
            <a:endParaRPr lang="en-US" dirty="0"/>
          </a:p>
          <a:p>
            <a:pPr marL="457200" indent="-457200">
              <a:buAutoNum type="arabicParenR"/>
            </a:pPr>
            <a:endParaRPr lang="en-US" dirty="0"/>
          </a:p>
          <a:p>
            <a:pPr marL="457200" indent="-457200">
              <a:buAutoNum type="arabicParenR"/>
            </a:pPr>
            <a:r>
              <a:rPr lang="en-US" dirty="0"/>
              <a:t>Place the data for each record in the data import template</a:t>
            </a:r>
          </a:p>
          <a:p>
            <a:pPr marL="457200" indent="-457200">
              <a:buAutoNum type="arabicParenR"/>
            </a:pPr>
            <a:r>
              <a:rPr lang="en-US" dirty="0"/>
              <a:t>Click the 'Browse' or 'Choose File' button below to select the file on your computer, and upload it by clicking the 'Upload File' button.</a:t>
            </a:r>
          </a:p>
          <a:p>
            <a:pPr marL="457200" indent="-457200">
              <a:buAutoNum type="arabicParenR"/>
            </a:pPr>
            <a:endParaRPr lang="en-US" dirty="0"/>
          </a:p>
          <a:p>
            <a:pPr marL="457200" indent="-457200">
              <a:buAutoNum type="arabicParenR"/>
            </a:pPr>
            <a:r>
              <a:rPr lang="en-US" dirty="0"/>
              <a:t>Once your file has been uploaded, the data will NOT be immediately imported but will be displayed and checked for errors to ensure that all the data is in correct format before it is finally imported into the project. </a:t>
            </a:r>
          </a:p>
          <a:p>
            <a:pPr marL="0" indent="0">
              <a:buNone/>
            </a:pPr>
            <a:endParaRPr lang="en-US" dirty="0"/>
          </a:p>
          <a:p>
            <a:pPr marL="457200" indent="-457200">
              <a:buAutoNum type="arabicParenR"/>
            </a:pPr>
            <a:endParaRPr lang="en-US" dirty="0"/>
          </a:p>
        </p:txBody>
      </p:sp>
      <p:pic>
        <p:nvPicPr>
          <p:cNvPr id="8" name="Picture 7"/>
          <p:cNvPicPr>
            <a:picLocks noChangeAspect="1"/>
          </p:cNvPicPr>
          <p:nvPr/>
        </p:nvPicPr>
        <p:blipFill>
          <a:blip r:embed="rId2"/>
          <a:stretch>
            <a:fillRect/>
          </a:stretch>
        </p:blipFill>
        <p:spPr>
          <a:xfrm>
            <a:off x="1287399" y="1922907"/>
            <a:ext cx="6496050" cy="1085850"/>
          </a:xfrm>
          <a:prstGeom prst="rect">
            <a:avLst/>
          </a:prstGeom>
        </p:spPr>
      </p:pic>
      <p:pic>
        <p:nvPicPr>
          <p:cNvPr id="9" name="Picture 8"/>
          <p:cNvPicPr>
            <a:picLocks noChangeAspect="1"/>
          </p:cNvPicPr>
          <p:nvPr/>
        </p:nvPicPr>
        <p:blipFill>
          <a:blip r:embed="rId3"/>
          <a:stretch>
            <a:fillRect/>
          </a:stretch>
        </p:blipFill>
        <p:spPr>
          <a:xfrm>
            <a:off x="1287399" y="4214241"/>
            <a:ext cx="3981450" cy="752475"/>
          </a:xfrm>
          <a:prstGeom prst="rect">
            <a:avLst/>
          </a:prstGeom>
        </p:spPr>
      </p:pic>
    </p:spTree>
    <p:extLst>
      <p:ext uri="{BB962C8B-B14F-4D97-AF65-F5344CB8AC3E}">
        <p14:creationId xmlns:p14="http://schemas.microsoft.com/office/powerpoint/2010/main" val="231019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Rights</a:t>
            </a:r>
          </a:p>
        </p:txBody>
      </p:sp>
      <p:pic>
        <p:nvPicPr>
          <p:cNvPr id="4" name="Content Placeholder 3"/>
          <p:cNvPicPr>
            <a:picLocks noGrp="1" noChangeAspect="1"/>
          </p:cNvPicPr>
          <p:nvPr>
            <p:ph idx="1"/>
          </p:nvPr>
        </p:nvPicPr>
        <p:blipFill>
          <a:blip r:embed="rId2"/>
          <a:stretch>
            <a:fillRect/>
          </a:stretch>
        </p:blipFill>
        <p:spPr>
          <a:xfrm>
            <a:off x="1104900" y="1313117"/>
            <a:ext cx="3692520" cy="4624386"/>
          </a:xfrm>
          <a:prstGeom prst="rect">
            <a:avLst/>
          </a:prstGeom>
        </p:spPr>
      </p:pic>
      <p:pic>
        <p:nvPicPr>
          <p:cNvPr id="7" name="Picture 6"/>
          <p:cNvPicPr>
            <a:picLocks noChangeAspect="1"/>
          </p:cNvPicPr>
          <p:nvPr/>
        </p:nvPicPr>
        <p:blipFill>
          <a:blip r:embed="rId3"/>
          <a:stretch>
            <a:fillRect/>
          </a:stretch>
        </p:blipFill>
        <p:spPr>
          <a:xfrm>
            <a:off x="8170165" y="4432557"/>
            <a:ext cx="2971800" cy="1504945"/>
          </a:xfrm>
          <a:prstGeom prst="rect">
            <a:avLst/>
          </a:prstGeom>
        </p:spPr>
      </p:pic>
      <p:pic>
        <p:nvPicPr>
          <p:cNvPr id="8" name="Picture 7"/>
          <p:cNvPicPr>
            <a:picLocks noChangeAspect="1"/>
          </p:cNvPicPr>
          <p:nvPr/>
        </p:nvPicPr>
        <p:blipFill>
          <a:blip r:embed="rId4"/>
          <a:stretch>
            <a:fillRect/>
          </a:stretch>
        </p:blipFill>
        <p:spPr>
          <a:xfrm>
            <a:off x="4897092" y="1342265"/>
            <a:ext cx="3173399" cy="4602479"/>
          </a:xfrm>
          <a:prstGeom prst="rect">
            <a:avLst/>
          </a:prstGeom>
        </p:spPr>
      </p:pic>
      <p:pic>
        <p:nvPicPr>
          <p:cNvPr id="9" name="Picture 8"/>
          <p:cNvPicPr>
            <a:picLocks noChangeAspect="1"/>
          </p:cNvPicPr>
          <p:nvPr/>
        </p:nvPicPr>
        <p:blipFill>
          <a:blip r:embed="rId5"/>
          <a:stretch>
            <a:fillRect/>
          </a:stretch>
        </p:blipFill>
        <p:spPr>
          <a:xfrm>
            <a:off x="8170164" y="1342265"/>
            <a:ext cx="2971800" cy="2857500"/>
          </a:xfrm>
          <a:prstGeom prst="rect">
            <a:avLst/>
          </a:prstGeom>
        </p:spPr>
      </p:pic>
      <p:sp>
        <p:nvSpPr>
          <p:cNvPr id="10" name="Oval 9"/>
          <p:cNvSpPr/>
          <p:nvPr/>
        </p:nvSpPr>
        <p:spPr>
          <a:xfrm>
            <a:off x="1320800" y="1701800"/>
            <a:ext cx="1384300" cy="482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270000" y="2522283"/>
            <a:ext cx="2374900" cy="2975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657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REDCap</a:t>
            </a:r>
            <a:r>
              <a:rPr lang="en-US" dirty="0"/>
              <a:t> Features</a:t>
            </a:r>
          </a:p>
        </p:txBody>
      </p:sp>
      <p:sp>
        <p:nvSpPr>
          <p:cNvPr id="3" name="Content Placeholder 2"/>
          <p:cNvSpPr>
            <a:spLocks noGrp="1"/>
          </p:cNvSpPr>
          <p:nvPr>
            <p:ph sz="half" idx="1"/>
          </p:nvPr>
        </p:nvSpPr>
        <p:spPr/>
        <p:txBody>
          <a:bodyPr>
            <a:normAutofit fontScale="92500" lnSpcReduction="10000"/>
          </a:bodyPr>
          <a:lstStyle/>
          <a:p>
            <a:r>
              <a:rPr lang="en-US" altLang="en-US" sz="1900" dirty="0"/>
              <a:t>Fast Setup </a:t>
            </a:r>
            <a:br>
              <a:rPr lang="en-US" altLang="en-US" sz="1900" dirty="0"/>
            </a:br>
            <a:r>
              <a:rPr lang="en-US" altLang="en-US" sz="1900" dirty="0"/>
              <a:t>- Build databases quickly and easily.</a:t>
            </a:r>
          </a:p>
          <a:p>
            <a:r>
              <a:rPr lang="en-US" altLang="en-US" sz="1900" dirty="0"/>
              <a:t>Secure and web-based </a:t>
            </a:r>
            <a:br>
              <a:rPr lang="en-US" altLang="en-US" sz="1900" dirty="0"/>
            </a:br>
            <a:r>
              <a:rPr lang="en-US" altLang="en-US" sz="1900" dirty="0"/>
              <a:t>- Input data from anywhere in the world with secure web authentication </a:t>
            </a:r>
          </a:p>
          <a:p>
            <a:r>
              <a:rPr lang="en-US" altLang="en-US" sz="1900" dirty="0"/>
              <a:t>Multi-site access</a:t>
            </a:r>
            <a:br>
              <a:rPr lang="en-US" altLang="en-US" sz="1900" dirty="0"/>
            </a:br>
            <a:r>
              <a:rPr lang="en-US" altLang="en-US" sz="1900" dirty="0"/>
              <a:t>- Support studies involving researchers from multiple sites and institutions. </a:t>
            </a:r>
          </a:p>
          <a:p>
            <a:r>
              <a:rPr lang="en-US" altLang="en-US" sz="1900" dirty="0"/>
              <a:t>Flexible</a:t>
            </a:r>
            <a:br>
              <a:rPr lang="en-US" altLang="en-US" sz="1900" dirty="0"/>
            </a:br>
            <a:r>
              <a:rPr lang="en-US" altLang="en-US" sz="1900" dirty="0"/>
              <a:t>- Fully customizable. You are in total control of shaping your database.</a:t>
            </a:r>
          </a:p>
          <a:p>
            <a:r>
              <a:rPr lang="en-US" altLang="en-US" sz="1900" dirty="0"/>
              <a:t>Mid-study modifications</a:t>
            </a:r>
            <a:br>
              <a:rPr lang="en-US" altLang="en-US" sz="1900" dirty="0"/>
            </a:br>
            <a:r>
              <a:rPr lang="en-US" altLang="en-US" sz="1900" dirty="0"/>
              <a:t>- Modify the database at any time during the course of the study.</a:t>
            </a:r>
          </a:p>
          <a:p>
            <a:endParaRPr lang="en-US" dirty="0"/>
          </a:p>
        </p:txBody>
      </p:sp>
      <p:sp>
        <p:nvSpPr>
          <p:cNvPr id="4" name="Content Placeholder 3"/>
          <p:cNvSpPr>
            <a:spLocks noGrp="1"/>
          </p:cNvSpPr>
          <p:nvPr>
            <p:ph sz="half" idx="2"/>
          </p:nvPr>
        </p:nvSpPr>
        <p:spPr/>
        <p:txBody>
          <a:bodyPr>
            <a:normAutofit fontScale="92500" lnSpcReduction="10000"/>
          </a:bodyPr>
          <a:lstStyle/>
          <a:p>
            <a:r>
              <a:rPr lang="en-US" altLang="en-US" sz="1900" dirty="0"/>
              <a:t>Easy in </a:t>
            </a:r>
            <a:br>
              <a:rPr lang="en-US" altLang="en-US" sz="1900" dirty="0"/>
            </a:br>
            <a:r>
              <a:rPr lang="en-US" altLang="en-US" sz="1900" dirty="0"/>
              <a:t>- Data may be imported from external data sources to begin a study or to provide mid-study data uploads.</a:t>
            </a:r>
            <a:br>
              <a:rPr lang="en-US" altLang="en-US" sz="1900" dirty="0"/>
            </a:br>
            <a:endParaRPr lang="en-US" altLang="en-US" sz="1900" dirty="0"/>
          </a:p>
          <a:p>
            <a:r>
              <a:rPr lang="en-US" altLang="en-US" sz="1900" dirty="0"/>
              <a:t>Easy out </a:t>
            </a:r>
            <a:br>
              <a:rPr lang="en-US" altLang="en-US" sz="1900" dirty="0"/>
            </a:br>
            <a:r>
              <a:rPr lang="en-US" altLang="en-US" sz="1900" dirty="0"/>
              <a:t>- Export data to common data analysis packages - Exports raw data and syntax files for SAS, Stata, R, and SPSS for analysis</a:t>
            </a:r>
            <a:br>
              <a:rPr lang="en-US" altLang="en-US" sz="1900" dirty="0"/>
            </a:br>
            <a:endParaRPr lang="en-US" altLang="en-US" sz="1900" dirty="0"/>
          </a:p>
          <a:p>
            <a:r>
              <a:rPr lang="en-US" altLang="en-US" sz="1900" dirty="0"/>
              <a:t>Audit trails </a:t>
            </a:r>
            <a:br>
              <a:rPr lang="en-US" altLang="en-US" sz="1900" dirty="0"/>
            </a:br>
            <a:r>
              <a:rPr lang="en-US" altLang="en-US" sz="1900" dirty="0"/>
              <a:t>- Track data access and data manipulation.</a:t>
            </a:r>
            <a:br>
              <a:rPr lang="en-US" altLang="en-US" sz="1900" dirty="0"/>
            </a:br>
            <a:endParaRPr lang="en-US" sz="1900" dirty="0"/>
          </a:p>
          <a:p>
            <a:r>
              <a:rPr lang="en-US" sz="1900" dirty="0"/>
              <a:t>User rights </a:t>
            </a:r>
            <a:br>
              <a:rPr lang="en-US" sz="1900" dirty="0"/>
            </a:br>
            <a:r>
              <a:rPr lang="en-US" sz="1900" dirty="0"/>
              <a:t>-Define member-specific permissions for the research team. </a:t>
            </a:r>
          </a:p>
          <a:p>
            <a:endParaRPr lang="en-US" dirty="0"/>
          </a:p>
          <a:p>
            <a:endParaRPr lang="en-US" dirty="0"/>
          </a:p>
        </p:txBody>
      </p:sp>
    </p:spTree>
    <p:extLst>
      <p:ext uri="{BB962C8B-B14F-4D97-AF65-F5344CB8AC3E}">
        <p14:creationId xmlns:p14="http://schemas.microsoft.com/office/powerpoint/2010/main" val="133903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Logging (audit trail)</a:t>
            </a:r>
          </a:p>
        </p:txBody>
      </p:sp>
      <p:pic>
        <p:nvPicPr>
          <p:cNvPr id="4" name="Content Placeholder 3"/>
          <p:cNvPicPr>
            <a:picLocks noGrp="1" noChangeAspect="1"/>
          </p:cNvPicPr>
          <p:nvPr>
            <p:ph idx="1"/>
          </p:nvPr>
        </p:nvPicPr>
        <p:blipFill>
          <a:blip r:embed="rId2"/>
          <a:stretch>
            <a:fillRect/>
          </a:stretch>
        </p:blipFill>
        <p:spPr>
          <a:xfrm>
            <a:off x="2007505" y="1447801"/>
            <a:ext cx="7648559" cy="4561640"/>
          </a:xfrm>
          <a:prstGeom prst="rect">
            <a:avLst/>
          </a:prstGeom>
        </p:spPr>
      </p:pic>
    </p:spTree>
    <p:extLst>
      <p:ext uri="{BB962C8B-B14F-4D97-AF65-F5344CB8AC3E}">
        <p14:creationId xmlns:p14="http://schemas.microsoft.com/office/powerpoint/2010/main" val="185038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Repository</a:t>
            </a:r>
          </a:p>
        </p:txBody>
      </p:sp>
      <p:pic>
        <p:nvPicPr>
          <p:cNvPr id="4" name="Content Placeholder 3"/>
          <p:cNvPicPr>
            <a:picLocks noGrp="1" noChangeAspect="1"/>
          </p:cNvPicPr>
          <p:nvPr>
            <p:ph idx="1"/>
          </p:nvPr>
        </p:nvPicPr>
        <p:blipFill>
          <a:blip r:embed="rId2"/>
          <a:stretch>
            <a:fillRect/>
          </a:stretch>
        </p:blipFill>
        <p:spPr>
          <a:xfrm>
            <a:off x="1689100" y="1476581"/>
            <a:ext cx="7823200" cy="4525591"/>
          </a:xfrm>
          <a:prstGeom prst="rect">
            <a:avLst/>
          </a:prstGeom>
        </p:spPr>
      </p:pic>
    </p:spTree>
    <p:extLst>
      <p:ext uri="{BB962C8B-B14F-4D97-AF65-F5344CB8AC3E}">
        <p14:creationId xmlns:p14="http://schemas.microsoft.com/office/powerpoint/2010/main" val="46546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 More about </a:t>
            </a:r>
            <a:r>
              <a:rPr lang="en-US" dirty="0" err="1"/>
              <a:t>REDCap</a:t>
            </a:r>
            <a:endParaRPr lang="en-US" dirty="0"/>
          </a:p>
        </p:txBody>
      </p:sp>
      <p:sp>
        <p:nvSpPr>
          <p:cNvPr id="4" name="Text Placeholder 3"/>
          <p:cNvSpPr>
            <a:spLocks noGrp="1"/>
          </p:cNvSpPr>
          <p:nvPr>
            <p:ph type="body" sz="half" idx="2"/>
          </p:nvPr>
        </p:nvSpPr>
        <p:spPr/>
        <p:txBody>
          <a:bodyPr>
            <a:noAutofit/>
          </a:bodyPr>
          <a:lstStyle/>
          <a:p>
            <a:r>
              <a:rPr lang="en-US" dirty="0" err="1"/>
              <a:t>REDCap</a:t>
            </a:r>
            <a:r>
              <a:rPr lang="en-US" dirty="0"/>
              <a:t> provides a library of videos explaining how to use its various modules.</a:t>
            </a:r>
          </a:p>
          <a:p>
            <a:r>
              <a:rPr lang="en-US" dirty="0"/>
              <a:t>They can be accessed from the user’s home page.</a:t>
            </a:r>
          </a:p>
          <a:p>
            <a:r>
              <a:rPr lang="en-US" dirty="0">
                <a:hlinkClick r:id="rId2"/>
              </a:rPr>
              <a:t>https://research.labiomed.org/redcap/index.php?action=training</a:t>
            </a:r>
            <a:endParaRPr lang="en-US" dirty="0"/>
          </a:p>
          <a:p>
            <a:endParaRPr lang="en-US" dirty="0"/>
          </a:p>
          <a:p>
            <a:endParaRPr lang="en-US" dirty="0"/>
          </a:p>
        </p:txBody>
      </p:sp>
      <p:sp>
        <p:nvSpPr>
          <p:cNvPr id="3" name="Picture Placeholder 2"/>
          <p:cNvSpPr>
            <a:spLocks noGrp="1"/>
          </p:cNvSpPr>
          <p:nvPr>
            <p:ph type="pic" idx="1"/>
          </p:nvPr>
        </p:nvSpPr>
        <p:spPr/>
      </p:sp>
      <p:pic>
        <p:nvPicPr>
          <p:cNvPr id="6" name="Picture 5"/>
          <p:cNvPicPr>
            <a:picLocks noChangeAspect="1"/>
          </p:cNvPicPr>
          <p:nvPr/>
        </p:nvPicPr>
        <p:blipFill>
          <a:blip r:embed="rId3"/>
          <a:stretch>
            <a:fillRect/>
          </a:stretch>
        </p:blipFill>
        <p:spPr>
          <a:xfrm>
            <a:off x="4654671" y="1483995"/>
            <a:ext cx="6754448" cy="4436745"/>
          </a:xfrm>
          <a:prstGeom prst="rect">
            <a:avLst/>
          </a:prstGeom>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a:t>
            </a:r>
            <a:r>
              <a:rPr lang="en-US"/>
              <a:t>Study </a:t>
            </a:r>
            <a:endParaRPr lang="en-US" dirty="0"/>
          </a:p>
        </p:txBody>
      </p:sp>
      <p:sp>
        <p:nvSpPr>
          <p:cNvPr id="4" name="Text Placeholder 3"/>
          <p:cNvSpPr>
            <a:spLocks noGrp="1"/>
          </p:cNvSpPr>
          <p:nvPr>
            <p:ph type="body" sz="half" idx="2"/>
          </p:nvPr>
        </p:nvSpPr>
        <p:spPr>
          <a:xfrm>
            <a:off x="1104900" y="1291590"/>
            <a:ext cx="9845040" cy="5486400"/>
          </a:xfrm>
        </p:spPr>
        <p:txBody>
          <a:bodyPr>
            <a:normAutofit fontScale="77500" lnSpcReduction="20000"/>
          </a:bodyPr>
          <a:lstStyle/>
          <a:p>
            <a:r>
              <a:rPr lang="en-US" dirty="0">
                <a:hlinkClick r:id="rId2"/>
              </a:rPr>
              <a:t>Publication</a:t>
            </a:r>
          </a:p>
          <a:p>
            <a:r>
              <a:rPr lang="en-US" dirty="0">
                <a:hlinkClick r:id="rId2"/>
              </a:rPr>
              <a:t>http://www.ncbi.nlm.nih.gov/pmc/articles/PMC4422872/</a:t>
            </a:r>
            <a:endParaRPr lang="en-US" dirty="0"/>
          </a:p>
          <a:p>
            <a:r>
              <a:rPr lang="en-US" b="1" dirty="0"/>
              <a:t>Effectiveness of a smartphone application for weight loss compared with usual care in overweight primary care patients: a randomized, controlled trial.</a:t>
            </a:r>
          </a:p>
          <a:p>
            <a:r>
              <a:rPr lang="en-US" b="1" dirty="0"/>
              <a:t>BACKGROUND: </a:t>
            </a:r>
          </a:p>
          <a:p>
            <a:r>
              <a:rPr lang="en-US" dirty="0"/>
              <a:t>Many smartphone applications (apps) for weight loss are available, but little is known about their effectiveness.</a:t>
            </a:r>
          </a:p>
          <a:p>
            <a:r>
              <a:rPr lang="en-US" b="1" dirty="0"/>
              <a:t>OBJECTIVE: </a:t>
            </a:r>
          </a:p>
          <a:p>
            <a:r>
              <a:rPr lang="en-US" dirty="0"/>
              <a:t>To evaluate the effect of introducing primary care patients to a free smartphone app for weight loss.</a:t>
            </a:r>
          </a:p>
          <a:p>
            <a:r>
              <a:rPr lang="en-US" b="1" dirty="0"/>
              <a:t>DESIGN: </a:t>
            </a:r>
          </a:p>
          <a:p>
            <a:r>
              <a:rPr lang="en-US" dirty="0"/>
              <a:t>Randomized, controlled trial. (ClinicalTrials.gov: </a:t>
            </a:r>
            <a:r>
              <a:rPr lang="en-US" dirty="0">
                <a:hlinkClick r:id="rId3" tooltip="See in ClincalTrials.gov"/>
              </a:rPr>
              <a:t>NCT01650337</a:t>
            </a:r>
            <a:r>
              <a:rPr lang="en-US" dirty="0"/>
              <a:t>).</a:t>
            </a:r>
          </a:p>
          <a:p>
            <a:r>
              <a:rPr lang="en-US" b="1" dirty="0"/>
              <a:t>SETTING: </a:t>
            </a:r>
          </a:p>
          <a:p>
            <a:r>
              <a:rPr lang="en-US" dirty="0"/>
              <a:t>2 academic primary care clinics.</a:t>
            </a:r>
          </a:p>
          <a:p>
            <a:r>
              <a:rPr lang="en-US" b="1" dirty="0"/>
              <a:t>PATIENTS: </a:t>
            </a:r>
          </a:p>
          <a:p>
            <a:r>
              <a:rPr lang="en-US" dirty="0"/>
              <a:t>212 primary care patients with body mass index of 25 kg/m2 or greater.</a:t>
            </a:r>
          </a:p>
          <a:p>
            <a:r>
              <a:rPr lang="en-US" b="1" dirty="0"/>
              <a:t>INTERVENTION: </a:t>
            </a:r>
          </a:p>
          <a:p>
            <a:r>
              <a:rPr lang="en-US" dirty="0"/>
              <a:t>6 months of usual care without (n = 107) or with (n = 105) assistance in downloading the MyFitnessPal app (MyFitnessPal).</a:t>
            </a:r>
          </a:p>
          <a:p>
            <a:r>
              <a:rPr lang="en-US" b="1" dirty="0"/>
              <a:t>MEASUREMENTS: </a:t>
            </a:r>
          </a:p>
          <a:p>
            <a:r>
              <a:rPr lang="en-US" dirty="0"/>
              <a:t>Weight loss at 6 months (primary outcome) and changes in systolic blood pressure and behaviors, frequency of app use, and satisfaction (secondary outcomes).</a:t>
            </a:r>
          </a:p>
          <a:p>
            <a:endParaRPr lang="en-US" dirty="0"/>
          </a:p>
          <a:p>
            <a:endParaRPr lang="en-US" dirty="0"/>
          </a:p>
        </p:txBody>
      </p:sp>
    </p:spTree>
    <p:extLst>
      <p:ext uri="{BB962C8B-B14F-4D97-AF65-F5344CB8AC3E}">
        <p14:creationId xmlns:p14="http://schemas.microsoft.com/office/powerpoint/2010/main" val="416661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Case Study</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78188" y="1717357"/>
            <a:ext cx="5016960" cy="3466529"/>
          </a:xfrm>
          <a:prstGeom prst="rect">
            <a:avLst/>
          </a:prstGeom>
        </p:spPr>
      </p:pic>
    </p:spTree>
    <p:extLst>
      <p:ext uri="{BB962C8B-B14F-4D97-AF65-F5344CB8AC3E}">
        <p14:creationId xmlns:p14="http://schemas.microsoft.com/office/powerpoint/2010/main" val="252461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a:t>
            </a:r>
          </a:p>
        </p:txBody>
      </p:sp>
      <p:sp>
        <p:nvSpPr>
          <p:cNvPr id="3" name="Text Placeholder 2"/>
          <p:cNvSpPr>
            <a:spLocks noGrp="1"/>
          </p:cNvSpPr>
          <p:nvPr>
            <p:ph type="body" idx="1"/>
          </p:nvPr>
        </p:nvSpPr>
        <p:spPr/>
        <p:txBody>
          <a:bodyPr/>
          <a:lstStyle/>
          <a:p>
            <a:r>
              <a:rPr lang="en-US" dirty="0"/>
              <a:t>Thank you.</a:t>
            </a:r>
          </a:p>
        </p:txBody>
      </p:sp>
    </p:spTree>
    <p:extLst>
      <p:ext uri="{BB962C8B-B14F-4D97-AF65-F5344CB8AC3E}">
        <p14:creationId xmlns:p14="http://schemas.microsoft.com/office/powerpoint/2010/main" val="13288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DHS SAGE I2b2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695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SAGE i2b2</a:t>
            </a:r>
            <a:endParaRPr lang="en-US" dirty="0"/>
          </a:p>
        </p:txBody>
      </p:sp>
      <p:sp>
        <p:nvSpPr>
          <p:cNvPr id="3" name="Content Placeholder 2"/>
          <p:cNvSpPr>
            <a:spLocks noGrp="1"/>
          </p:cNvSpPr>
          <p:nvPr>
            <p:ph idx="1"/>
          </p:nvPr>
        </p:nvSpPr>
        <p:spPr/>
        <p:txBody>
          <a:bodyPr/>
          <a:lstStyle/>
          <a:p>
            <a:r>
              <a:rPr lang="en-US" dirty="0" smtClean="0"/>
              <a:t>i2b2 </a:t>
            </a:r>
            <a:r>
              <a:rPr lang="en-US" dirty="0"/>
              <a:t>(Informatics for Integrating Biology &amp; the Bedside) was designed to support cohort identification, retrospective data analysis, and hypothesis generation. Data is accessed through a web client. The web client is designed with a user-friendly, drag-and-drop interface to enable users to perform data queries without extensive training or technical expertise. I2b2 data is from ORCHID</a:t>
            </a:r>
            <a:r>
              <a:rPr lang="en-US" dirty="0" smtClean="0"/>
              <a:t>.</a:t>
            </a:r>
          </a:p>
          <a:p>
            <a:endParaRPr lang="en-US" dirty="0"/>
          </a:p>
          <a:p>
            <a:r>
              <a:rPr lang="en-US" dirty="0" smtClean="0"/>
              <a:t>SAGE=Systematic </a:t>
            </a:r>
            <a:r>
              <a:rPr lang="en-US" dirty="0"/>
              <a:t>Application and Generation of Evidence</a:t>
            </a:r>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236113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Data</a:t>
            </a:r>
            <a:endParaRPr lang="en-US" dirty="0"/>
          </a:p>
        </p:txBody>
      </p:sp>
      <p:graphicFrame>
        <p:nvGraphicFramePr>
          <p:cNvPr id="4" name="Content Placeholder 3"/>
          <p:cNvGraphicFramePr>
            <a:graphicFrameLocks noGrp="1"/>
          </p:cNvGraphicFramePr>
          <p:nvPr>
            <p:ph idx="1"/>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216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normAutofit/>
          </a:bodyPr>
          <a:lstStyle/>
          <a:p>
            <a:pPr lvl="1"/>
            <a:r>
              <a:rPr lang="en-US" sz="2400" dirty="0"/>
              <a:t>Cerner Millennium Data Only</a:t>
            </a:r>
          </a:p>
          <a:p>
            <a:pPr lvl="1"/>
            <a:r>
              <a:rPr lang="en-US" sz="2400" dirty="0"/>
              <a:t>Refreshed Bi-Weekly</a:t>
            </a:r>
          </a:p>
          <a:p>
            <a:pPr lvl="1"/>
            <a:r>
              <a:rPr lang="en-US" altLang="en-US" sz="2400" dirty="0"/>
              <a:t>Data Could be Slightly out of Sync (e.g. coding not completed on a case prior to refresh)</a:t>
            </a:r>
          </a:p>
          <a:p>
            <a:pPr lvl="1"/>
            <a:r>
              <a:rPr lang="en-US" altLang="en-US" sz="2400" dirty="0" smtClean="0"/>
              <a:t>Not every single field in Cerner is mapped (information in note is not available)</a:t>
            </a:r>
            <a:endParaRPr lang="en-US" altLang="en-US" sz="2400" dirty="0"/>
          </a:p>
          <a:p>
            <a:endParaRPr lang="en-US" sz="1400" dirty="0"/>
          </a:p>
        </p:txBody>
      </p:sp>
    </p:spTree>
    <p:extLst>
      <p:ext uri="{BB962C8B-B14F-4D97-AF65-F5344CB8AC3E}">
        <p14:creationId xmlns:p14="http://schemas.microsoft.com/office/powerpoint/2010/main" val="383843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772117" y="2840797"/>
            <a:ext cx="7063524" cy="3908346"/>
          </a:xfrm>
          <a:prstGeom prst="rect">
            <a:avLst/>
          </a:prstGeom>
        </p:spPr>
      </p:pic>
      <p:sp>
        <p:nvSpPr>
          <p:cNvPr id="2" name="Title 1"/>
          <p:cNvSpPr>
            <a:spLocks noGrp="1"/>
          </p:cNvSpPr>
          <p:nvPr>
            <p:ph type="title"/>
          </p:nvPr>
        </p:nvSpPr>
        <p:spPr/>
        <p:txBody>
          <a:bodyPr/>
          <a:lstStyle/>
          <a:p>
            <a:r>
              <a:rPr lang="en-US"/>
              <a:t>REDCap Project and REDCap Consortium</a:t>
            </a:r>
          </a:p>
        </p:txBody>
      </p:sp>
      <p:sp>
        <p:nvSpPr>
          <p:cNvPr id="3" name="Content Placeholder 2"/>
          <p:cNvSpPr>
            <a:spLocks noGrp="1"/>
          </p:cNvSpPr>
          <p:nvPr>
            <p:ph idx="1"/>
          </p:nvPr>
        </p:nvSpPr>
        <p:spPr>
          <a:xfrm>
            <a:off x="1104900" y="1268730"/>
            <a:ext cx="9982200" cy="3874770"/>
          </a:xfrm>
        </p:spPr>
        <p:txBody>
          <a:bodyPr/>
          <a:lstStyle/>
          <a:p>
            <a:r>
              <a:rPr lang="en-US" sz="1800" dirty="0"/>
              <a:t>The </a:t>
            </a:r>
            <a:r>
              <a:rPr lang="en-US" sz="1800" dirty="0" err="1"/>
              <a:t>REDCap</a:t>
            </a:r>
            <a:r>
              <a:rPr lang="en-US" sz="1800" dirty="0"/>
              <a:t> Consortium is composed of </a:t>
            </a:r>
            <a:r>
              <a:rPr lang="en-US" sz="1800" b="1" dirty="0" smtClean="0"/>
              <a:t>2496 </a:t>
            </a:r>
            <a:r>
              <a:rPr lang="en-US" sz="1800" b="1" dirty="0"/>
              <a:t>active institutional partners</a:t>
            </a:r>
            <a:r>
              <a:rPr lang="en-US" sz="1800" dirty="0"/>
              <a:t> in </a:t>
            </a:r>
            <a:r>
              <a:rPr lang="en-US" sz="1800" b="1" dirty="0" smtClean="0"/>
              <a:t>115 </a:t>
            </a:r>
            <a:r>
              <a:rPr lang="en-US" sz="1800" b="1" dirty="0"/>
              <a:t>countries</a:t>
            </a:r>
            <a:r>
              <a:rPr lang="en-US" sz="1800" dirty="0"/>
              <a:t> who utilize and support </a:t>
            </a:r>
            <a:r>
              <a:rPr lang="en-US" sz="1800" dirty="0" err="1"/>
              <a:t>REDCap</a:t>
            </a:r>
            <a:r>
              <a:rPr lang="en-US" sz="1800" dirty="0"/>
              <a:t> in various ways. </a:t>
            </a:r>
          </a:p>
          <a:p>
            <a:r>
              <a:rPr lang="en-US" sz="1800" dirty="0"/>
              <a:t>The </a:t>
            </a:r>
            <a:r>
              <a:rPr lang="en-US" sz="1800" dirty="0" err="1"/>
              <a:t>REDCap</a:t>
            </a:r>
            <a:r>
              <a:rPr lang="en-US" sz="1800" dirty="0"/>
              <a:t> application allows users to build and manage online surveys and databases quickly and securely, and is currently in production use or development build-status for more than </a:t>
            </a:r>
            <a:r>
              <a:rPr lang="en-US" sz="1800" b="1" dirty="0" smtClean="0"/>
              <a:t>450,000 </a:t>
            </a:r>
            <a:r>
              <a:rPr lang="en-US" sz="1800" b="1" dirty="0"/>
              <a:t>projects</a:t>
            </a:r>
            <a:r>
              <a:rPr lang="en-US" sz="1800" dirty="0"/>
              <a:t> with over </a:t>
            </a:r>
            <a:r>
              <a:rPr lang="en-US" sz="1800" b="1" dirty="0" smtClean="0"/>
              <a:t>590,000 </a:t>
            </a:r>
            <a:r>
              <a:rPr lang="en-US" sz="1800" b="1" dirty="0"/>
              <a:t>users</a:t>
            </a:r>
            <a:r>
              <a:rPr lang="en-US" sz="1800" dirty="0"/>
              <a:t> spanning numerous research focus areas across the consortium. </a:t>
            </a:r>
            <a:br>
              <a:rPr lang="en-US" sz="1800" dirty="0"/>
            </a:br>
            <a:r>
              <a:rPr lang="en-US" sz="1200" dirty="0"/>
              <a:t>http://www.project-redcap.org/ </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6805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data de-identification</a:t>
            </a:r>
          </a:p>
        </p:txBody>
      </p:sp>
      <p:sp>
        <p:nvSpPr>
          <p:cNvPr id="3" name="Content Placeholder 2"/>
          <p:cNvSpPr>
            <a:spLocks noGrp="1"/>
          </p:cNvSpPr>
          <p:nvPr>
            <p:ph idx="1"/>
          </p:nvPr>
        </p:nvSpPr>
        <p:spPr/>
        <p:txBody>
          <a:bodyPr>
            <a:normAutofit/>
          </a:bodyPr>
          <a:lstStyle/>
          <a:p>
            <a:pPr lvl="1"/>
            <a:r>
              <a:rPr lang="en-US" altLang="en-US" sz="2400" dirty="0"/>
              <a:t>Dates shifted +/- 5 weeks</a:t>
            </a:r>
          </a:p>
          <a:p>
            <a:pPr lvl="1"/>
            <a:r>
              <a:rPr lang="en-US" altLang="en-US" sz="2400" dirty="0"/>
              <a:t>Shifted by 7 days (e.g. admit date on a Wednesday will be in S.A.G.E on a Wednesday)</a:t>
            </a:r>
          </a:p>
          <a:p>
            <a:pPr lvl="1"/>
            <a:r>
              <a:rPr lang="en-US" sz="2400" dirty="0"/>
              <a:t>All ages over 89 are aggregated into a single category of age 90 or older.</a:t>
            </a:r>
            <a:endParaRPr lang="en-US" altLang="en-US" sz="2400" dirty="0"/>
          </a:p>
          <a:p>
            <a:pPr lvl="1"/>
            <a:endParaRPr lang="en-US" sz="2400" dirty="0"/>
          </a:p>
          <a:p>
            <a:endParaRPr lang="en-US" sz="1400" dirty="0"/>
          </a:p>
        </p:txBody>
      </p:sp>
    </p:spTree>
    <p:extLst>
      <p:ext uri="{BB962C8B-B14F-4D97-AF65-F5344CB8AC3E}">
        <p14:creationId xmlns:p14="http://schemas.microsoft.com/office/powerpoint/2010/main" val="58099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9179" y="207224"/>
            <a:ext cx="8606885" cy="6650776"/>
          </a:xfrm>
        </p:spPr>
      </p:pic>
    </p:spTree>
    <p:extLst>
      <p:ext uri="{BB962C8B-B14F-4D97-AF65-F5344CB8AC3E}">
        <p14:creationId xmlns:p14="http://schemas.microsoft.com/office/powerpoint/2010/main" val="296590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I2b2 </a:t>
            </a:r>
            <a:r>
              <a:rPr lang="en-US" dirty="0" err="1" smtClean="0"/>
              <a:t>weblink</a:t>
            </a:r>
            <a:r>
              <a:rPr lang="en-US" dirty="0" smtClean="0"/>
              <a:t> and training</a:t>
            </a:r>
            <a:endParaRPr lang="en-US" dirty="0"/>
          </a:p>
        </p:txBody>
      </p:sp>
      <p:sp>
        <p:nvSpPr>
          <p:cNvPr id="3" name="Content Placeholder 2"/>
          <p:cNvSpPr>
            <a:spLocks noGrp="1"/>
          </p:cNvSpPr>
          <p:nvPr>
            <p:ph idx="1"/>
          </p:nvPr>
        </p:nvSpPr>
        <p:spPr/>
        <p:txBody>
          <a:bodyPr/>
          <a:lstStyle/>
          <a:p>
            <a:r>
              <a:rPr lang="en-US" dirty="0">
                <a:hlinkClick r:id="rId2"/>
              </a:rPr>
              <a:t>https://i2b2.cernerresearch.com/webclient</a:t>
            </a:r>
            <a:r>
              <a:rPr lang="en-US" dirty="0" smtClean="0">
                <a:hlinkClick r:id="rId2"/>
              </a:rPr>
              <a:t>/</a:t>
            </a:r>
            <a:endParaRPr lang="en-US" dirty="0" smtClean="0"/>
          </a:p>
          <a:p>
            <a:r>
              <a:rPr lang="en-US" dirty="0" smtClean="0"/>
              <a:t>I2b2 Training video available on DHS intranet:</a:t>
            </a:r>
          </a:p>
          <a:p>
            <a:pPr marL="0" indent="0">
              <a:buNone/>
            </a:pPr>
            <a:r>
              <a:rPr lang="en-US" dirty="0">
                <a:hlinkClick r:id="rId3"/>
              </a:rPr>
              <a:t>http://</a:t>
            </a:r>
            <a:r>
              <a:rPr lang="en-US" dirty="0" smtClean="0">
                <a:hlinkClick r:id="rId3"/>
              </a:rPr>
              <a:t>myladhs.lacounty.gov/harbor/orchid/sitepages/sage.aspx</a:t>
            </a: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20008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14400" y="267789"/>
            <a:ext cx="9355455" cy="6430865"/>
          </a:xfrm>
          <a:prstGeom prst="rect">
            <a:avLst/>
          </a:prstGeom>
        </p:spPr>
      </p:pic>
    </p:spTree>
    <p:extLst>
      <p:ext uri="{BB962C8B-B14F-4D97-AF65-F5344CB8AC3E}">
        <p14:creationId xmlns:p14="http://schemas.microsoft.com/office/powerpoint/2010/main" val="54996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REDCap</a:t>
            </a:r>
            <a:r>
              <a:rPr lang="en-US" dirty="0"/>
              <a:t> at </a:t>
            </a:r>
            <a:r>
              <a:rPr lang="en-US" dirty="0" err="1"/>
              <a:t>LABiomed</a:t>
            </a:r>
            <a:endParaRPr lang="en-US" dirty="0"/>
          </a:p>
        </p:txBody>
      </p:sp>
      <p:sp>
        <p:nvSpPr>
          <p:cNvPr id="3" name="Content Placeholder 2"/>
          <p:cNvSpPr>
            <a:spLocks noGrp="1"/>
          </p:cNvSpPr>
          <p:nvPr>
            <p:ph idx="1"/>
          </p:nvPr>
        </p:nvSpPr>
        <p:spPr/>
        <p:txBody>
          <a:bodyPr>
            <a:normAutofit/>
          </a:bodyPr>
          <a:lstStyle/>
          <a:p>
            <a:r>
              <a:rPr lang="en-US" dirty="0"/>
              <a:t>2006: </a:t>
            </a:r>
            <a:r>
              <a:rPr lang="en-US" dirty="0" err="1"/>
              <a:t>REDCap</a:t>
            </a:r>
            <a:r>
              <a:rPr lang="en-US" dirty="0"/>
              <a:t> Consortium formed, we are one of the first 10 Consortiums</a:t>
            </a:r>
          </a:p>
          <a:p>
            <a:r>
              <a:rPr lang="en-US" dirty="0"/>
              <a:t>2008: First </a:t>
            </a:r>
            <a:r>
              <a:rPr lang="en-US" dirty="0" err="1"/>
              <a:t>REDCap</a:t>
            </a:r>
            <a:r>
              <a:rPr lang="en-US" dirty="0"/>
              <a:t> Project went live.</a:t>
            </a:r>
          </a:p>
          <a:p>
            <a:r>
              <a:rPr lang="en-US" dirty="0"/>
              <a:t>Server hosted by CTSI at Harbor UCLA and </a:t>
            </a:r>
            <a:r>
              <a:rPr lang="en-US" dirty="0" err="1"/>
              <a:t>LABiomed</a:t>
            </a:r>
            <a:endParaRPr lang="en-US" dirty="0"/>
          </a:p>
          <a:p>
            <a:pPr marL="0" indent="0">
              <a:buNone/>
            </a:pPr>
            <a:r>
              <a:rPr lang="en-US" dirty="0"/>
              <a:t>  - Contact: Liz Chen (</a:t>
            </a:r>
            <a:r>
              <a:rPr lang="en-US" dirty="0">
                <a:hlinkClick r:id="rId2"/>
              </a:rPr>
              <a:t>lchen@labiomed.org</a:t>
            </a:r>
            <a:r>
              <a:rPr lang="en-US" dirty="0"/>
              <a:t>)</a:t>
            </a:r>
            <a:br>
              <a:rPr lang="en-US" dirty="0"/>
            </a:br>
            <a:r>
              <a:rPr lang="en-US" dirty="0"/>
              <a:t>  - Available to all researchers with project approved by IRB.</a:t>
            </a:r>
            <a:br>
              <a:rPr lang="en-US" dirty="0"/>
            </a:br>
            <a:r>
              <a:rPr lang="en-US" dirty="0"/>
              <a:t>  - Website: </a:t>
            </a:r>
            <a:r>
              <a:rPr lang="en-US" dirty="0">
                <a:hlinkClick r:id="rId3"/>
              </a:rPr>
              <a:t>https://research.labiomed.org/redcap</a:t>
            </a:r>
            <a:endParaRPr lang="en-US" dirty="0"/>
          </a:p>
          <a:p>
            <a:pPr marL="0" indent="0">
              <a:buNone/>
            </a:pPr>
            <a:r>
              <a:rPr lang="en-US" dirty="0"/>
              <a:t>Use of </a:t>
            </a:r>
            <a:r>
              <a:rPr lang="en-US" dirty="0" err="1"/>
              <a:t>REDCap</a:t>
            </a:r>
            <a:r>
              <a:rPr lang="en-US" dirty="0"/>
              <a:t> should be cited in any publications or presentations arising from research projects that make use of the application. </a:t>
            </a:r>
          </a:p>
          <a:p>
            <a:pPr marL="0" indent="0">
              <a:buNone/>
            </a:pPr>
            <a:r>
              <a:rPr lang="en-US" dirty="0" smtClean="0">
                <a:hlinkClick r:id="rId4"/>
              </a:rPr>
              <a:t>http</a:t>
            </a:r>
            <a:r>
              <a:rPr lang="en-US" dirty="0">
                <a:hlinkClick r:id="rId4"/>
              </a:rPr>
              <a:t>://ctsi.ucla.edu/pages/cite</a:t>
            </a:r>
            <a:r>
              <a:rPr lang="en-US" dirty="0"/>
              <a:t> </a:t>
            </a:r>
          </a:p>
          <a:p>
            <a:pPr marL="0" indent="0">
              <a:buNone/>
            </a:pPr>
            <a:r>
              <a:rPr lang="en-US" dirty="0"/>
              <a:t> </a:t>
            </a:r>
          </a:p>
        </p:txBody>
      </p:sp>
    </p:spTree>
    <p:extLst>
      <p:ext uri="{BB962C8B-B14F-4D97-AF65-F5344CB8AC3E}">
        <p14:creationId xmlns:p14="http://schemas.microsoft.com/office/powerpoint/2010/main" val="137790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request redcap access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2260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REDCap</a:t>
            </a:r>
            <a:r>
              <a:rPr lang="en-US" dirty="0"/>
              <a:t> Workflow</a:t>
            </a:r>
          </a:p>
        </p:txBody>
      </p:sp>
      <p:graphicFrame>
        <p:nvGraphicFramePr>
          <p:cNvPr id="4" name="Content Placeholder 3" descr="Stacked List" title="SmartArt"/>
          <p:cNvGraphicFramePr>
            <a:graphicFrameLocks noGrp="1"/>
          </p:cNvGraphicFramePr>
          <p:nvPr>
            <p:ph idx="1"/>
            <p:extLst>
              <p:ext uri="{D42A27DB-BD31-4B8C-83A1-F6EECF244321}">
                <p14:modId xmlns:p14="http://schemas.microsoft.com/office/powerpoint/2010/main" val="114102461"/>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REDCap</a:t>
            </a:r>
            <a:r>
              <a:rPr lang="en-US" dirty="0"/>
              <a:t> Request</a:t>
            </a:r>
          </a:p>
        </p:txBody>
      </p:sp>
      <p:pic>
        <p:nvPicPr>
          <p:cNvPr id="8" name="Content Placeholder 7"/>
          <p:cNvPicPr>
            <a:picLocks noGrp="1" noChangeAspect="1"/>
          </p:cNvPicPr>
          <p:nvPr>
            <p:ph idx="1"/>
          </p:nvPr>
        </p:nvPicPr>
        <p:blipFill>
          <a:blip r:embed="rId2"/>
          <a:stretch>
            <a:fillRect/>
          </a:stretch>
        </p:blipFill>
        <p:spPr>
          <a:xfrm>
            <a:off x="5936843" y="1600200"/>
            <a:ext cx="4855388" cy="4572000"/>
          </a:xfrm>
          <a:prstGeom prst="rect">
            <a:avLst/>
          </a:prstGeom>
        </p:spPr>
      </p:pic>
      <p:sp>
        <p:nvSpPr>
          <p:cNvPr id="4" name="Text Placeholder 3"/>
          <p:cNvSpPr>
            <a:spLocks noGrp="1"/>
          </p:cNvSpPr>
          <p:nvPr>
            <p:ph type="body" sz="half" idx="2"/>
          </p:nvPr>
        </p:nvSpPr>
        <p:spPr>
          <a:xfrm>
            <a:off x="1104900" y="1600200"/>
            <a:ext cx="4536948" cy="4858704"/>
          </a:xfrm>
        </p:spPr>
        <p:txBody>
          <a:bodyPr>
            <a:normAutofit fontScale="92500" lnSpcReduction="20000"/>
          </a:bodyPr>
          <a:lstStyle/>
          <a:p>
            <a:pPr marL="285750" indent="-285750">
              <a:buFont typeface="Arial" panose="020B0604020202020204" pitchFamily="34" charset="0"/>
              <a:buChar char="•"/>
            </a:pPr>
            <a:r>
              <a:rPr lang="en-US" dirty="0"/>
              <a:t>Complete access request form to register:</a:t>
            </a:r>
          </a:p>
          <a:p>
            <a:r>
              <a:rPr lang="en-US" dirty="0">
                <a:hlinkClick r:id="rId3"/>
              </a:rPr>
              <a:t>https://research.labiomed.org/redcap/surveys/?s=nEcpxr</a:t>
            </a:r>
            <a:endParaRPr lang="en-US" dirty="0"/>
          </a:p>
          <a:p>
            <a:pPr marL="285750" indent="-285750">
              <a:buFont typeface="Arial" panose="020B0604020202020204" pitchFamily="34" charset="0"/>
              <a:buChar char="•"/>
            </a:pPr>
            <a:r>
              <a:rPr lang="en-US" dirty="0"/>
              <a:t>Once approved, log in using AD username and password.</a:t>
            </a:r>
          </a:p>
          <a:p>
            <a:pPr marL="285750" indent="-285750">
              <a:buFont typeface="Arial" panose="020B0604020202020204" pitchFamily="34" charset="0"/>
              <a:buChar char="•"/>
            </a:pPr>
            <a:r>
              <a:rPr lang="en-US" dirty="0"/>
              <a:t>Things to consider: </a:t>
            </a:r>
          </a:p>
          <a:p>
            <a:pPr marL="342900" indent="-342900">
              <a:buAutoNum type="arabicParenR"/>
            </a:pPr>
            <a:r>
              <a:rPr lang="en-US" dirty="0"/>
              <a:t>Is the project longitudinal (data collection forms to be administered at multiple time points)?</a:t>
            </a:r>
          </a:p>
          <a:p>
            <a:pPr marL="342900" indent="-342900">
              <a:buAutoNum type="arabicParenR"/>
            </a:pPr>
            <a:r>
              <a:rPr lang="en-US" dirty="0"/>
              <a:t>Does it include Survey?</a:t>
            </a:r>
          </a:p>
          <a:p>
            <a:r>
              <a:rPr lang="en-US" dirty="0"/>
              <a:t>2) IRB approved?  </a:t>
            </a:r>
          </a:p>
          <a:p>
            <a:r>
              <a:rPr lang="en-US" dirty="0"/>
              <a:t>3) Have you done all the following in your IRB application?</a:t>
            </a:r>
          </a:p>
          <a:p>
            <a:r>
              <a:rPr lang="en-US" dirty="0"/>
              <a:t>-select "CTSI" as one of the review boards</a:t>
            </a:r>
            <a:br>
              <a:rPr lang="en-US" dirty="0"/>
            </a:br>
            <a:r>
              <a:rPr lang="en-US" dirty="0"/>
              <a:t>-select "Yes" in question: "Are you going to be using the services of the CTSI?“</a:t>
            </a:r>
            <a:br>
              <a:rPr lang="en-US" dirty="0"/>
            </a:br>
            <a:r>
              <a:rPr lang="en-US" dirty="0"/>
              <a:t>-If it's informatics use only, select this is CTSI "core-only" application, then select "informatics". </a:t>
            </a:r>
          </a:p>
          <a:p>
            <a:endParaRPr lang="en-US" dirty="0"/>
          </a:p>
          <a:p>
            <a:endParaRPr lang="en-US" dirty="0"/>
          </a:p>
        </p:txBody>
      </p:sp>
    </p:spTree>
    <p:extLst>
      <p:ext uri="{BB962C8B-B14F-4D97-AF65-F5344CB8AC3E}">
        <p14:creationId xmlns:p14="http://schemas.microsoft.com/office/powerpoint/2010/main" val="14913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a:t>
            </a:r>
            <a:r>
              <a:rPr lang="en-US" dirty="0" err="1"/>
              <a:t>REDCap</a:t>
            </a:r>
            <a:endParaRPr lang="en-US" dirty="0"/>
          </a:p>
        </p:txBody>
      </p:sp>
      <p:sp>
        <p:nvSpPr>
          <p:cNvPr id="3" name="Content Placeholder 2"/>
          <p:cNvSpPr>
            <a:spLocks noGrp="1"/>
          </p:cNvSpPr>
          <p:nvPr>
            <p:ph idx="1"/>
          </p:nvPr>
        </p:nvSpPr>
        <p:spPr/>
        <p:txBody>
          <a:bodyPr/>
          <a:lstStyle/>
          <a:p>
            <a:r>
              <a:rPr lang="en-US" dirty="0">
                <a:hlinkClick r:id="rId2"/>
              </a:rPr>
              <a:t>https://research.labiomed.org/redcap/index.php</a:t>
            </a:r>
            <a:endParaRPr lang="en-US" dirty="0"/>
          </a:p>
          <a:p>
            <a:r>
              <a:rPr lang="en-US" dirty="0" err="1"/>
              <a:t>Labiomed</a:t>
            </a:r>
            <a:r>
              <a:rPr lang="en-US" dirty="0"/>
              <a:t> users: use </a:t>
            </a:r>
            <a:r>
              <a:rPr lang="en-US" dirty="0" err="1"/>
              <a:t>labiomed</a:t>
            </a:r>
            <a:r>
              <a:rPr lang="en-US" dirty="0"/>
              <a:t> email username and password</a:t>
            </a:r>
          </a:p>
          <a:p>
            <a:r>
              <a:rPr lang="en-US" dirty="0"/>
              <a:t>Non-</a:t>
            </a:r>
            <a:r>
              <a:rPr lang="en-US" dirty="0" err="1"/>
              <a:t>labiomed</a:t>
            </a:r>
            <a:r>
              <a:rPr lang="en-US" dirty="0"/>
              <a:t> users: user Redcap username and password generated by </a:t>
            </a:r>
            <a:r>
              <a:rPr lang="en-US" dirty="0" err="1"/>
              <a:t>REDCap</a:t>
            </a:r>
            <a:endParaRPr lang="en-US" dirty="0"/>
          </a:p>
        </p:txBody>
      </p:sp>
      <p:pic>
        <p:nvPicPr>
          <p:cNvPr id="4" name="Picture 3"/>
          <p:cNvPicPr>
            <a:picLocks noChangeAspect="1"/>
          </p:cNvPicPr>
          <p:nvPr/>
        </p:nvPicPr>
        <p:blipFill>
          <a:blip r:embed="rId3"/>
          <a:stretch>
            <a:fillRect/>
          </a:stretch>
        </p:blipFill>
        <p:spPr>
          <a:xfrm>
            <a:off x="1394460" y="3094745"/>
            <a:ext cx="6000750" cy="2916028"/>
          </a:xfrm>
          <a:prstGeom prst="rect">
            <a:avLst/>
          </a:prstGeom>
        </p:spPr>
      </p:pic>
    </p:spTree>
    <p:extLst>
      <p:ext uri="{BB962C8B-B14F-4D97-AF65-F5344CB8AC3E}">
        <p14:creationId xmlns:p14="http://schemas.microsoft.com/office/powerpoint/2010/main" val="403448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cademic Literature 16x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Gallery</Template>
  <TotalTime>0</TotalTime>
  <Words>1066</Words>
  <Application>Microsoft Office PowerPoint</Application>
  <PresentationFormat>Widescreen</PresentationFormat>
  <Paragraphs>189</Paragraphs>
  <Slides>43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Euphemia</vt:lpstr>
      <vt:lpstr>Plantagenet Cherokee</vt:lpstr>
      <vt:lpstr>Arial</vt:lpstr>
      <vt:lpstr>Calibri</vt:lpstr>
      <vt:lpstr>Times New Roman</vt:lpstr>
      <vt:lpstr>Wingdings</vt:lpstr>
      <vt:lpstr>Academic Literature 16x9</vt:lpstr>
      <vt:lpstr>PowerPoint Presentation</vt:lpstr>
      <vt:lpstr>What’s REDCap</vt:lpstr>
      <vt:lpstr>REDCap Features</vt:lpstr>
      <vt:lpstr>REDCap Project and REDCap Consortium</vt:lpstr>
      <vt:lpstr>REDCap at LABiomed</vt:lpstr>
      <vt:lpstr>How to request redcap access</vt:lpstr>
      <vt:lpstr>REDCap Workflow</vt:lpstr>
      <vt:lpstr>REDCap Request</vt:lpstr>
      <vt:lpstr>Access REDCap</vt:lpstr>
      <vt:lpstr>Design &amp; modification</vt:lpstr>
      <vt:lpstr>Data Collection Forms and Surveys</vt:lpstr>
      <vt:lpstr>Online Designer – Field Type</vt:lpstr>
      <vt:lpstr>Online Designer</vt:lpstr>
      <vt:lpstr>Longitudinal Study (Events)</vt:lpstr>
      <vt:lpstr>Longitudinal Study (Events and Forms)</vt:lpstr>
      <vt:lpstr>Move to production</vt:lpstr>
      <vt:lpstr>Mid-study modification</vt:lpstr>
      <vt:lpstr>Data entry</vt:lpstr>
      <vt:lpstr>Data Entry</vt:lpstr>
      <vt:lpstr>Record Status Dashboard</vt:lpstr>
      <vt:lpstr>survey</vt:lpstr>
      <vt:lpstr>Survey – public URL</vt:lpstr>
      <vt:lpstr>Survey Participant List</vt:lpstr>
      <vt:lpstr>Survey – send a invitation</vt:lpstr>
      <vt:lpstr>Other functions</vt:lpstr>
      <vt:lpstr>Data Export</vt:lpstr>
      <vt:lpstr>Report Builder</vt:lpstr>
      <vt:lpstr>Data Import Tool</vt:lpstr>
      <vt:lpstr>User Rights</vt:lpstr>
      <vt:lpstr>Logging (audit trail)</vt:lpstr>
      <vt:lpstr>File Repository</vt:lpstr>
      <vt:lpstr>Learn More about REDCap</vt:lpstr>
      <vt:lpstr>Case Study </vt:lpstr>
      <vt:lpstr>Case Study</vt:lpstr>
      <vt:lpstr>Question?</vt:lpstr>
      <vt:lpstr>DHS SAGE I2b2 </vt:lpstr>
      <vt:lpstr>What’s SAGE i2b2</vt:lpstr>
      <vt:lpstr>Available Data</vt:lpstr>
      <vt:lpstr>Limitations</vt:lpstr>
      <vt:lpstr>Understanding data de-identification</vt:lpstr>
      <vt:lpstr>PowerPoint Presentation</vt:lpstr>
      <vt:lpstr>I2b2 weblink and training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2016-04-14T22:58:21Z</dcterms:created>
  <dcterms:modified xsi:type="dcterms:W3CDTF">2017-08-22T00:37:12Z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TC034313809991</vt:lpwstr>
  </property>
</Properties>
</file>