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5" r:id="rId4"/>
    <p:sldId id="273" r:id="rId5"/>
    <p:sldId id="258" r:id="rId6"/>
    <p:sldId id="259" r:id="rId7"/>
    <p:sldId id="260" r:id="rId8"/>
    <p:sldId id="261" r:id="rId9"/>
    <p:sldId id="262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63" r:id="rId18"/>
    <p:sldId id="26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0" autoAdjust="0"/>
    <p:restoredTop sz="81325" autoAdjust="0"/>
  </p:normalViewPr>
  <p:slideViewPr>
    <p:cSldViewPr snapToGrid="0">
      <p:cViewPr varScale="1">
        <p:scale>
          <a:sx n="90" d="100"/>
          <a:sy n="90" d="100"/>
        </p:scale>
        <p:origin x="4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82AAC-C842-41D9-94C3-72A13C61B8C3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210D0-DFDC-4AB0-9ED8-A042B9F3C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5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10D0-DFDC-4AB0-9ED8-A042B9F3C1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85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10D0-DFDC-4AB0-9ED8-A042B9F3C1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44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10D0-DFDC-4AB0-9ED8-A042B9F3C1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99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10D0-DFDC-4AB0-9ED8-A042B9F3C1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36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10D0-DFDC-4AB0-9ED8-A042B9F3C1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96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10D0-DFDC-4AB0-9ED8-A042B9F3C1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04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10D0-DFDC-4AB0-9ED8-A042B9F3C1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21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10D0-DFDC-4AB0-9ED8-A042B9F3C1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09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210D0-DFDC-4AB0-9ED8-A042B9F3C1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40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9808" y="1300786"/>
            <a:ext cx="10597896" cy="1431782"/>
          </a:xfrm>
        </p:spPr>
        <p:txBody>
          <a:bodyPr/>
          <a:lstStyle/>
          <a:p>
            <a:r>
              <a:rPr lang="en-US" dirty="0" smtClean="0"/>
              <a:t>How to interpret </a:t>
            </a:r>
            <a:br>
              <a:rPr lang="en-US" dirty="0" smtClean="0"/>
            </a:br>
            <a:r>
              <a:rPr lang="en-US" dirty="0" smtClean="0"/>
              <a:t>Bayesian Analysis Results?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3768" y="2732568"/>
            <a:ext cx="8689976" cy="13715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Youngju Pak, PhD.</a:t>
            </a:r>
          </a:p>
          <a:p>
            <a:r>
              <a:rPr lang="en-US" dirty="0"/>
              <a:t>Biostatistician</a:t>
            </a:r>
          </a:p>
          <a:p>
            <a:r>
              <a:rPr lang="en-US" dirty="0"/>
              <a:t>ypak@labiomed.org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808" y="5046922"/>
            <a:ext cx="2133600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422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3463" y="235745"/>
            <a:ext cx="10608375" cy="5297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Testing Non-inferiority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46567" y="765545"/>
            <a:ext cx="10962168" cy="5932968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H0: all cause mortality at 24 month between the two group are the same(</a:t>
            </a:r>
            <a:r>
              <a:rPr lang="en-US" sz="2800" dirty="0" err="1"/>
              <a:t>P</a:t>
            </a:r>
            <a:r>
              <a:rPr lang="en-US" sz="2800" baseline="-25000" dirty="0" err="1"/>
              <a:t>Tvar</a:t>
            </a:r>
            <a:r>
              <a:rPr lang="en-US" sz="2800" baseline="-25000" dirty="0"/>
              <a:t> </a:t>
            </a:r>
            <a:r>
              <a:rPr lang="en-US" sz="2800" dirty="0"/>
              <a:t>- </a:t>
            </a:r>
            <a:r>
              <a:rPr lang="en-US" sz="2800" dirty="0" err="1"/>
              <a:t>P</a:t>
            </a:r>
            <a:r>
              <a:rPr lang="en-US" sz="2800" baseline="-25000" dirty="0" err="1"/>
              <a:t>ohs</a:t>
            </a:r>
            <a:r>
              <a:rPr lang="en-US" sz="2800" baseline="-25000" dirty="0"/>
              <a:t> </a:t>
            </a:r>
            <a:r>
              <a:rPr lang="en-US" sz="2800" dirty="0" smtClean="0"/>
              <a:t>= 0).</a:t>
            </a:r>
          </a:p>
          <a:p>
            <a:r>
              <a:rPr lang="en-US" sz="2800" dirty="0" smtClean="0"/>
              <a:t>H1</a:t>
            </a:r>
            <a:r>
              <a:rPr lang="en-US" sz="1600" i="1" dirty="0" smtClean="0"/>
              <a:t>for</a:t>
            </a:r>
            <a:r>
              <a:rPr lang="en-US" sz="2800" dirty="0" smtClean="0"/>
              <a:t> testing inequality</a:t>
            </a:r>
          </a:p>
          <a:p>
            <a:pPr lvl="1"/>
            <a:r>
              <a:rPr lang="en-US" sz="2800" dirty="0"/>
              <a:t>all cause mortality at 24 month between the two group are </a:t>
            </a:r>
            <a:r>
              <a:rPr lang="en-US" sz="2800" dirty="0" smtClean="0"/>
              <a:t>different (</a:t>
            </a:r>
            <a:r>
              <a:rPr lang="en-US" sz="2800" dirty="0" err="1"/>
              <a:t>P</a:t>
            </a:r>
            <a:r>
              <a:rPr lang="en-US" sz="2800" baseline="-25000" dirty="0" err="1"/>
              <a:t>Tvar</a:t>
            </a:r>
            <a:r>
              <a:rPr lang="en-US" sz="2800" baseline="-25000" dirty="0"/>
              <a:t> </a:t>
            </a:r>
            <a:r>
              <a:rPr lang="en-US" sz="2800" dirty="0"/>
              <a:t>- </a:t>
            </a:r>
            <a:r>
              <a:rPr lang="en-US" sz="2800" dirty="0" err="1"/>
              <a:t>P</a:t>
            </a:r>
            <a:r>
              <a:rPr lang="en-US" sz="2800" baseline="-25000" dirty="0" err="1"/>
              <a:t>ohs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≠ 0).</a:t>
            </a:r>
          </a:p>
          <a:p>
            <a:r>
              <a:rPr lang="en-US" sz="3000" dirty="0" smtClean="0"/>
              <a:t>H1 </a:t>
            </a:r>
            <a:r>
              <a:rPr lang="en-US" sz="1600" i="1" dirty="0">
                <a:solidFill>
                  <a:prstClr val="black"/>
                </a:solidFill>
              </a:rPr>
              <a:t>for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3000" dirty="0" smtClean="0"/>
              <a:t>testing superiority of OHS (inferiority of TAVR)</a:t>
            </a:r>
          </a:p>
          <a:p>
            <a:pPr lvl="1"/>
            <a:r>
              <a:rPr lang="en-US" sz="2800" dirty="0"/>
              <a:t>all cause mortality at 24 </a:t>
            </a:r>
            <a:r>
              <a:rPr lang="en-US" sz="2800" dirty="0" smtClean="0"/>
              <a:t>month </a:t>
            </a:r>
            <a:r>
              <a:rPr lang="en-US" sz="2800" dirty="0" smtClean="0"/>
              <a:t>For</a:t>
            </a:r>
            <a:r>
              <a:rPr lang="en-US" sz="2800" dirty="0" smtClean="0"/>
              <a:t> </a:t>
            </a:r>
            <a:r>
              <a:rPr lang="en-US" sz="2800" dirty="0" err="1"/>
              <a:t>tVAR</a:t>
            </a:r>
            <a:r>
              <a:rPr lang="en-US" sz="2800" dirty="0"/>
              <a:t> group </a:t>
            </a:r>
            <a:r>
              <a:rPr lang="en-US" sz="2800" dirty="0" smtClean="0"/>
              <a:t>is larger </a:t>
            </a:r>
            <a:r>
              <a:rPr lang="en-US" sz="2800" dirty="0" smtClean="0"/>
              <a:t>than </a:t>
            </a:r>
            <a:r>
              <a:rPr lang="en-US" sz="2800" dirty="0" smtClean="0"/>
              <a:t>one For the open </a:t>
            </a:r>
            <a:r>
              <a:rPr lang="en-US" sz="2800" dirty="0"/>
              <a:t>heart </a:t>
            </a:r>
            <a:r>
              <a:rPr lang="en-US" sz="2800" dirty="0" smtClean="0"/>
              <a:t>surgery group </a:t>
            </a:r>
            <a:r>
              <a:rPr lang="en-US" sz="2800" dirty="0" smtClean="0"/>
              <a:t>(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Tvar</a:t>
            </a:r>
            <a:r>
              <a:rPr lang="en-US" sz="2800" baseline="-25000" dirty="0" smtClean="0"/>
              <a:t> </a:t>
            </a:r>
            <a:r>
              <a:rPr lang="en-US" sz="2800" dirty="0"/>
              <a:t>- 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ohs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&gt; </a:t>
            </a:r>
            <a:r>
              <a:rPr lang="en-US" sz="2800" dirty="0"/>
              <a:t>0</a:t>
            </a:r>
            <a:r>
              <a:rPr lang="en-US" sz="2800" dirty="0" smtClean="0"/>
              <a:t>)</a:t>
            </a:r>
          </a:p>
          <a:p>
            <a:r>
              <a:rPr lang="en-US" sz="3000" dirty="0" smtClean="0"/>
              <a:t>H1</a:t>
            </a:r>
            <a:r>
              <a:rPr lang="en-US" sz="1600" i="1" dirty="0">
                <a:solidFill>
                  <a:prstClr val="black"/>
                </a:solidFill>
              </a:rPr>
              <a:t>for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Testing non-inferiority of TVAR</a:t>
            </a:r>
          </a:p>
          <a:p>
            <a:pPr lvl="1"/>
            <a:r>
              <a:rPr lang="en-US" sz="2800" dirty="0"/>
              <a:t>all cause mortality at 24 month </a:t>
            </a:r>
            <a:r>
              <a:rPr lang="en-US" sz="2800" dirty="0" smtClean="0"/>
              <a:t>for</a:t>
            </a:r>
            <a:r>
              <a:rPr lang="en-US" sz="2800" dirty="0" smtClean="0"/>
              <a:t> </a:t>
            </a:r>
            <a:r>
              <a:rPr lang="en-US" sz="2800" dirty="0" smtClean="0"/>
              <a:t>TVAR is larger </a:t>
            </a:r>
            <a:r>
              <a:rPr lang="en-US" sz="2800" dirty="0"/>
              <a:t>than </a:t>
            </a:r>
            <a:r>
              <a:rPr lang="en-US" sz="2800" dirty="0" smtClean="0"/>
              <a:t>one for the </a:t>
            </a:r>
            <a:r>
              <a:rPr lang="en-US" sz="2800" dirty="0" err="1" smtClean="0"/>
              <a:t>ohs</a:t>
            </a:r>
            <a:r>
              <a:rPr lang="en-US" sz="2800" dirty="0" smtClean="0"/>
              <a:t> </a:t>
            </a:r>
            <a:r>
              <a:rPr lang="en-US" sz="2800" dirty="0" smtClean="0"/>
              <a:t>group within a certain margin (non-inferiority margin)</a:t>
            </a:r>
          </a:p>
          <a:p>
            <a:pPr lvl="1"/>
            <a:r>
              <a:rPr lang="en-US" sz="2800" dirty="0" smtClean="0"/>
              <a:t> </a:t>
            </a:r>
            <a:r>
              <a:rPr lang="en-US" sz="2800" dirty="0" smtClean="0"/>
              <a:t> 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tavr</a:t>
            </a:r>
            <a:r>
              <a:rPr lang="en-US" sz="2800" dirty="0" smtClean="0"/>
              <a:t>- </a:t>
            </a:r>
            <a:r>
              <a:rPr lang="en-US" sz="2800" dirty="0" err="1" smtClean="0"/>
              <a:t>P</a:t>
            </a:r>
            <a:r>
              <a:rPr lang="en-US" sz="2800" baseline="-25000" dirty="0" err="1" smtClean="0"/>
              <a:t>ohs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&lt; ∆ ( 7% for this paper)</a:t>
            </a:r>
          </a:p>
          <a:p>
            <a:pPr lvl="1"/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30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15" y="299541"/>
            <a:ext cx="10498504" cy="61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Testing non-inferiority </a:t>
            </a:r>
            <a:br>
              <a:rPr lang="en-US" dirty="0" smtClean="0"/>
            </a:br>
            <a:r>
              <a:rPr lang="en-US" dirty="0" smtClean="0"/>
              <a:t>using conventional approach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7321" y="914401"/>
            <a:ext cx="10823944" cy="5688417"/>
          </a:xfrm>
        </p:spPr>
        <p:txBody>
          <a:bodyPr/>
          <a:lstStyle/>
          <a:p>
            <a:r>
              <a:rPr lang="en-US" dirty="0" smtClean="0"/>
              <a:t>Test statistics are almost the same as the one for testing superiority except </a:t>
            </a:r>
            <a:r>
              <a:rPr lang="en-US" dirty="0" smtClean="0"/>
              <a:t>∆ , </a:t>
            </a:r>
            <a:r>
              <a:rPr lang="en-US" dirty="0" smtClean="0"/>
              <a:t>where H0: </a:t>
            </a:r>
            <a:r>
              <a:rPr lang="en-US" dirty="0" err="1"/>
              <a:t>P</a:t>
            </a:r>
            <a:r>
              <a:rPr lang="en-US" baseline="-25000" dirty="0" err="1"/>
              <a:t>Tvar</a:t>
            </a:r>
            <a:r>
              <a:rPr lang="en-US" baseline="-25000" dirty="0"/>
              <a:t> </a:t>
            </a:r>
            <a:r>
              <a:rPr lang="en-US" dirty="0"/>
              <a:t>- </a:t>
            </a:r>
            <a:r>
              <a:rPr lang="en-US" dirty="0" err="1"/>
              <a:t>P</a:t>
            </a:r>
            <a:r>
              <a:rPr lang="en-US" baseline="-25000" dirty="0" err="1"/>
              <a:t>ohs</a:t>
            </a:r>
            <a:r>
              <a:rPr lang="en-US" baseline="-25000" dirty="0"/>
              <a:t> </a:t>
            </a:r>
            <a:r>
              <a:rPr lang="en-US" baseline="30000" dirty="0" smtClean="0"/>
              <a:t> </a:t>
            </a:r>
            <a:r>
              <a:rPr lang="en-US" dirty="0" smtClean="0"/>
              <a:t>&gt; </a:t>
            </a:r>
            <a:r>
              <a:rPr lang="en-US" dirty="0" smtClean="0"/>
              <a:t>0.07 for this study.</a:t>
            </a:r>
            <a:endParaRPr lang="en-US" dirty="0" smtClean="0"/>
          </a:p>
          <a:p>
            <a:r>
              <a:rPr lang="en-US" dirty="0" smtClean="0"/>
              <a:t>Thus, a p-value can be interpreted as what is the chance of finding the observed difference in my data ( 2.4% in this paper) in the all cause mortality if the true difference was more than 7%</a:t>
            </a:r>
          </a:p>
          <a:p>
            <a:r>
              <a:rPr lang="en-US" dirty="0" smtClean="0"/>
              <a:t>Smaller p-value means more contradicting to H0 thus, in favor of H1, which the true difference would be smaller than 7%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non-inferiority for TVAR</a:t>
            </a:r>
          </a:p>
          <a:p>
            <a:r>
              <a:rPr lang="en-US" dirty="0" smtClean="0"/>
              <a:t>Or the same conclusion can be made by using the confidence interval(CI) of the true difference such as the upper bound of CI is less than 7%, then non-inferiority is established. </a:t>
            </a:r>
          </a:p>
          <a:p>
            <a:r>
              <a:rPr lang="en-US" dirty="0" smtClean="0"/>
              <a:t>The sample size for </a:t>
            </a:r>
            <a:r>
              <a:rPr lang="en-US" dirty="0" smtClean="0"/>
              <a:t>a non-inferiority test </a:t>
            </a:r>
            <a:r>
              <a:rPr lang="en-US" dirty="0" smtClean="0"/>
              <a:t>often can be determined using </a:t>
            </a:r>
            <a:r>
              <a:rPr lang="en-US" dirty="0" smtClean="0"/>
              <a:t>a confidence </a:t>
            </a:r>
            <a:r>
              <a:rPr lang="en-US" dirty="0" smtClean="0"/>
              <a:t>interval approach with the assumed non-inferiority margin and </a:t>
            </a:r>
            <a:r>
              <a:rPr lang="en-US" dirty="0" smtClean="0"/>
              <a:t>assumed </a:t>
            </a:r>
            <a:r>
              <a:rPr lang="en-US" dirty="0" smtClean="0"/>
              <a:t>true mortality </a:t>
            </a:r>
            <a:r>
              <a:rPr lang="en-US" dirty="0" smtClean="0"/>
              <a:t>rates </a:t>
            </a:r>
            <a:r>
              <a:rPr lang="en-US" dirty="0" smtClean="0"/>
              <a:t>for both groups.</a:t>
            </a:r>
          </a:p>
        </p:txBody>
      </p:sp>
    </p:spTree>
    <p:extLst>
      <p:ext uri="{BB962C8B-B14F-4D97-AF65-F5344CB8AC3E}">
        <p14:creationId xmlns:p14="http://schemas.microsoft.com/office/powerpoint/2010/main" val="2757076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3149" y="214481"/>
            <a:ext cx="10364451" cy="434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Bayesian analysis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97712" y="648586"/>
            <a:ext cx="10979888" cy="6092455"/>
          </a:xfrm>
        </p:spPr>
        <p:txBody>
          <a:bodyPr>
            <a:noAutofit/>
          </a:bodyPr>
          <a:lstStyle/>
          <a:p>
            <a:r>
              <a:rPr lang="en-US" dirty="0" smtClean="0"/>
              <a:t>Conventional statistical approach</a:t>
            </a:r>
          </a:p>
          <a:p>
            <a:pPr lvl="1"/>
            <a:r>
              <a:rPr lang="en-US" sz="2000" dirty="0" smtClean="0"/>
              <a:t>What is the likelihood observing the sample difference in my data assuming the true difference is a </a:t>
            </a:r>
            <a:r>
              <a:rPr lang="en-US" sz="2000" b="1" u="sng" dirty="0" smtClean="0"/>
              <a:t>fixed number (constant) </a:t>
            </a:r>
            <a:r>
              <a:rPr lang="en-US" sz="2000" dirty="0" smtClean="0"/>
              <a:t>: </a:t>
            </a:r>
            <a:r>
              <a:rPr lang="en-US" sz="2000" dirty="0" err="1" smtClean="0"/>
              <a:t>Prob</a:t>
            </a:r>
            <a:r>
              <a:rPr lang="en-US" sz="2000" dirty="0" smtClean="0"/>
              <a:t> (</a:t>
            </a:r>
            <a:r>
              <a:rPr lang="en-US" sz="2000" dirty="0" err="1" smtClean="0"/>
              <a:t>dATA</a:t>
            </a:r>
            <a:r>
              <a:rPr lang="en-US" sz="2000" dirty="0"/>
              <a:t> </a:t>
            </a:r>
            <a:r>
              <a:rPr lang="en-US" sz="2000" dirty="0" smtClean="0"/>
              <a:t>| p1-p2)</a:t>
            </a:r>
          </a:p>
          <a:p>
            <a:pPr lvl="1"/>
            <a:r>
              <a:rPr lang="en-US" sz="2000" dirty="0" smtClean="0"/>
              <a:t>Thus, we estimate the p1-p2 (true difference) in interval scales </a:t>
            </a:r>
            <a:r>
              <a:rPr lang="en-US" sz="2000" dirty="0" smtClean="0">
                <a:sym typeface="Wingdings" panose="05000000000000000000" pitchFamily="2" charset="2"/>
              </a:rPr>
              <a:t> confidence intervals</a:t>
            </a:r>
            <a:endParaRPr lang="en-US" sz="2000" dirty="0" smtClean="0"/>
          </a:p>
          <a:p>
            <a:r>
              <a:rPr lang="en-US" dirty="0" smtClean="0"/>
              <a:t>Bayesian analysis</a:t>
            </a:r>
          </a:p>
          <a:p>
            <a:pPr lvl="1"/>
            <a:r>
              <a:rPr lang="en-US" sz="2000" dirty="0" smtClean="0"/>
              <a:t>The true difference exist not in a constant rather in a distribution such as the normal distribution (</a:t>
            </a:r>
            <a:r>
              <a:rPr lang="en-US" sz="2000" b="1" i="1" dirty="0" smtClean="0"/>
              <a:t>prior distribution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And we simply update that prior distribution using the observed data</a:t>
            </a:r>
          </a:p>
          <a:p>
            <a:pPr lvl="1"/>
            <a:r>
              <a:rPr lang="en-US" sz="2000" dirty="0" smtClean="0"/>
              <a:t>Thus, we compute the </a:t>
            </a:r>
            <a:r>
              <a:rPr lang="en-US" sz="2000" b="1" i="1" dirty="0" smtClean="0"/>
              <a:t>posterior distribution </a:t>
            </a:r>
            <a:r>
              <a:rPr lang="en-US" sz="2000" dirty="0" smtClean="0"/>
              <a:t>of the true differences by incorporating currently observed data to the prior distribution &amp; adapting the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Baye’s</a:t>
            </a:r>
            <a:r>
              <a:rPr lang="en-US" sz="2000" dirty="0" smtClean="0">
                <a:sym typeface="Wingdings" panose="05000000000000000000" pitchFamily="2" charset="2"/>
              </a:rPr>
              <a:t> rules .</a:t>
            </a:r>
          </a:p>
          <a:p>
            <a:pPr lvl="1"/>
            <a:r>
              <a:rPr lang="en-US" sz="2000" dirty="0" smtClean="0"/>
              <a:t>Thus, no confidence intervals but there is an updated </a:t>
            </a:r>
            <a:r>
              <a:rPr lang="en-US" sz="2000" b="1" i="1" dirty="0" smtClean="0"/>
              <a:t>posterior distribution</a:t>
            </a:r>
          </a:p>
          <a:p>
            <a:pPr lvl="1"/>
            <a:r>
              <a:rPr lang="en-US" sz="2000" dirty="0" smtClean="0"/>
              <a:t>Then, we can summarize the updated posterior distribution using two representative percentile (2.5%, 97.5 % percentiles)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b="1" dirty="0" smtClean="0">
                <a:sym typeface="Wingdings" panose="05000000000000000000" pitchFamily="2" charset="2"/>
              </a:rPr>
              <a:t>95% credible interval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2820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149" y="207531"/>
            <a:ext cx="10364451" cy="582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Bayes' rule and more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27618"/>
            <a:ext cx="256464" cy="2019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4761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3" descr="{\displaystyle P(A\mid B)={\frac {P(B\mid A)\,P(A)}{P(B)}},}"/>
          <p:cNvSpPr>
            <a:spLocks noChangeAspect="1" noChangeArrowheads="1"/>
          </p:cNvSpPr>
          <p:nvPr/>
        </p:nvSpPr>
        <p:spPr bwMode="auto">
          <a:xfrm>
            <a:off x="288925" y="-654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A"/>
          <p:cNvSpPr>
            <a:spLocks noChangeAspect="1" noChangeArrowheads="1"/>
          </p:cNvSpPr>
          <p:nvPr/>
        </p:nvSpPr>
        <p:spPr bwMode="auto">
          <a:xfrm>
            <a:off x="668338" y="-5016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5" descr="B"/>
          <p:cNvSpPr>
            <a:spLocks noChangeAspect="1" noChangeArrowheads="1"/>
          </p:cNvSpPr>
          <p:nvPr/>
        </p:nvSpPr>
        <p:spPr bwMode="auto">
          <a:xfrm>
            <a:off x="1049338" y="-5016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{\displaystyle P(B)\neq 0}"/>
          <p:cNvSpPr>
            <a:spLocks noChangeAspect="1" noChangeArrowheads="1"/>
          </p:cNvSpPr>
          <p:nvPr/>
        </p:nvSpPr>
        <p:spPr bwMode="auto">
          <a:xfrm>
            <a:off x="2054225" y="-5016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7" descr="P(A)"/>
          <p:cNvSpPr>
            <a:spLocks noChangeAspect="1" noChangeArrowheads="1"/>
          </p:cNvSpPr>
          <p:nvPr/>
        </p:nvSpPr>
        <p:spPr bwMode="auto">
          <a:xfrm>
            <a:off x="79375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P(B)"/>
          <p:cNvSpPr>
            <a:spLocks noChangeAspect="1" noChangeArrowheads="1"/>
          </p:cNvSpPr>
          <p:nvPr/>
        </p:nvSpPr>
        <p:spPr bwMode="auto">
          <a:xfrm>
            <a:off x="460375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9" descr="A"/>
          <p:cNvSpPr>
            <a:spLocks noChangeAspect="1" noChangeArrowheads="1"/>
          </p:cNvSpPr>
          <p:nvPr/>
        </p:nvSpPr>
        <p:spPr bwMode="auto">
          <a:xfrm>
            <a:off x="2455863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B"/>
          <p:cNvSpPr>
            <a:spLocks noChangeAspect="1" noChangeArrowheads="1"/>
          </p:cNvSpPr>
          <p:nvPr/>
        </p:nvSpPr>
        <p:spPr bwMode="auto">
          <a:xfrm>
            <a:off x="2835275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1" descr="P(A\mid B)"/>
          <p:cNvSpPr>
            <a:spLocks noChangeAspect="1" noChangeArrowheads="1"/>
          </p:cNvSpPr>
          <p:nvPr/>
        </p:nvSpPr>
        <p:spPr bwMode="auto">
          <a:xfrm>
            <a:off x="79375" y="7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2" descr="A"/>
          <p:cNvSpPr>
            <a:spLocks noChangeAspect="1" noChangeArrowheads="1"/>
          </p:cNvSpPr>
          <p:nvPr/>
        </p:nvSpPr>
        <p:spPr bwMode="auto">
          <a:xfrm>
            <a:off x="3652838" y="7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3" descr="B"/>
          <p:cNvSpPr>
            <a:spLocks noChangeAspect="1" noChangeArrowheads="1"/>
          </p:cNvSpPr>
          <p:nvPr/>
        </p:nvSpPr>
        <p:spPr bwMode="auto">
          <a:xfrm>
            <a:off x="4370388" y="7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4" descr="{\displaystyle P(B\mid A)}"/>
          <p:cNvSpPr>
            <a:spLocks noChangeAspect="1" noChangeArrowheads="1"/>
          </p:cNvSpPr>
          <p:nvPr/>
        </p:nvSpPr>
        <p:spPr bwMode="auto">
          <a:xfrm>
            <a:off x="79375" y="365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5" descr="B"/>
          <p:cNvSpPr>
            <a:spLocks noChangeAspect="1" noChangeArrowheads="1"/>
          </p:cNvSpPr>
          <p:nvPr/>
        </p:nvSpPr>
        <p:spPr bwMode="auto">
          <a:xfrm>
            <a:off x="2228850" y="365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6" descr="A"/>
          <p:cNvSpPr>
            <a:spLocks noChangeAspect="1" noChangeArrowheads="1"/>
          </p:cNvSpPr>
          <p:nvPr/>
        </p:nvSpPr>
        <p:spPr bwMode="auto">
          <a:xfrm>
            <a:off x="2946400" y="365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AutoShape 18" descr="{\displaystyle P(A\mid B)={\frac {P(B\mid A)\,P(A)}{P(B)}},}"/>
              <p:cNvSpPr>
                <a:spLocks noGrp="1" noChangeAspect="1" noChangeArrowheads="1"/>
              </p:cNvSpPr>
              <p:nvPr>
                <p:ph sz="quarter" idx="13"/>
              </p:nvPr>
            </p:nvSpPr>
            <p:spPr bwMode="auto">
              <a:xfrm>
                <a:off x="819150" y="785381"/>
                <a:ext cx="10458450" cy="5381504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400" i="1" dirty="0" smtClean="0">
                    <a:latin typeface="Cambria Math" panose="02040503050406030204" pitchFamily="18" charset="0"/>
                  </a:rPr>
                  <a:t>P(true difference | Data)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𝑑𝑎𝑡𝑎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sz="1600" i="1" dirty="0">
                            <a:latin typeface="Cambria Math" panose="02040503050406030204" pitchFamily="18" charset="0"/>
                          </a:rPr>
                          <m:t>true</m:t>
                        </m:r>
                        <m:r>
                          <m:rPr>
                            <m:nor/>
                          </m:rPr>
                          <a:rPr lang="en-US" sz="16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i="1" dirty="0">
                            <a:latin typeface="Cambria Math" panose="02040503050406030204" pitchFamily="18" charset="0"/>
                          </a:rPr>
                          <m:t>difference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1600" i="1" dirty="0">
                            <a:latin typeface="Cambria Math" panose="02040503050406030204" pitchFamily="18" charset="0"/>
                          </a:rPr>
                          <m:t>true</m:t>
                        </m:r>
                        <m:r>
                          <m:rPr>
                            <m:nor/>
                          </m:rPr>
                          <a:rPr lang="en-US" sz="16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600" i="1" dirty="0">
                            <a:latin typeface="Cambria Math" panose="02040503050406030204" pitchFamily="18" charset="0"/>
                          </a:rPr>
                          <m:t>difference</m:t>
                        </m:r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1600" i="1" dirty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𝑑𝑎𝑡𝑎</m:t>
                        </m:r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16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i="1" dirty="0" smtClean="0">
                    <a:latin typeface="Cambria Math" panose="02040503050406030204" pitchFamily="18" charset="0"/>
                  </a:rPr>
                  <a:t>              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𝑑𝑎𝑡𝑎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sz="1800" i="1" dirty="0">
                            <a:latin typeface="Cambria Math" panose="02040503050406030204" pitchFamily="18" charset="0"/>
                          </a:rPr>
                          <m:t>true</m:t>
                        </m:r>
                        <m:r>
                          <m:rPr>
                            <m:nor/>
                          </m:rPr>
                          <a:rPr lang="en-US" sz="1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800" i="1" dirty="0">
                            <a:latin typeface="Cambria Math" panose="02040503050406030204" pitchFamily="18" charset="0"/>
                          </a:rPr>
                          <m:t>difference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1800" i="1" dirty="0">
                            <a:latin typeface="Cambria Math" panose="02040503050406030204" pitchFamily="18" charset="0"/>
                          </a:rPr>
                          <m:t>true</m:t>
                        </m:r>
                        <m:r>
                          <m:rPr>
                            <m:nor/>
                          </m:rPr>
                          <a:rPr lang="en-US" sz="1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800" i="1" dirty="0">
                            <a:latin typeface="Cambria Math" panose="02040503050406030204" pitchFamily="18" charset="0"/>
                          </a:rPr>
                          <m:t>difference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∫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𝑑𝑎𝑡𝑎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true</m:t>
                            </m:r>
                            <m:r>
                              <m:rPr>
                                <m:nor/>
                              </m:rP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difference</m:t>
                            </m:r>
                          </m:e>
                        </m:d>
                        <m:d>
                          <m:d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true</m:t>
                            </m:r>
                            <m:r>
                              <m:rPr>
                                <m:nor/>
                              </m:rP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difference</m:t>
                            </m:r>
                          </m:e>
                        </m:d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𝑑𝑓</m:t>
                        </m:r>
                      </m:den>
                    </m:f>
                  </m:oMath>
                </a14:m>
                <a:endParaRPr lang="en-US" sz="18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800" i="1" dirty="0" smtClean="0">
                    <a:latin typeface="Cambria Math" panose="02040503050406030204" pitchFamily="18" charset="0"/>
                  </a:rPr>
                  <a:t>                                                                  ∝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𝑑𝑎𝑡𝑎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nor/>
                      </m:rPr>
                      <a:rPr lang="en-US" sz="1800" i="1" dirty="0">
                        <a:latin typeface="Cambria Math" panose="02040503050406030204" pitchFamily="18" charset="0"/>
                      </a:rPr>
                      <m:t>true</m:t>
                    </m:r>
                    <m:r>
                      <m:rPr>
                        <m:nor/>
                      </m:rP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i="1" dirty="0">
                        <a:latin typeface="Cambria Math" panose="02040503050406030204" pitchFamily="18" charset="0"/>
                      </a:rPr>
                      <m:t>difference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800" i="1" dirty="0">
                        <a:latin typeface="Cambria Math" panose="02040503050406030204" pitchFamily="18" charset="0"/>
                      </a:rPr>
                      <m:t>true</m:t>
                    </m:r>
                    <m:r>
                      <m:rPr>
                        <m:nor/>
                      </m:rP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i="1" dirty="0">
                        <a:latin typeface="Cambria Math" panose="02040503050406030204" pitchFamily="18" charset="0"/>
                      </a:rPr>
                      <m:t>difference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i="1" dirty="0" smtClean="0">
                    <a:latin typeface="Cambria Math" panose="02040503050406030204" pitchFamily="18" charset="0"/>
                  </a:rPr>
                  <a:t>--</a:t>
                </a:r>
                <a:r>
                  <a:rPr lang="en-US" sz="1800" dirty="0"/>
                  <a:t> </a:t>
                </a:r>
                <a:r>
                  <a:rPr lang="en-US" sz="1800" dirty="0" smtClean="0"/>
                  <a:t>&gt; </a:t>
                </a:r>
                <a:r>
                  <a:rPr lang="en-US" sz="1800" b="1" dirty="0" smtClean="0"/>
                  <a:t>Posterior </a:t>
                </a:r>
                <a:r>
                  <a:rPr lang="en-US" sz="1800" b="1" dirty="0"/>
                  <a:t>distribution is proportional to data distribution * prior distribution</a:t>
                </a:r>
                <a:endParaRPr lang="en-US" sz="1800" b="1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1800" i="1" dirty="0" smtClean="0">
                    <a:latin typeface="Cambria Math" panose="02040503050406030204" pitchFamily="18" charset="0"/>
                  </a:rPr>
                  <a:t>                                                                 </a:t>
                </a:r>
                <a:endParaRPr lang="en-US" sz="1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AutoShape 18" descr="{\displaystyle P(A\mid B)={\frac {P(B\mid A)\,P(A)}{P(B)}},}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 bwMode="auto">
              <a:xfrm>
                <a:off x="819150" y="785381"/>
                <a:ext cx="10458450" cy="5381504"/>
              </a:xfrm>
              <a:prstGeom prst="rect">
                <a:avLst/>
              </a:prstGeom>
              <a:blipFill>
                <a:blip r:embed="rId3"/>
                <a:stretch>
                  <a:fillRect l="-758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38" y="3946770"/>
            <a:ext cx="10609262" cy="261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41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534" y="159489"/>
            <a:ext cx="9099722" cy="630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46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31818"/>
          </a:xfrm>
        </p:spPr>
        <p:txBody>
          <a:bodyPr>
            <a:normAutofit/>
          </a:bodyPr>
          <a:lstStyle/>
          <a:p>
            <a:r>
              <a:rPr lang="en-US" dirty="0" smtClean="0"/>
              <a:t>Posterior distribution using different priors.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82772" y="1244009"/>
            <a:ext cx="10984193" cy="45613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8316" y="6166884"/>
            <a:ext cx="4827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: http://qingkaikong.blogspot.com</a:t>
            </a:r>
          </a:p>
        </p:txBody>
      </p:sp>
    </p:spTree>
    <p:extLst>
      <p:ext uri="{BB962C8B-B14F-4D97-AF65-F5344CB8AC3E}">
        <p14:creationId xmlns:p14="http://schemas.microsoft.com/office/powerpoint/2010/main" val="2586000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10533063" cy="5191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Statistical details from the appendix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4279" y="1315146"/>
            <a:ext cx="1056876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STATISTICAL METHODS FOR SECONDARY ANALYSES</a:t>
            </a:r>
          </a:p>
          <a:p>
            <a:r>
              <a:rPr lang="en-US" sz="2400" dirty="0">
                <a:latin typeface="Cambria" panose="02040503050406030204" pitchFamily="18" charset="0"/>
              </a:rPr>
              <a:t>Bayesian Version of a Comparison of Proportions</a:t>
            </a:r>
          </a:p>
          <a:p>
            <a:r>
              <a:rPr lang="en-US" sz="2400" dirty="0">
                <a:latin typeface="Cambria" panose="02040503050406030204" pitchFamily="18" charset="0"/>
              </a:rPr>
              <a:t>Proportions are assigned </a:t>
            </a:r>
            <a:r>
              <a:rPr lang="en-US" sz="2400" u="sng" dirty="0">
                <a:latin typeface="Cambria" panose="02040503050406030204" pitchFamily="18" charset="0"/>
              </a:rPr>
              <a:t>uniform prior distributions; resulting posterior distributions follow </a:t>
            </a:r>
            <a:r>
              <a:rPr lang="en-US" sz="2400" u="sng" dirty="0" smtClean="0">
                <a:latin typeface="Cambria" panose="02040503050406030204" pitchFamily="18" charset="0"/>
              </a:rPr>
              <a:t>beta distributions</a:t>
            </a:r>
            <a:r>
              <a:rPr lang="en-US" sz="2400" dirty="0">
                <a:latin typeface="Cambria" panose="02040503050406030204" pitchFamily="18" charset="0"/>
              </a:rPr>
              <a:t>. Comparison between proportions in two treatment groups is thus a difference of </a:t>
            </a:r>
            <a:r>
              <a:rPr lang="en-US" sz="2400" dirty="0" smtClean="0">
                <a:latin typeface="Cambria" panose="02040503050406030204" pitchFamily="18" charset="0"/>
              </a:rPr>
              <a:t>two beta distributions. This </a:t>
            </a:r>
            <a:r>
              <a:rPr lang="en-US" sz="2400" dirty="0">
                <a:latin typeface="Cambria" panose="02040503050406030204" pitchFamily="18" charset="0"/>
              </a:rPr>
              <a:t>is computed with sampling-based methods or, with large sample sizes</a:t>
            </a:r>
            <a:r>
              <a:rPr lang="en-US" sz="2400" dirty="0" smtClean="0">
                <a:latin typeface="Cambria" panose="02040503050406030204" pitchFamily="18" charset="0"/>
              </a:rPr>
              <a:t>, using </a:t>
            </a:r>
            <a:r>
              <a:rPr lang="en-US" sz="2400" dirty="0">
                <a:latin typeface="Cambria" panose="02040503050406030204" pitchFamily="18" charset="0"/>
              </a:rPr>
              <a:t>a normal approximation to the beta distribution</a:t>
            </a:r>
            <a:r>
              <a:rPr lang="en-US" sz="2400" dirty="0" smtClean="0">
                <a:latin typeface="Cambria" panose="02040503050406030204" pitchFamily="18" charset="0"/>
              </a:rPr>
              <a:t>. </a:t>
            </a:r>
          </a:p>
          <a:p>
            <a:endParaRPr lang="en-US" sz="2400" dirty="0">
              <a:latin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</a:rPr>
              <a:t>Bayesian Version of a t-test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When </a:t>
            </a:r>
            <a:r>
              <a:rPr lang="en-US" sz="2400" i="1" dirty="0">
                <a:latin typeface="Cambria,Italic"/>
              </a:rPr>
              <a:t>Y </a:t>
            </a:r>
            <a:r>
              <a:rPr lang="en-US" sz="2400" dirty="0">
                <a:latin typeface="Cambria" panose="02040503050406030204" pitchFamily="18" charset="0"/>
              </a:rPr>
              <a:t>follows a </a:t>
            </a:r>
            <a:r>
              <a:rPr lang="en-US" sz="2400" i="1" dirty="0">
                <a:latin typeface="Cambria,Italic"/>
              </a:rPr>
              <a:t>Normal</a:t>
            </a:r>
            <a:r>
              <a:rPr lang="en-US" sz="2400" dirty="0">
                <a:latin typeface="Cambria" panose="02040503050406030204" pitchFamily="18" charset="0"/>
              </a:rPr>
              <a:t>(</a:t>
            </a:r>
            <a:r>
              <a:rPr lang="en-US" sz="2400" i="1" dirty="0">
                <a:latin typeface="Cambria,Italic"/>
              </a:rPr>
              <a:t>μ</a:t>
            </a:r>
            <a:r>
              <a:rPr lang="en-US" sz="2400" dirty="0">
                <a:latin typeface="Cambria" panose="02040503050406030204" pitchFamily="18" charset="0"/>
              </a:rPr>
              <a:t>,</a:t>
            </a:r>
            <a:r>
              <a:rPr lang="en-US" sz="2400" i="1" dirty="0">
                <a:latin typeface="Cambria,Italic"/>
              </a:rPr>
              <a:t>σ2</a:t>
            </a:r>
            <a:r>
              <a:rPr lang="en-US" sz="2400" dirty="0">
                <a:latin typeface="Cambria" panose="02040503050406030204" pitchFamily="18" charset="0"/>
              </a:rPr>
              <a:t>) distribution, and a uniform prior distribution is assigned to (</a:t>
            </a:r>
            <a:r>
              <a:rPr lang="en-US" sz="2400" i="1" dirty="0">
                <a:latin typeface="Cambria,Italic"/>
              </a:rPr>
              <a:t>μ</a:t>
            </a:r>
            <a:r>
              <a:rPr lang="en-US" sz="2400" dirty="0" smtClean="0">
                <a:latin typeface="Cambria" panose="02040503050406030204" pitchFamily="18" charset="0"/>
              </a:rPr>
              <a:t>, log(</a:t>
            </a:r>
            <a:r>
              <a:rPr lang="en-US" sz="2400" i="1" dirty="0" smtClean="0">
                <a:latin typeface="Cambria,Italic"/>
              </a:rPr>
              <a:t>σ</a:t>
            </a:r>
            <a:r>
              <a:rPr lang="en-US" sz="2400" dirty="0">
                <a:latin typeface="Cambria" panose="02040503050406030204" pitchFamily="18" charset="0"/>
              </a:rPr>
              <a:t>)), the posterior distribution of </a:t>
            </a:r>
            <a:r>
              <a:rPr lang="en-US" sz="2400" i="1" dirty="0">
                <a:latin typeface="Cambria,Italic"/>
              </a:rPr>
              <a:t>μ </a:t>
            </a:r>
            <a:r>
              <a:rPr lang="en-US" sz="2400" dirty="0">
                <a:latin typeface="Cambria" panose="02040503050406030204" pitchFamily="18" charset="0"/>
              </a:rPr>
              <a:t>is a scaled </a:t>
            </a:r>
            <a:r>
              <a:rPr lang="en-US" sz="2400" i="1" dirty="0">
                <a:latin typeface="Cambria,Italic"/>
              </a:rPr>
              <a:t>t </a:t>
            </a:r>
            <a:r>
              <a:rPr lang="en-US" sz="2400" dirty="0">
                <a:latin typeface="Cambria" panose="02040503050406030204" pitchFamily="18" charset="0"/>
              </a:rPr>
              <a:t>distribution</a:t>
            </a:r>
            <a:r>
              <a:rPr lang="en-US" sz="2400" dirty="0" smtClean="0">
                <a:latin typeface="Cambria" panose="02040503050406030204" pitchFamily="18" charset="0"/>
              </a:rPr>
              <a:t>. </a:t>
            </a:r>
            <a:r>
              <a:rPr lang="en-US" sz="2400" u="sng" dirty="0">
                <a:latin typeface="Cambria" panose="02040503050406030204" pitchFamily="18" charset="0"/>
              </a:rPr>
              <a:t>Comparison between means </a:t>
            </a:r>
            <a:r>
              <a:rPr lang="en-US" sz="2400" u="sng" dirty="0" smtClean="0">
                <a:latin typeface="Cambria" panose="02040503050406030204" pitchFamily="18" charset="0"/>
              </a:rPr>
              <a:t>in two </a:t>
            </a:r>
            <a:r>
              <a:rPr lang="en-US" sz="2400" u="sng" dirty="0">
                <a:latin typeface="Cambria" panose="02040503050406030204" pitchFamily="18" charset="0"/>
              </a:rPr>
              <a:t>treatment groups is thus a difference of two scaled </a:t>
            </a:r>
            <a:r>
              <a:rPr lang="en-US" sz="2400" i="1" u="sng" dirty="0">
                <a:latin typeface="Cambria,Italic"/>
              </a:rPr>
              <a:t>t </a:t>
            </a:r>
            <a:r>
              <a:rPr lang="en-US" sz="2400" u="sng" dirty="0">
                <a:latin typeface="Cambria" panose="02040503050406030204" pitchFamily="18" charset="0"/>
              </a:rPr>
              <a:t>distributions</a:t>
            </a:r>
            <a:r>
              <a:rPr lang="en-US" sz="2400" dirty="0">
                <a:latin typeface="Cambria" panose="02040503050406030204" pitchFamily="18" charset="0"/>
              </a:rPr>
              <a:t>. This is computed </a:t>
            </a:r>
            <a:r>
              <a:rPr lang="en-US" sz="2400" dirty="0" smtClean="0">
                <a:latin typeface="Cambria" panose="02040503050406030204" pitchFamily="18" charset="0"/>
              </a:rPr>
              <a:t>with sampling-based </a:t>
            </a:r>
            <a:r>
              <a:rPr lang="en-US" sz="2400" dirty="0">
                <a:latin typeface="Cambria" panose="02040503050406030204" pitchFamily="18" charset="0"/>
              </a:rPr>
              <a:t>methods.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229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23475"/>
          </a:xfrm>
        </p:spPr>
        <p:txBody>
          <a:bodyPr>
            <a:normAutofit fontScale="90000"/>
          </a:bodyPr>
          <a:lstStyle/>
          <a:p>
            <a:r>
              <a:rPr lang="en-US" smtClean="0"/>
              <a:t>Bayesisian</a:t>
            </a:r>
            <a:r>
              <a:rPr lang="en-US" dirty="0" smtClean="0"/>
              <a:t> or not?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61507" y="1041992"/>
            <a:ext cx="5658293" cy="5433236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Different Interpretation of the results </a:t>
            </a:r>
          </a:p>
          <a:p>
            <a:r>
              <a:rPr lang="en-US" dirty="0" smtClean="0"/>
              <a:t>Updating knowledge instead of testing a null hypothesis over and over again</a:t>
            </a:r>
          </a:p>
          <a:p>
            <a:r>
              <a:rPr lang="en-US" dirty="0" smtClean="0"/>
              <a:t>Smaller sample size </a:t>
            </a:r>
            <a:r>
              <a:rPr lang="en-US" dirty="0" smtClean="0"/>
              <a:t>May be required </a:t>
            </a:r>
            <a:r>
              <a:rPr lang="en-US" dirty="0" smtClean="0"/>
              <a:t>but the smaller sample size, the bigger influence of the prior specification</a:t>
            </a:r>
          </a:p>
          <a:p>
            <a:pPr lvl="1"/>
            <a:r>
              <a:rPr lang="en-US" dirty="0" smtClean="0"/>
              <a:t>Lee </a:t>
            </a:r>
            <a:r>
              <a:rPr lang="en-US" dirty="0"/>
              <a:t>S-Y, Song X-Y. Evaluation of the Bayesian and maximum likelihood approaches in analyzing structural equation models with small sample sizes. Multivariate Behavioral Research. </a:t>
            </a:r>
            <a:r>
              <a:rPr lang="en-US" dirty="0" smtClean="0"/>
              <a:t>2004;39:653–686</a:t>
            </a:r>
          </a:p>
          <a:p>
            <a:r>
              <a:rPr lang="en-US" dirty="0" smtClean="0"/>
              <a:t>Better handling of non-normal p1-p2s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, estimating a mediation effect 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847907" y="1465468"/>
            <a:ext cx="5429693" cy="5009760"/>
          </a:xfrm>
        </p:spPr>
        <p:txBody>
          <a:bodyPr>
            <a:normAutofit/>
          </a:bodyPr>
          <a:lstStyle/>
          <a:p>
            <a:r>
              <a:rPr lang="en-US" dirty="0" smtClean="0"/>
              <a:t>Still require assumption on prior probabilities</a:t>
            </a:r>
          </a:p>
          <a:p>
            <a:pPr lvl="1"/>
            <a:r>
              <a:rPr lang="en-US" dirty="0" smtClean="0"/>
              <a:t>Usually uniform and normal distribution are used. How to justify this specification?</a:t>
            </a:r>
          </a:p>
          <a:p>
            <a:r>
              <a:rPr lang="en-US" dirty="0" smtClean="0"/>
              <a:t>Intensive computation </a:t>
            </a:r>
            <a:r>
              <a:rPr lang="en-US" dirty="0" smtClean="0"/>
              <a:t>time(</a:t>
            </a:r>
            <a:r>
              <a:rPr lang="en-US" dirty="0" err="1" smtClean="0"/>
              <a:t>WinBUGs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In principal, Non-</a:t>
            </a:r>
            <a:r>
              <a:rPr lang="en-US" dirty="0" err="1" smtClean="0"/>
              <a:t>Bayesianist</a:t>
            </a:r>
            <a:r>
              <a:rPr lang="en-US" dirty="0" smtClean="0"/>
              <a:t>(Frequentist)   can not agree on the assumption that       the true p1-p2 is not a fixed number.     	</a:t>
            </a:r>
            <a:r>
              <a:rPr lang="en-US" dirty="0" err="1" smtClean="0"/>
              <a:t>Eg</a:t>
            </a:r>
            <a:r>
              <a:rPr lang="en-US" dirty="0" smtClean="0"/>
              <a:t>, The true </a:t>
            </a:r>
            <a:r>
              <a:rPr lang="en-US" dirty="0" smtClean="0"/>
              <a:t>incidence rate</a:t>
            </a:r>
            <a:r>
              <a:rPr lang="en-US" dirty="0" smtClean="0"/>
              <a:t> </a:t>
            </a:r>
            <a:r>
              <a:rPr lang="en-US" dirty="0" smtClean="0"/>
              <a:t>comparing the two groups </a:t>
            </a:r>
            <a:r>
              <a:rPr lang="en-US" dirty="0" smtClean="0"/>
              <a:t>follows the uniform distribution (-0.05, + 0.05)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26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5" y="180753"/>
            <a:ext cx="10364451" cy="1105787"/>
          </a:xfrm>
        </p:spPr>
        <p:txBody>
          <a:bodyPr>
            <a:normAutofit/>
          </a:bodyPr>
          <a:lstStyle/>
          <a:p>
            <a:r>
              <a:rPr lang="en-US" b="1" dirty="0"/>
              <a:t>References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44279" y="946298"/>
            <a:ext cx="10533321" cy="5497032"/>
          </a:xfrm>
        </p:spPr>
        <p:txBody>
          <a:bodyPr/>
          <a:lstStyle/>
          <a:p>
            <a:r>
              <a:rPr lang="en-US" dirty="0"/>
              <a:t>Van de </a:t>
            </a:r>
            <a:r>
              <a:rPr lang="en-US" dirty="0" err="1"/>
              <a:t>Schoot</a:t>
            </a:r>
            <a:r>
              <a:rPr lang="en-US" dirty="0"/>
              <a:t> R, Kaplan D, </a:t>
            </a:r>
            <a:r>
              <a:rPr lang="en-US" dirty="0" err="1"/>
              <a:t>Denissen</a:t>
            </a:r>
            <a:r>
              <a:rPr lang="en-US" dirty="0"/>
              <a:t> J, </a:t>
            </a:r>
            <a:r>
              <a:rPr lang="en-US" dirty="0" err="1"/>
              <a:t>Asendorpf</a:t>
            </a:r>
            <a:r>
              <a:rPr lang="en-US" dirty="0"/>
              <a:t> JB, </a:t>
            </a:r>
            <a:r>
              <a:rPr lang="en-US" dirty="0" err="1"/>
              <a:t>Neyer</a:t>
            </a:r>
            <a:r>
              <a:rPr lang="en-US" dirty="0"/>
              <a:t> FJ, van </a:t>
            </a:r>
            <a:r>
              <a:rPr lang="en-US" dirty="0" err="1"/>
              <a:t>Aken</a:t>
            </a:r>
            <a:r>
              <a:rPr lang="en-US" dirty="0"/>
              <a:t> MA. A Gentle Introduction to Bayesian Analysis: Applications to Developmental Research. </a:t>
            </a:r>
            <a:r>
              <a:rPr lang="en-US" i="1" dirty="0"/>
              <a:t>Child Development</a:t>
            </a:r>
            <a:r>
              <a:rPr lang="en-US" dirty="0"/>
              <a:t>. 2014;85(3):842-860. doi:10.1111/cdev.12169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0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448396"/>
            <a:ext cx="10364451" cy="4872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Published Study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799515" y="1068701"/>
            <a:ext cx="8592968" cy="4689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74" y="5758176"/>
            <a:ext cx="10364451" cy="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2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20862" y="0"/>
            <a:ext cx="10364451" cy="795613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03087" y="563525"/>
            <a:ext cx="5174512" cy="5709683"/>
          </a:xfrm>
        </p:spPr>
        <p:txBody>
          <a:bodyPr>
            <a:noAutofit/>
          </a:bodyPr>
          <a:lstStyle/>
          <a:p>
            <a:r>
              <a:rPr lang="en-US" sz="1800" dirty="0"/>
              <a:t>Artic </a:t>
            </a:r>
            <a:r>
              <a:rPr lang="en-US" sz="1800" dirty="0" smtClean="0"/>
              <a:t>stenosis : a condition that </a:t>
            </a:r>
            <a:r>
              <a:rPr lang="en-US" sz="1800" dirty="0"/>
              <a:t>one of the valves in the heart is narrowed enough to impede appropriate blood flow. </a:t>
            </a:r>
            <a:endParaRPr lang="en-US" sz="1800" dirty="0" smtClean="0"/>
          </a:p>
          <a:p>
            <a:r>
              <a:rPr lang="en-US" sz="1800" dirty="0"/>
              <a:t>Aortic stenosis is especially common in the elderly, a majority of whom are not candidates for surgical replacement of a new aortic valve due to an increased risk of death during surgery</a:t>
            </a:r>
            <a:r>
              <a:rPr lang="en-US" sz="1800" dirty="0" smtClean="0"/>
              <a:t>.</a:t>
            </a:r>
          </a:p>
          <a:p>
            <a:r>
              <a:rPr lang="en-US" sz="1800" dirty="0" err="1"/>
              <a:t>Transcatheter</a:t>
            </a:r>
            <a:r>
              <a:rPr lang="en-US" sz="1800" dirty="0"/>
              <a:t> Aortic Valve Replacement (</a:t>
            </a:r>
            <a:r>
              <a:rPr lang="en-US" sz="1800" dirty="0" smtClean="0"/>
              <a:t>TAVR): </a:t>
            </a:r>
            <a:r>
              <a:rPr lang="en-US" sz="1800" dirty="0"/>
              <a:t>A catheter is placed in an artery near the groin and, being led by a short wire, the new valve is pushed up towards the heart. The valve is placed in the aorta over the old valve, and uses a mechanism to expand and stay. In this way, doctors are performing procedures on patients who may be too weak for open-heart surgery.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73" y="1383006"/>
            <a:ext cx="5720314" cy="501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816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60" y="315003"/>
            <a:ext cx="8633638" cy="64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90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447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Surgical vs. TAVR aortic-valve replacement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07523" y="1084520"/>
            <a:ext cx="5964677" cy="54757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6172200" y="1371600"/>
            <a:ext cx="5619307" cy="5188687"/>
          </a:xfrm>
        </p:spPr>
        <p:txBody>
          <a:bodyPr/>
          <a:lstStyle/>
          <a:p>
            <a:r>
              <a:rPr lang="en-US" dirty="0" smtClean="0"/>
              <a:t>Target Population : patients with severe symptomatic aortic stenosis who are at high surgical risk(open heart surgery)</a:t>
            </a:r>
          </a:p>
          <a:p>
            <a:r>
              <a:rPr lang="en-US" dirty="0" smtClean="0"/>
              <a:t>Multicenter(87 centers), two arms, N=1660 underwent  TVAR or Surgical Procedure.</a:t>
            </a:r>
          </a:p>
          <a:p>
            <a:r>
              <a:rPr lang="en-US" dirty="0" smtClean="0"/>
              <a:t>Primary outcome: composite death from any cause or disabling stroke at </a:t>
            </a:r>
            <a:r>
              <a:rPr lang="en-US" b="1" u="sng" dirty="0" smtClean="0"/>
              <a:t>24</a:t>
            </a:r>
            <a:r>
              <a:rPr lang="en-US" u="sng" dirty="0" smtClean="0"/>
              <a:t> months </a:t>
            </a:r>
          </a:p>
          <a:p>
            <a:r>
              <a:rPr lang="en-US" b="1" dirty="0" smtClean="0"/>
              <a:t>12.6% vs 14.0 % </a:t>
            </a:r>
            <a:r>
              <a:rPr lang="en-US" dirty="0" smtClean="0"/>
              <a:t>(</a:t>
            </a:r>
            <a:r>
              <a:rPr lang="en-US" dirty="0" err="1" smtClean="0"/>
              <a:t>tAVR</a:t>
            </a:r>
            <a:r>
              <a:rPr lang="en-US" dirty="0" smtClean="0"/>
              <a:t>. vs OHS)</a:t>
            </a:r>
          </a:p>
          <a:p>
            <a:r>
              <a:rPr lang="en-US" dirty="0" smtClean="0"/>
              <a:t>95% </a:t>
            </a:r>
            <a:r>
              <a:rPr lang="en-US" b="1" i="1" u="sng" dirty="0" smtClean="0"/>
              <a:t>credible interval </a:t>
            </a:r>
            <a:r>
              <a:rPr lang="en-US" dirty="0" smtClean="0"/>
              <a:t>[Bayesian analysis]: -5.2% to 2.3%.</a:t>
            </a:r>
          </a:p>
          <a:p>
            <a:r>
              <a:rPr lang="en-US" dirty="0" smtClean="0"/>
              <a:t>Posterior prob. Of </a:t>
            </a:r>
            <a:r>
              <a:rPr lang="en-US" u="sng" dirty="0" err="1" smtClean="0"/>
              <a:t>noninferiorty</a:t>
            </a:r>
            <a:r>
              <a:rPr lang="en-US" dirty="0" smtClean="0"/>
              <a:t>: &gt;.999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42260" y="5050465"/>
            <a:ext cx="5553740" cy="552893"/>
          </a:xfrm>
          <a:prstGeom prst="roundRect">
            <a:avLst/>
          </a:prstGeom>
          <a:solidFill>
            <a:srgbClr val="FF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5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30506" y="616944"/>
            <a:ext cx="5332164" cy="601520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5841072" y="152138"/>
            <a:ext cx="5407149" cy="44780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1071" y="4506326"/>
            <a:ext cx="5407149" cy="6216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30506" y="1983036"/>
            <a:ext cx="5078776" cy="2104222"/>
          </a:xfrm>
          <a:prstGeom prst="roundRect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305060" y="5827923"/>
            <a:ext cx="1883885" cy="33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16805" y="6213513"/>
            <a:ext cx="4485701" cy="9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285383" y="1254087"/>
            <a:ext cx="1883885" cy="33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958289" y="1575412"/>
            <a:ext cx="5210979" cy="64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142163" y="3035147"/>
            <a:ext cx="2027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964056" y="4212116"/>
            <a:ext cx="2027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1070" y="5118858"/>
            <a:ext cx="5407150" cy="161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4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1127051" y="642974"/>
            <a:ext cx="9643730" cy="558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85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74" y="105342"/>
            <a:ext cx="11600762" cy="664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99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11" y="-363415"/>
            <a:ext cx="11802919" cy="518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11" y="4921317"/>
            <a:ext cx="11884981" cy="183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3331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10130</TotalTime>
  <Words>857</Words>
  <Application>Microsoft Office PowerPoint</Application>
  <PresentationFormat>Widescreen</PresentationFormat>
  <Paragraphs>85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Cambria,Italic</vt:lpstr>
      <vt:lpstr>Arial</vt:lpstr>
      <vt:lpstr>Calibri</vt:lpstr>
      <vt:lpstr>Cambria</vt:lpstr>
      <vt:lpstr>Cambria Math</vt:lpstr>
      <vt:lpstr>Tw Cen MT</vt:lpstr>
      <vt:lpstr>Wingdings</vt:lpstr>
      <vt:lpstr>Droplet</vt:lpstr>
      <vt:lpstr>How to interpret  Bayesian Analysis Results?</vt:lpstr>
      <vt:lpstr>Published Study</vt:lpstr>
      <vt:lpstr>Background</vt:lpstr>
      <vt:lpstr>PowerPoint Presentation</vt:lpstr>
      <vt:lpstr>Surgical vs. TAVR aortic-valve replacement </vt:lpstr>
      <vt:lpstr>PowerPoint Presentation</vt:lpstr>
      <vt:lpstr>PowerPoint Presentation</vt:lpstr>
      <vt:lpstr>PowerPoint Presentation</vt:lpstr>
      <vt:lpstr>PowerPoint Presentation</vt:lpstr>
      <vt:lpstr>Testing Non-inferiority </vt:lpstr>
      <vt:lpstr>Testing non-inferiority  using conventional approach </vt:lpstr>
      <vt:lpstr>What is Bayesian analysis</vt:lpstr>
      <vt:lpstr>Bayes' rule and more</vt:lpstr>
      <vt:lpstr>PowerPoint Presentation</vt:lpstr>
      <vt:lpstr>Posterior distribution using different priors. </vt:lpstr>
      <vt:lpstr>More Statistical details from the appendix</vt:lpstr>
      <vt:lpstr>Bayesisian or not? </vt:lpstr>
      <vt:lpstr>References </vt:lpstr>
    </vt:vector>
  </TitlesOfParts>
  <Company>LA BioMedical Research Institute.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Designs in Clinical Trials</dc:title>
  <dc:creator>Pak, Youngju</dc:creator>
  <cp:lastModifiedBy>Pak, Youngju</cp:lastModifiedBy>
  <cp:revision>98</cp:revision>
  <dcterms:created xsi:type="dcterms:W3CDTF">2017-06-28T22:36:51Z</dcterms:created>
  <dcterms:modified xsi:type="dcterms:W3CDTF">2017-09-05T20:21:16Z</dcterms:modified>
</cp:coreProperties>
</file>