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1186" r:id="rId2"/>
    <p:sldId id="1319" r:id="rId3"/>
    <p:sldId id="1198" r:id="rId4"/>
    <p:sldId id="1200" r:id="rId5"/>
    <p:sldId id="1201" r:id="rId6"/>
    <p:sldId id="1202" r:id="rId7"/>
    <p:sldId id="1203" r:id="rId8"/>
    <p:sldId id="1204" r:id="rId9"/>
    <p:sldId id="1211" r:id="rId10"/>
    <p:sldId id="1228" r:id="rId11"/>
    <p:sldId id="1234" r:id="rId12"/>
    <p:sldId id="1257" r:id="rId13"/>
    <p:sldId id="1136" r:id="rId14"/>
    <p:sldId id="1138" r:id="rId15"/>
    <p:sldId id="1320" r:id="rId16"/>
    <p:sldId id="1322" r:id="rId17"/>
    <p:sldId id="1331" r:id="rId18"/>
    <p:sldId id="1326" r:id="rId19"/>
    <p:sldId id="1324" r:id="rId20"/>
    <p:sldId id="1323" r:id="rId21"/>
    <p:sldId id="1330" r:id="rId22"/>
    <p:sldId id="1139" r:id="rId23"/>
    <p:sldId id="1140" r:id="rId24"/>
    <p:sldId id="1143" r:id="rId25"/>
    <p:sldId id="1153" r:id="rId26"/>
    <p:sldId id="1154" r:id="rId27"/>
    <p:sldId id="1155" r:id="rId28"/>
    <p:sldId id="1338" r:id="rId29"/>
    <p:sldId id="1144" r:id="rId30"/>
    <p:sldId id="1145" r:id="rId31"/>
    <p:sldId id="1146" r:id="rId32"/>
    <p:sldId id="1329" r:id="rId33"/>
    <p:sldId id="1335" r:id="rId34"/>
    <p:sldId id="1336" r:id="rId35"/>
    <p:sldId id="1149" r:id="rId36"/>
    <p:sldId id="1150" r:id="rId37"/>
    <p:sldId id="1151" r:id="rId38"/>
    <p:sldId id="1332" r:id="rId39"/>
    <p:sldId id="1337" r:id="rId4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1A0DE4"/>
    <a:srgbClr val="BD0F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80" autoAdjust="0"/>
    <p:restoredTop sz="88502" autoAdjust="0"/>
  </p:normalViewPr>
  <p:slideViewPr>
    <p:cSldViewPr snapToGrid="0" snapToObjects="1">
      <p:cViewPr varScale="1">
        <p:scale>
          <a:sx n="34" d="100"/>
          <a:sy n="34" d="100"/>
        </p:scale>
        <p:origin x="1365" y="3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A8EC5F85-AFC9-F949-8981-53B2EA93D48F}" type="datetime1">
              <a:rPr lang="en-US"/>
              <a:pPr/>
              <a:t>9/11/2017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90052A75-7BF7-1144-922B-7CBDDAF2B742}" type="slidenum">
              <a:rPr lang="en-US"/>
              <a:pPr/>
              <a:t>‹#›</a:t>
            </a:fld>
            <a:endParaRPr lang="en-US"/>
          </a:p>
        </p:txBody>
      </p:sp>
    </p:spTree>
    <p:extLst>
      <p:ext uri="{BB962C8B-B14F-4D97-AF65-F5344CB8AC3E}">
        <p14:creationId xmlns:p14="http://schemas.microsoft.com/office/powerpoint/2010/main" val="37705637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28" charset="-128"/>
        <a:cs typeface="ＭＳ Ｐゴシック" pitchFamily="-1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2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2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2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Garamond" charset="0"/>
                <a:ea typeface="ＭＳ Ｐゴシック" charset="0"/>
                <a:cs typeface="ＭＳ Ｐゴシック" charset="0"/>
              </a:defRPr>
            </a:lvl1pPr>
            <a:lvl2pPr marL="38652428" indent="-38186541">
              <a:defRPr sz="2000">
                <a:solidFill>
                  <a:schemeClr val="tx1"/>
                </a:solidFill>
                <a:latin typeface="Garamond" charset="0"/>
                <a:ea typeface="ＭＳ Ｐゴシック" charset="0"/>
              </a:defRPr>
            </a:lvl2pPr>
            <a:lvl3pPr>
              <a:defRPr sz="20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marL="465887" eaLnBrk="0" fontAlgn="base" hangingPunct="0">
              <a:spcBef>
                <a:spcPct val="0"/>
              </a:spcBef>
              <a:spcAft>
                <a:spcPct val="0"/>
              </a:spcAft>
              <a:defRPr sz="2000">
                <a:solidFill>
                  <a:schemeClr val="tx1"/>
                </a:solidFill>
                <a:latin typeface="Garamond" charset="0"/>
                <a:ea typeface="ＭＳ Ｐゴシック" charset="0"/>
              </a:defRPr>
            </a:lvl6pPr>
            <a:lvl7pPr marL="931774" eaLnBrk="0" fontAlgn="base" hangingPunct="0">
              <a:spcBef>
                <a:spcPct val="0"/>
              </a:spcBef>
              <a:spcAft>
                <a:spcPct val="0"/>
              </a:spcAft>
              <a:defRPr sz="2000">
                <a:solidFill>
                  <a:schemeClr val="tx1"/>
                </a:solidFill>
                <a:latin typeface="Garamond" charset="0"/>
                <a:ea typeface="ＭＳ Ｐゴシック" charset="0"/>
              </a:defRPr>
            </a:lvl7pPr>
            <a:lvl8pPr marL="1397660" eaLnBrk="0" fontAlgn="base" hangingPunct="0">
              <a:spcBef>
                <a:spcPct val="0"/>
              </a:spcBef>
              <a:spcAft>
                <a:spcPct val="0"/>
              </a:spcAft>
              <a:defRPr sz="2000">
                <a:solidFill>
                  <a:schemeClr val="tx1"/>
                </a:solidFill>
                <a:latin typeface="Garamond" charset="0"/>
                <a:ea typeface="ＭＳ Ｐゴシック" charset="0"/>
              </a:defRPr>
            </a:lvl8pPr>
            <a:lvl9pPr marL="1863547" eaLnBrk="0" fontAlgn="base" hangingPunct="0">
              <a:spcBef>
                <a:spcPct val="0"/>
              </a:spcBef>
              <a:spcAft>
                <a:spcPct val="0"/>
              </a:spcAft>
              <a:defRPr sz="2000">
                <a:solidFill>
                  <a:schemeClr val="tx1"/>
                </a:solidFill>
                <a:latin typeface="Garamond" charset="0"/>
                <a:ea typeface="ＭＳ Ｐゴシック" charset="0"/>
              </a:defRPr>
            </a:lvl9pPr>
          </a:lstStyle>
          <a:p>
            <a:fld id="{59F9087C-BEAD-E743-93CF-47FD8AE4A49B}" type="slidenum">
              <a:rPr lang="en-US" sz="1200">
                <a:latin typeface="Arial" charset="0"/>
              </a:rPr>
              <a:pPr/>
              <a:t>4</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3427"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atin typeface="Calibri" charset="0"/>
                <a:ea typeface="ＭＳ Ｐゴシック" charset="0"/>
                <a:cs typeface="ＭＳ Ｐゴシック" charset="0"/>
              </a:rPr>
              <a:t>The same SNP that we found related to LDL-C was recently reported by Samani et al to related to risk for coronary heart disease.  In our study, we found that that individuals with the AA genotype had 16mg/dL increased LDL-C.  And these individuals had a 1.3-fold increased risk for one copy and 1.7-fold increased risk with two copies.</a:t>
            </a:r>
          </a:p>
        </p:txBody>
      </p:sp>
      <p:sp>
        <p:nvSpPr>
          <p:cNvPr id="10342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08F383D-05A7-4E42-B39E-E038FF47790B}" type="slidenum">
              <a:rPr lang="en-US" sz="1200">
                <a:solidFill>
                  <a:srgbClr val="000000"/>
                </a:solidFill>
                <a:latin typeface="Calibri" charset="0"/>
              </a:rPr>
              <a:pPr algn="r" eaLnBrk="1" hangingPunct="1"/>
              <a:t>27</a:t>
            </a:fld>
            <a:endParaRPr lang="en-US" sz="1200">
              <a:solidFill>
                <a:srgbClr val="000000"/>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5F43EFC-E89F-0E4F-956E-E4BF059E5107}" type="slidenum">
              <a:rPr lang="en-US" sz="1200">
                <a:latin typeface="Calibri" charset="0"/>
              </a:rPr>
              <a:pPr algn="r"/>
              <a:t>29</a:t>
            </a:fld>
            <a:endParaRPr lang="en-US" sz="1200">
              <a:latin typeface="Calibri"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sz="80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44BD4ED-DA29-4797-B654-69D06E9F708E}" type="slidenum">
              <a:rPr lang="en-US" smtClean="0">
                <a:solidFill>
                  <a:prstClr val="black"/>
                </a:solidFill>
                <a:latin typeface="Arial" pitchFamily="34" charset="0"/>
              </a:rPr>
              <a:pPr/>
              <a:t>30</a:t>
            </a:fld>
            <a:endParaRPr lang="en-US" smtClean="0">
              <a:solidFill>
                <a:prstClr val="black"/>
              </a:solidFill>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z="8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A035951-42CC-454A-B1E3-3772599539D0}" type="slidenum">
              <a:rPr lang="en-US" sz="1200">
                <a:latin typeface="Calibri" charset="0"/>
              </a:rPr>
              <a:pPr algn="r"/>
              <a:t>32</a:t>
            </a:fld>
            <a:endParaRPr lang="en-US" sz="1200">
              <a:latin typeface="Calibri"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sz="800">
              <a:latin typeface="Arial" charset="0"/>
              <a:ea typeface="ＭＳ Ｐゴシック"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A </a:t>
            </a:r>
            <a:r>
              <a:rPr lang="en-US" dirty="0"/>
              <a:t>genetic risk score is calculated by multiplying the number of risk alleles at a risk locus by the </a:t>
            </a:r>
            <a:r>
              <a:rPr lang="en-US" dirty="0" smtClean="0"/>
              <a:t>effect </a:t>
            </a:r>
            <a:r>
              <a:rPr lang="en-US" dirty="0"/>
              <a:t>associated with the allele and summing the products across all risk loci.  </a:t>
            </a:r>
            <a:endParaRPr lang="en-US" dirty="0" smtClean="0"/>
          </a:p>
          <a:p>
            <a:pPr defTabSz="914350">
              <a:defRPr/>
            </a:pPr>
            <a:endParaRPr lang="en-US" dirty="0" smtClean="0"/>
          </a:p>
          <a:p>
            <a:pPr defTabSz="914350">
              <a:defRPr/>
            </a:pPr>
            <a:r>
              <a:rPr lang="en-US" dirty="0" smtClean="0"/>
              <a:t>For example:</a:t>
            </a:r>
            <a:r>
              <a:rPr lang="en-US" baseline="0" dirty="0" smtClean="0"/>
              <a:t>  for a given individual we can look at three SNPS.  AT the first SNP, we see that the risk allele is C, and the individual carries two C-alleles.  The beta (or effect) is 0.207, so we multiple 0.207 x 2 and we have the risk at that SNP.  We move on to the next SNP.  The risk allele is G.  The individual carries one G, so we </a:t>
            </a:r>
            <a:r>
              <a:rPr lang="en-US" baseline="0" dirty="0" err="1" smtClean="0"/>
              <a:t>mult</a:t>
            </a:r>
            <a:r>
              <a:rPr lang="en-US" baseline="0" dirty="0" smtClean="0"/>
              <a:t> the effect (0.075) x 1 and we have the risk at the second SNP.  We go on to the next to see that the risk allele is T.  We see that the individual does not carry any risk alleles, so we multiple the effect (0.079) x 0.  We then sum the risk associated with each SNP for a total genetic risk score.</a:t>
            </a:r>
            <a:endParaRPr lang="en-US" dirty="0"/>
          </a:p>
          <a:p>
            <a:pPr defTabSz="914350">
              <a:defRPr/>
            </a:pPr>
            <a:endParaRPr lang="en-US" dirty="0"/>
          </a:p>
          <a:p>
            <a:pPr defTabSz="914350">
              <a:defRPr/>
            </a:pPr>
            <a:endParaRPr lang="en-US" dirty="0"/>
          </a:p>
          <a:p>
            <a:pPr defTabSz="914350">
              <a:defRPr/>
            </a:pPr>
            <a:r>
              <a:rPr lang="en-US" dirty="0" smtClean="0"/>
              <a:t>All DNA genetic risk variants</a:t>
            </a:r>
            <a:r>
              <a:rPr lang="en-US" baseline="0" dirty="0" smtClean="0"/>
              <a:t> needs only be assessed once per lifetime since one’s DNA does not change over one’s lifetime and neither do they vary with time, meals, drugs or gender. (</a:t>
            </a:r>
            <a:r>
              <a:rPr lang="en-US" dirty="0"/>
              <a:t>Roberts R. A genetic basis for coronary artery disease.  Trends </a:t>
            </a:r>
            <a:r>
              <a:rPr lang="en-US" dirty="0" err="1"/>
              <a:t>Cardiovasc</a:t>
            </a:r>
            <a:r>
              <a:rPr lang="en-US" dirty="0"/>
              <a:t> Med. 2015 Apr;25(3):171-8.</a:t>
            </a:r>
            <a:r>
              <a:rPr lang="en-US" dirty="0" smtClean="0"/>
              <a:t>)</a:t>
            </a:r>
            <a:endParaRPr lang="en-US" dirty="0"/>
          </a:p>
        </p:txBody>
      </p:sp>
      <p:sp>
        <p:nvSpPr>
          <p:cNvPr id="4" name="Slide Number Placeholder 3"/>
          <p:cNvSpPr>
            <a:spLocks noGrp="1"/>
          </p:cNvSpPr>
          <p:nvPr>
            <p:ph type="sldNum" sz="quarter" idx="10"/>
          </p:nvPr>
        </p:nvSpPr>
        <p:spPr/>
        <p:txBody>
          <a:bodyPr/>
          <a:lstStyle/>
          <a:p>
            <a:fld id="{03E1FD48-C7C7-413B-8F73-6F04AEC895F5}" type="slidenum">
              <a:rPr lang="en-US" smtClean="0"/>
              <a:t>34</a:t>
            </a:fld>
            <a:endParaRPr lang="en-US"/>
          </a:p>
        </p:txBody>
      </p:sp>
    </p:spTree>
    <p:extLst>
      <p:ext uri="{BB962C8B-B14F-4D97-AF65-F5344CB8AC3E}">
        <p14:creationId xmlns:p14="http://schemas.microsoft.com/office/powerpoint/2010/main" val="69285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E2958E6-6955-FF46-8D86-4929808037EA}" type="slidenum">
              <a:rPr lang="en-US" sz="1200">
                <a:latin typeface="Calibri" charset="0"/>
              </a:rPr>
              <a:pPr algn="r"/>
              <a:t>35</a:t>
            </a:fld>
            <a:endParaRPr lang="en-US" sz="1200">
              <a:latin typeface="Calibri"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4127BD1-FBA1-1349-8DD8-439AD319B749}" type="slidenum">
              <a:rPr lang="en-US" sz="1200">
                <a:latin typeface="Calibri" charset="0"/>
              </a:rPr>
              <a:pPr algn="r"/>
              <a:t>36</a:t>
            </a:fld>
            <a:endParaRPr lang="en-US" sz="1200">
              <a:latin typeface="Calibri"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sz="800">
              <a:latin typeface="Arial" charset="0"/>
              <a:ea typeface="ＭＳ Ｐゴシック"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A53B097-3A40-4647-8804-1F1E41E036B7}" type="slidenum">
              <a:rPr lang="en-US" sz="1200">
                <a:latin typeface="Calibri" charset="0"/>
              </a:rPr>
              <a:pPr algn="r"/>
              <a:t>37</a:t>
            </a:fld>
            <a:endParaRPr lang="en-US" sz="1200">
              <a:latin typeface="Calibri"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Garamond" charset="0"/>
                <a:ea typeface="ＭＳ Ｐゴシック" charset="0"/>
                <a:cs typeface="ＭＳ Ｐゴシック" charset="0"/>
              </a:defRPr>
            </a:lvl1pPr>
            <a:lvl2pPr marL="38652428" indent="-38186541">
              <a:defRPr sz="2000">
                <a:solidFill>
                  <a:schemeClr val="tx1"/>
                </a:solidFill>
                <a:latin typeface="Garamond" charset="0"/>
                <a:ea typeface="ＭＳ Ｐゴシック" charset="0"/>
              </a:defRPr>
            </a:lvl2pPr>
            <a:lvl3pPr>
              <a:defRPr sz="20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marL="465887" eaLnBrk="0" fontAlgn="base" hangingPunct="0">
              <a:spcBef>
                <a:spcPct val="0"/>
              </a:spcBef>
              <a:spcAft>
                <a:spcPct val="0"/>
              </a:spcAft>
              <a:defRPr sz="2000">
                <a:solidFill>
                  <a:schemeClr val="tx1"/>
                </a:solidFill>
                <a:latin typeface="Garamond" charset="0"/>
                <a:ea typeface="ＭＳ Ｐゴシック" charset="0"/>
              </a:defRPr>
            </a:lvl6pPr>
            <a:lvl7pPr marL="931774" eaLnBrk="0" fontAlgn="base" hangingPunct="0">
              <a:spcBef>
                <a:spcPct val="0"/>
              </a:spcBef>
              <a:spcAft>
                <a:spcPct val="0"/>
              </a:spcAft>
              <a:defRPr sz="2000">
                <a:solidFill>
                  <a:schemeClr val="tx1"/>
                </a:solidFill>
                <a:latin typeface="Garamond" charset="0"/>
                <a:ea typeface="ＭＳ Ｐゴシック" charset="0"/>
              </a:defRPr>
            </a:lvl7pPr>
            <a:lvl8pPr marL="1397660" eaLnBrk="0" fontAlgn="base" hangingPunct="0">
              <a:spcBef>
                <a:spcPct val="0"/>
              </a:spcBef>
              <a:spcAft>
                <a:spcPct val="0"/>
              </a:spcAft>
              <a:defRPr sz="2000">
                <a:solidFill>
                  <a:schemeClr val="tx1"/>
                </a:solidFill>
                <a:latin typeface="Garamond" charset="0"/>
                <a:ea typeface="ＭＳ Ｐゴシック" charset="0"/>
              </a:defRPr>
            </a:lvl8pPr>
            <a:lvl9pPr marL="1863547" eaLnBrk="0" fontAlgn="base" hangingPunct="0">
              <a:spcBef>
                <a:spcPct val="0"/>
              </a:spcBef>
              <a:spcAft>
                <a:spcPct val="0"/>
              </a:spcAft>
              <a:defRPr sz="2000">
                <a:solidFill>
                  <a:schemeClr val="tx1"/>
                </a:solidFill>
                <a:latin typeface="Garamond" charset="0"/>
                <a:ea typeface="ＭＳ Ｐゴシック" charset="0"/>
              </a:defRPr>
            </a:lvl9pPr>
          </a:lstStyle>
          <a:p>
            <a:fld id="{BA3E927C-4209-7E4F-B247-587FF02F6FF6}" type="slidenum">
              <a:rPr lang="en-US" sz="1200">
                <a:latin typeface="Arial" charset="0"/>
              </a:rPr>
              <a:pPr/>
              <a:t>5</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84275" y="700088"/>
            <a:ext cx="4641850"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xfrm>
            <a:off x="934720" y="4415790"/>
            <a:ext cx="5140960" cy="41833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fld id="{C6A5CD69-D484-9C49-B1F0-14E9CFA22FE8}" type="slidenum">
              <a:rPr lang="en-US" sz="1200"/>
              <a:pPr eaLnBrk="1" hangingPunct="1">
                <a:buFont typeface="Wingdings" charset="0"/>
                <a:buNone/>
              </a:pPr>
              <a:t>7</a:t>
            </a:fld>
            <a:endParaRPr lang="en-US" sz="1200"/>
          </a:p>
        </p:txBody>
      </p:sp>
      <p:sp>
        <p:nvSpPr>
          <p:cNvPr id="30723" name="Text Box 1"/>
          <p:cNvSpPr>
            <a:spLocks noGrp="1" noRot="1" noChangeAspect="1" noChangeArrowheads="1"/>
          </p:cNvSpPr>
          <p:nvPr>
            <p:ph type="sldImg"/>
          </p:nvPr>
        </p:nvSpPr>
        <p:spPr bwMode="auto">
          <a:xfrm>
            <a:off x="1027113" y="652463"/>
            <a:ext cx="4289425" cy="321627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0724" name="Text Box 2"/>
          <p:cNvSpPr>
            <a:spLocks noGrp="1" noChangeArrowheads="1"/>
          </p:cNvSpPr>
          <p:nvPr>
            <p:ph type="body" idx="1"/>
          </p:nvPr>
        </p:nvSpPr>
        <p:spPr bwMode="auto">
          <a:xfrm>
            <a:off x="634507" y="4075246"/>
            <a:ext cx="5076049" cy="386220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3000"/>
              </a:lnSpc>
              <a:spcBef>
                <a:spcPct val="0"/>
              </a:spcBef>
              <a:buSzPct val="45000"/>
              <a:tabLst>
                <a:tab pos="661624" algn="l"/>
                <a:tab pos="1323248" algn="l"/>
                <a:tab pos="1984872" algn="l"/>
                <a:tab pos="2646496" algn="l"/>
                <a:tab pos="3309737" algn="l"/>
                <a:tab pos="3971362" algn="l"/>
                <a:tab pos="4632985" algn="l"/>
              </a:tabLst>
            </a:pPr>
            <a:r>
              <a:rPr lang="en-US" sz="900" dirty="0">
                <a:latin typeface="Arial Unicode MS" charset="0"/>
                <a:ea typeface="ＭＳ Ｐゴシック" charset="0"/>
                <a:cs typeface="Arial Unicode MS" charset="0"/>
              </a:rPr>
              <a:t>Figure 1. The </a:t>
            </a:r>
            <a:r>
              <a:rPr lang="en-US" sz="900" dirty="0" err="1">
                <a:latin typeface="Arial Unicode MS" charset="0"/>
                <a:ea typeface="ＭＳ Ｐゴシック" charset="0"/>
                <a:cs typeface="Arial Unicode MS" charset="0"/>
              </a:rPr>
              <a:t>Genomewide</a:t>
            </a:r>
            <a:r>
              <a:rPr lang="en-US" sz="900" dirty="0">
                <a:latin typeface="Arial Unicode MS" charset="0"/>
                <a:ea typeface="ＭＳ Ｐゴシック" charset="0"/>
                <a:cs typeface="Arial Unicode MS" charset="0"/>
              </a:rPr>
              <a:t> Association Study. The </a:t>
            </a:r>
            <a:r>
              <a:rPr lang="en-US" sz="900" dirty="0" err="1">
                <a:latin typeface="Arial Unicode MS" charset="0"/>
                <a:ea typeface="ＭＳ Ｐゴシック" charset="0"/>
                <a:cs typeface="Arial Unicode MS" charset="0"/>
              </a:rPr>
              <a:t>genomewide</a:t>
            </a:r>
            <a:r>
              <a:rPr lang="en-US" sz="900" dirty="0">
                <a:latin typeface="Arial Unicode MS" charset="0"/>
                <a:ea typeface="ＭＳ Ｐゴシック" charset="0"/>
                <a:cs typeface="Arial Unicode MS" charset="0"/>
              </a:rPr>
              <a:t> association study is typically based on a case–control design in which single-nucleotide polymorphisms (SNPs) across the human genome are genotyped. Panel A depicts a small locus on chromosome 9, and thus a very small fragment of the genome. In Panel B, the strength of association between each SNP and disease is calculated on the basis of the prevalence of each SNP in cases and controls. In this example, SNPs 1 and 2 on chromosome 9 are associated with disease, with P values of 10</a:t>
            </a:r>
            <a:r>
              <a:rPr lang="en-US" sz="900" baseline="33000" dirty="0">
                <a:latin typeface="Arial Unicode MS" charset="0"/>
                <a:ea typeface="ＭＳ Ｐゴシック" charset="0"/>
                <a:cs typeface="Arial Unicode MS" charset="0"/>
              </a:rPr>
              <a:t>−12</a:t>
            </a:r>
            <a:r>
              <a:rPr lang="en-US" sz="900" dirty="0">
                <a:latin typeface="Arial Unicode MS" charset="0"/>
                <a:ea typeface="ＭＳ Ｐゴシック" charset="0"/>
                <a:cs typeface="Arial Unicode MS" charset="0"/>
              </a:rPr>
              <a:t> and 10</a:t>
            </a:r>
            <a:r>
              <a:rPr lang="en-US" sz="900" baseline="33000" dirty="0">
                <a:latin typeface="Arial Unicode MS" charset="0"/>
                <a:ea typeface="ＭＳ Ｐゴシック" charset="0"/>
                <a:cs typeface="Arial Unicode MS" charset="0"/>
              </a:rPr>
              <a:t>−8</a:t>
            </a:r>
            <a:r>
              <a:rPr lang="en-US" sz="900" dirty="0">
                <a:latin typeface="Arial Unicode MS" charset="0"/>
                <a:ea typeface="ＭＳ Ｐゴシック" charset="0"/>
                <a:cs typeface="Arial Unicode MS" charset="0"/>
              </a:rPr>
              <a:t>, respectively. The plot in Panel C shows the P values for all genotyped SNPs that have survived a quality-control screen, with each chromosome shown in a different color. The results implicate a locus on chromosome 9, marked by SNPs 1 and 2, which are adjacent to each other (graph at right), and other neighboring SNPs.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fld id="{A18BB37E-4DEA-C64B-AE96-F6C175C135D2}" type="slidenum">
              <a:rPr lang="en-US" sz="1200"/>
              <a:pPr eaLnBrk="1" hangingPunct="1">
                <a:buFont typeface="Wingdings" charset="0"/>
                <a:buNone/>
              </a:pPr>
              <a:t>8</a:t>
            </a:fld>
            <a:endParaRPr lang="en-US" sz="1200"/>
          </a:p>
        </p:txBody>
      </p:sp>
      <p:sp>
        <p:nvSpPr>
          <p:cNvPr id="32771" name="Text Box 1"/>
          <p:cNvSpPr>
            <a:spLocks noGrp="1" noRot="1" noChangeAspect="1" noChangeArrowheads="1"/>
          </p:cNvSpPr>
          <p:nvPr>
            <p:ph type="sldImg"/>
          </p:nvPr>
        </p:nvSpPr>
        <p:spPr bwMode="auto">
          <a:xfrm>
            <a:off x="1027113" y="652463"/>
            <a:ext cx="4289425" cy="321627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2772" name="Text Box 2"/>
          <p:cNvSpPr>
            <a:spLocks noGrp="1" noChangeArrowheads="1"/>
          </p:cNvSpPr>
          <p:nvPr>
            <p:ph type="body" idx="1"/>
          </p:nvPr>
        </p:nvSpPr>
        <p:spPr bwMode="auto">
          <a:xfrm>
            <a:off x="634507" y="4075246"/>
            <a:ext cx="5076049" cy="386220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3000"/>
              </a:lnSpc>
              <a:spcBef>
                <a:spcPct val="0"/>
              </a:spcBef>
              <a:buSzPct val="45000"/>
              <a:tabLst>
                <a:tab pos="661624" algn="l"/>
                <a:tab pos="1323248" algn="l"/>
                <a:tab pos="1984872" algn="l"/>
                <a:tab pos="2646496" algn="l"/>
                <a:tab pos="3309737" algn="l"/>
                <a:tab pos="3971362" algn="l"/>
                <a:tab pos="4632985" algn="l"/>
              </a:tabLst>
            </a:pPr>
            <a:r>
              <a:rPr lang="en-US" sz="900">
                <a:latin typeface="Arial Unicode MS" charset="0"/>
                <a:ea typeface="ＭＳ Ｐゴシック" charset="0"/>
                <a:cs typeface="Arial Unicode MS" charset="0"/>
              </a:rPr>
              <a:t>Figure 2. Meta-Analysis of Genomewide Association Studies. The results of genomewide association studies can be evaluated in a meta-analysis, which combines the results of multiple studies to improve the power for detecting associations. In this example, the results of three studies, none of which may show genomewide significance individually, are combined in a meta-analysis to reveal a strong, significant signal on chromosome 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spcBef>
                <a:spcPct val="0"/>
              </a:spcBef>
            </a:pPr>
            <a:endParaRPr lang="he-IL">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0CCDC6-9A35-BF4F-A443-048803B9E6E0}" type="slidenum">
              <a:rPr lang="en-US" sz="1200">
                <a:latin typeface="Calibri" charset="0"/>
              </a:rPr>
              <a:pPr eaLnBrk="1" hangingPunct="1"/>
              <a:t>23</a:t>
            </a:fld>
            <a:endParaRPr lang="en-US" sz="1200">
              <a:latin typeface="Calibri"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A035951-42CC-454A-B1E3-3772599539D0}" type="slidenum">
              <a:rPr lang="en-US" sz="1200">
                <a:latin typeface="Calibri" charset="0"/>
              </a:rPr>
              <a:pPr algn="r"/>
              <a:t>24</a:t>
            </a:fld>
            <a:endParaRPr lang="en-US" sz="1200">
              <a:latin typeface="Calibri"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sz="800">
              <a:latin typeface="Arial" charset="0"/>
              <a:ea typeface="ＭＳ Ｐゴシック"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137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atin typeface="Calibri" charset="0"/>
                <a:ea typeface="ＭＳ Ｐゴシック" charset="0"/>
                <a:cs typeface="ＭＳ Ｐゴシック" charset="0"/>
              </a:rPr>
              <a:t>Among the most interesting of the new findings is 1p13.  A SNP at this locus strongly affected LDL cholesterol, with a 16mg/dL across the homozygote classes</a:t>
            </a:r>
          </a:p>
        </p:txBody>
      </p:sp>
      <p:sp>
        <p:nvSpPr>
          <p:cNvPr id="101380"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6B8AF0-E159-C544-B62F-75E0E5F048F6}" type="slidenum">
              <a:rPr lang="en-US" sz="1200">
                <a:solidFill>
                  <a:srgbClr val="000000"/>
                </a:solidFill>
                <a:latin typeface="Calibri" charset="0"/>
              </a:rPr>
              <a:pPr algn="r" eaLnBrk="1" hangingPunct="1"/>
              <a:t>26</a:t>
            </a:fld>
            <a:endParaRPr lang="en-US"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268629A-6355-1344-AAC6-D3082893F60C}" type="datetime1">
              <a:rPr lang="en-US"/>
              <a:pPr/>
              <a:t>9/11/2017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85E5A4-9352-0B41-AF9F-51CC56D1C4DF}" type="slidenum">
              <a:rPr lang="en-US"/>
              <a:pPr/>
              <a:t>‹#›</a:t>
            </a:fld>
            <a:endParaRPr lang="en-US"/>
          </a:p>
        </p:txBody>
      </p:sp>
    </p:spTree>
    <p:extLst>
      <p:ext uri="{BB962C8B-B14F-4D97-AF65-F5344CB8AC3E}">
        <p14:creationId xmlns:p14="http://schemas.microsoft.com/office/powerpoint/2010/main" val="18442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C76AF7-7E3C-3246-A36D-DF17979507AD}" type="datetime1">
              <a:rPr lang="en-US"/>
              <a:pPr/>
              <a:t>9/11/2017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341DAF-B59D-FF42-BE5F-1598E57159DD}" type="slidenum">
              <a:rPr lang="en-US"/>
              <a:pPr/>
              <a:t>‹#›</a:t>
            </a:fld>
            <a:endParaRPr lang="en-US"/>
          </a:p>
        </p:txBody>
      </p:sp>
    </p:spTree>
    <p:extLst>
      <p:ext uri="{BB962C8B-B14F-4D97-AF65-F5344CB8AC3E}">
        <p14:creationId xmlns:p14="http://schemas.microsoft.com/office/powerpoint/2010/main" val="413131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DDBA7A6-41DF-8A4F-AF9A-7F69952834D5}" type="datetime1">
              <a:rPr lang="en-US"/>
              <a:pPr/>
              <a:t>9/11/2017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10D657-5AB7-4D4C-8506-9CD0D206A634}" type="slidenum">
              <a:rPr lang="en-US"/>
              <a:pPr/>
              <a:t>‹#›</a:t>
            </a:fld>
            <a:endParaRPr lang="en-US"/>
          </a:p>
        </p:txBody>
      </p:sp>
    </p:spTree>
    <p:extLst>
      <p:ext uri="{BB962C8B-B14F-4D97-AF65-F5344CB8AC3E}">
        <p14:creationId xmlns:p14="http://schemas.microsoft.com/office/powerpoint/2010/main" val="2528238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txBox="1">
            <a:spLocks/>
          </p:cNvSpPr>
          <p:nvPr userDrawn="1"/>
        </p:nvSpPr>
        <p:spPr>
          <a:xfrm>
            <a:off x="457200" y="0"/>
            <a:ext cx="8229600" cy="1143000"/>
          </a:xfrm>
          <a:prstGeom prst="rect">
            <a:avLst/>
          </a:prstGeom>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040C870C-DB7A-4439-8934-A14D19A2198D}" type="datetimeFigureOut">
              <a:rPr lang="en-US"/>
              <a:pPr>
                <a:defRPr/>
              </a:pPr>
              <a:t>9/11/2017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53ADEDE-A6DC-4AC3-99D1-22E052324929}" type="slidenum">
              <a:rPr lang="en-US"/>
              <a:pPr>
                <a:defRPr/>
              </a:pPr>
              <a:t>‹#›</a:t>
            </a:fld>
            <a:endParaRPr lang="en-US"/>
          </a:p>
        </p:txBody>
      </p:sp>
    </p:spTree>
    <p:extLst>
      <p:ext uri="{BB962C8B-B14F-4D97-AF65-F5344CB8AC3E}">
        <p14:creationId xmlns:p14="http://schemas.microsoft.com/office/powerpoint/2010/main" val="373340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0683FC-E155-5C49-8907-41260AC2A465}" type="datetime1">
              <a:rPr lang="en-US"/>
              <a:pPr/>
              <a:t>9/11/2017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9EDEB7-E503-5C4B-A745-4FEE34E8B016}" type="slidenum">
              <a:rPr lang="en-US"/>
              <a:pPr/>
              <a:t>‹#›</a:t>
            </a:fld>
            <a:endParaRPr lang="en-US"/>
          </a:p>
        </p:txBody>
      </p:sp>
    </p:spTree>
    <p:extLst>
      <p:ext uri="{BB962C8B-B14F-4D97-AF65-F5344CB8AC3E}">
        <p14:creationId xmlns:p14="http://schemas.microsoft.com/office/powerpoint/2010/main" val="35933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3D84453-A5C8-4F4C-B5D2-D6328AE55A4C}" type="datetime1">
              <a:rPr lang="en-US"/>
              <a:pPr/>
              <a:t>9/11/2017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36B137-2924-2045-8171-A4474E38C6D3}" type="slidenum">
              <a:rPr lang="en-US"/>
              <a:pPr/>
              <a:t>‹#›</a:t>
            </a:fld>
            <a:endParaRPr lang="en-US"/>
          </a:p>
        </p:txBody>
      </p:sp>
    </p:spTree>
    <p:extLst>
      <p:ext uri="{BB962C8B-B14F-4D97-AF65-F5344CB8AC3E}">
        <p14:creationId xmlns:p14="http://schemas.microsoft.com/office/powerpoint/2010/main" val="39877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C519ED3-019E-414C-8585-288BB36E091D}" type="datetime1">
              <a:rPr lang="en-US"/>
              <a:pPr/>
              <a:t>9/11/2017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651DC72-1673-9C40-8C0A-F1ED101A3AD0}" type="slidenum">
              <a:rPr lang="en-US"/>
              <a:pPr/>
              <a:t>‹#›</a:t>
            </a:fld>
            <a:endParaRPr lang="en-US"/>
          </a:p>
        </p:txBody>
      </p:sp>
    </p:spTree>
    <p:extLst>
      <p:ext uri="{BB962C8B-B14F-4D97-AF65-F5344CB8AC3E}">
        <p14:creationId xmlns:p14="http://schemas.microsoft.com/office/powerpoint/2010/main" val="3784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51F75C4-EF3D-FF45-8B20-EEAB59B246F9}" type="datetime1">
              <a:rPr lang="en-US"/>
              <a:pPr/>
              <a:t>9/11/2017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A617D23-615D-3741-A2B1-7FBBE9ED9C7B}" type="slidenum">
              <a:rPr lang="en-US"/>
              <a:pPr/>
              <a:t>‹#›</a:t>
            </a:fld>
            <a:endParaRPr lang="en-US"/>
          </a:p>
        </p:txBody>
      </p:sp>
    </p:spTree>
    <p:extLst>
      <p:ext uri="{BB962C8B-B14F-4D97-AF65-F5344CB8AC3E}">
        <p14:creationId xmlns:p14="http://schemas.microsoft.com/office/powerpoint/2010/main" val="258873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70BC911-EF08-5746-85FF-0720B7CB77AB}" type="datetime1">
              <a:rPr lang="en-US"/>
              <a:pPr/>
              <a:t>9/11/2017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C1E3CBD-EDBB-284C-B81D-DF9D2A64A679}" type="slidenum">
              <a:rPr lang="en-US"/>
              <a:pPr/>
              <a:t>‹#›</a:t>
            </a:fld>
            <a:endParaRPr lang="en-US"/>
          </a:p>
        </p:txBody>
      </p:sp>
    </p:spTree>
    <p:extLst>
      <p:ext uri="{BB962C8B-B14F-4D97-AF65-F5344CB8AC3E}">
        <p14:creationId xmlns:p14="http://schemas.microsoft.com/office/powerpoint/2010/main" val="169583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E499E32-2A8A-FC44-9C11-95AB62471010}" type="datetime1">
              <a:rPr lang="en-US"/>
              <a:pPr/>
              <a:t>9/11/2017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C79627E-20ED-CC45-9DE5-6EC9D905BC13}" type="slidenum">
              <a:rPr lang="en-US"/>
              <a:pPr/>
              <a:t>‹#›</a:t>
            </a:fld>
            <a:endParaRPr lang="en-US"/>
          </a:p>
        </p:txBody>
      </p:sp>
    </p:spTree>
    <p:extLst>
      <p:ext uri="{BB962C8B-B14F-4D97-AF65-F5344CB8AC3E}">
        <p14:creationId xmlns:p14="http://schemas.microsoft.com/office/powerpoint/2010/main" val="175167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8F93591-D067-E948-8C77-69667D83275E}" type="datetime1">
              <a:rPr lang="en-US"/>
              <a:pPr/>
              <a:t>9/11/2017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56CDC05-E23B-6042-9BF2-6180B5F97B8E}" type="slidenum">
              <a:rPr lang="en-US"/>
              <a:pPr/>
              <a:t>‹#›</a:t>
            </a:fld>
            <a:endParaRPr lang="en-US"/>
          </a:p>
        </p:txBody>
      </p:sp>
    </p:spTree>
    <p:extLst>
      <p:ext uri="{BB962C8B-B14F-4D97-AF65-F5344CB8AC3E}">
        <p14:creationId xmlns:p14="http://schemas.microsoft.com/office/powerpoint/2010/main" val="166487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8D1594-E47F-9C43-B2D9-C4D375A82BE6}" type="datetime1">
              <a:rPr lang="en-US"/>
              <a:pPr/>
              <a:t>9/11/2017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D6689B0-390D-4E4E-8055-B5E7BB576D76}" type="slidenum">
              <a:rPr lang="en-US"/>
              <a:pPr/>
              <a:t>‹#›</a:t>
            </a:fld>
            <a:endParaRPr lang="en-US"/>
          </a:p>
        </p:txBody>
      </p:sp>
    </p:spTree>
    <p:extLst>
      <p:ext uri="{BB962C8B-B14F-4D97-AF65-F5344CB8AC3E}">
        <p14:creationId xmlns:p14="http://schemas.microsoft.com/office/powerpoint/2010/main" val="385632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EB468CF-6ED5-C548-95AF-B257E9D420A8}" type="datetime1">
              <a:rPr lang="en-US"/>
              <a:pPr/>
              <a:t>9/11/2017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85CB5BB-E182-E34A-A93E-2B7458A376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6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8" charset="-128"/>
          <a:cs typeface="ＭＳ Ｐゴシック" pitchFamily="-128" charset="-128"/>
        </a:defRPr>
      </a:lvl1pPr>
      <a:lvl2pPr algn="ctr" defTabSz="457200" rtl="0" eaLnBrk="0" fontAlgn="base" hangingPunct="0">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2pPr>
      <a:lvl3pPr algn="ctr" defTabSz="457200" rtl="0" eaLnBrk="0" fontAlgn="base" hangingPunct="0">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3pPr>
      <a:lvl4pPr algn="ctr" defTabSz="457200" rtl="0" eaLnBrk="0" fontAlgn="base" hangingPunct="0">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4pPr>
      <a:lvl5pPr algn="ctr" defTabSz="457200" rtl="0" eaLnBrk="0" fontAlgn="base" hangingPunct="0">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5pPr>
      <a:lvl6pPr marL="457200" algn="ctr" defTabSz="457200" rtl="0" fontAlgn="base">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6pPr>
      <a:lvl7pPr marL="914400" algn="ctr" defTabSz="457200" rtl="0" fontAlgn="base">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7pPr>
      <a:lvl8pPr marL="1371600" algn="ctr" defTabSz="457200" rtl="0" fontAlgn="base">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8pPr>
      <a:lvl9pPr marL="1828800" algn="ctr" defTabSz="457200" rtl="0" fontAlgn="base">
        <a:spcBef>
          <a:spcPct val="0"/>
        </a:spcBef>
        <a:spcAft>
          <a:spcPct val="0"/>
        </a:spcAft>
        <a:defRPr sz="4400">
          <a:solidFill>
            <a:schemeClr val="tx1"/>
          </a:solidFill>
          <a:latin typeface="Calibri" pitchFamily="-128" charset="0"/>
          <a:ea typeface="ＭＳ Ｐゴシック" pitchFamily="-128" charset="-128"/>
          <a:cs typeface="ＭＳ Ｐゴシック" pitchFamily="-12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8" charset="-128"/>
          <a:cs typeface="ＭＳ Ｐゴシック" pitchFamily="-12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enome.sph.umich.edu/wiki/MET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genome.sph.umich.edu/wiki/META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60017" y="360026"/>
            <a:ext cx="8200225" cy="4040295"/>
          </a:xfrm>
          <a:effectLst>
            <a:outerShdw blurRad="50800" dist="38100" dir="2700000" algn="tl" rotWithShape="0">
              <a:prstClr val="black">
                <a:alpha val="40000"/>
              </a:prstClr>
            </a:outerShdw>
          </a:effectLst>
        </p:spPr>
        <p:txBody>
          <a:bodyPr/>
          <a:lstStyle/>
          <a:p>
            <a:pPr>
              <a:lnSpc>
                <a:spcPct val="150000"/>
              </a:lnSpc>
            </a:pPr>
            <a:r>
              <a:rPr lang="en-US" sz="3200" b="1" dirty="0">
                <a:solidFill>
                  <a:srgbClr val="000090"/>
                </a:solidFill>
              </a:rPr>
              <a:t>Biostatistics Case Studies </a:t>
            </a:r>
            <a:r>
              <a:rPr lang="en-US" sz="3200" b="1" dirty="0" smtClean="0">
                <a:solidFill>
                  <a:srgbClr val="000090"/>
                </a:solidFill>
              </a:rPr>
              <a:t>2017</a:t>
            </a:r>
            <a:r>
              <a:rPr lang="en-US" sz="3200" b="1" dirty="0">
                <a:solidFill>
                  <a:srgbClr val="000090"/>
                </a:solidFill>
              </a:rPr>
              <a:t/>
            </a:r>
            <a:br>
              <a:rPr lang="en-US" sz="3200" b="1" dirty="0">
                <a:solidFill>
                  <a:srgbClr val="000090"/>
                </a:solidFill>
              </a:rPr>
            </a:br>
            <a:r>
              <a:rPr lang="en-US" sz="3200" b="1" dirty="0">
                <a:solidFill>
                  <a:srgbClr val="000090"/>
                </a:solidFill>
              </a:rPr>
              <a:t/>
            </a:r>
            <a:br>
              <a:rPr lang="en-US" sz="3200" b="1" dirty="0">
                <a:solidFill>
                  <a:srgbClr val="000090"/>
                </a:solidFill>
              </a:rPr>
            </a:br>
            <a:r>
              <a:rPr lang="en-US" sz="2800" b="1" dirty="0" smtClean="0">
                <a:solidFill>
                  <a:srgbClr val="0000FF"/>
                </a:solidFill>
              </a:rPr>
              <a:t>Genetic </a:t>
            </a:r>
            <a:r>
              <a:rPr lang="en-US" sz="2800" b="1" dirty="0">
                <a:solidFill>
                  <a:srgbClr val="0000FF"/>
                </a:solidFill>
              </a:rPr>
              <a:t>Study of Common Diseases: Genome Wide Association Study, Meta-analysis, Trans-Ethnic </a:t>
            </a:r>
            <a:r>
              <a:rPr lang="en-US" sz="2800" b="1" dirty="0" smtClean="0">
                <a:solidFill>
                  <a:srgbClr val="0000FF"/>
                </a:solidFill>
              </a:rPr>
              <a:t>Study, Clinical </a:t>
            </a:r>
            <a:r>
              <a:rPr lang="en-US" sz="2800" b="1" dirty="0">
                <a:solidFill>
                  <a:srgbClr val="0000FF"/>
                </a:solidFill>
              </a:rPr>
              <a:t>and Biological Relevance of GWAS </a:t>
            </a:r>
            <a:r>
              <a:rPr lang="en-US" sz="2800" b="1" dirty="0" smtClean="0">
                <a:solidFill>
                  <a:srgbClr val="0000FF"/>
                </a:solidFill>
              </a:rPr>
              <a:t>Loci</a:t>
            </a:r>
            <a:endParaRPr lang="en-US" sz="2800" b="1" dirty="0">
              <a:solidFill>
                <a:srgbClr val="0000FF"/>
              </a:solidFill>
              <a:latin typeface="Calibri" charset="0"/>
              <a:ea typeface="ＭＳ Ｐゴシック" charset="0"/>
              <a:cs typeface="ＭＳ Ｐゴシック" charset="0"/>
            </a:endParaRPr>
          </a:p>
        </p:txBody>
      </p:sp>
      <p:sp>
        <p:nvSpPr>
          <p:cNvPr id="17411" name="Subtitle 2"/>
          <p:cNvSpPr>
            <a:spLocks noGrp="1"/>
          </p:cNvSpPr>
          <p:nvPr>
            <p:ph type="subTitle" idx="1"/>
          </p:nvPr>
        </p:nvSpPr>
        <p:spPr>
          <a:xfrm>
            <a:off x="660019" y="4660339"/>
            <a:ext cx="6040164" cy="1640119"/>
          </a:xfrm>
        </p:spPr>
        <p:txBody>
          <a:bodyPr/>
          <a:lstStyle/>
          <a:p>
            <a:pPr eaLnBrk="1" hangingPunct="1">
              <a:lnSpc>
                <a:spcPct val="90000"/>
              </a:lnSpc>
              <a:spcBef>
                <a:spcPct val="0"/>
              </a:spcBef>
            </a:pPr>
            <a:r>
              <a:rPr lang="en-US" sz="2400" b="1" dirty="0" smtClean="0">
                <a:solidFill>
                  <a:srgbClr val="1F497D"/>
                </a:solidFill>
                <a:latin typeface="Calibri" charset="0"/>
                <a:ea typeface="ＭＳ Ｐゴシック" charset="0"/>
                <a:cs typeface="ＭＳ Ｐゴシック" charset="0"/>
              </a:rPr>
              <a:t>Xiuqing Guo, </a:t>
            </a:r>
            <a:r>
              <a:rPr lang="en-US" sz="2400" b="1" dirty="0" err="1" smtClean="0">
                <a:solidFill>
                  <a:srgbClr val="1F497D"/>
                </a:solidFill>
                <a:latin typeface="Calibri" charset="0"/>
                <a:ea typeface="ＭＳ Ｐゴシック" charset="0"/>
                <a:cs typeface="ＭＳ Ｐゴシック" charset="0"/>
              </a:rPr>
              <a:t>Ph.D</a:t>
            </a:r>
            <a:endParaRPr lang="en-US" sz="2400" b="1" dirty="0">
              <a:solidFill>
                <a:srgbClr val="1F497D"/>
              </a:solidFill>
              <a:latin typeface="Calibri" charset="0"/>
              <a:ea typeface="ＭＳ Ｐゴシック" charset="0"/>
              <a:cs typeface="ＭＳ Ｐゴシック" charset="0"/>
            </a:endParaRPr>
          </a:p>
          <a:p>
            <a:r>
              <a:rPr lang="en-US" sz="1800" b="1" dirty="0" smtClean="0">
                <a:solidFill>
                  <a:srgbClr val="1F497D"/>
                </a:solidFill>
              </a:rPr>
              <a:t>Director </a:t>
            </a:r>
            <a:r>
              <a:rPr lang="en-US" sz="1800" b="1" dirty="0">
                <a:solidFill>
                  <a:srgbClr val="1F497D"/>
                </a:solidFill>
              </a:rPr>
              <a:t>of Mathematical and Statistical Genetics </a:t>
            </a:r>
            <a:endParaRPr lang="en-US" sz="1800" b="1" dirty="0" smtClean="0">
              <a:solidFill>
                <a:srgbClr val="1F497D"/>
              </a:solidFill>
            </a:endParaRPr>
          </a:p>
          <a:p>
            <a:r>
              <a:rPr lang="en-US" sz="1800" b="1" dirty="0" smtClean="0">
                <a:solidFill>
                  <a:srgbClr val="1F497D"/>
                </a:solidFill>
              </a:rPr>
              <a:t>Institute for Translational </a:t>
            </a:r>
            <a:r>
              <a:rPr lang="en-US" sz="1800" b="1" dirty="0">
                <a:solidFill>
                  <a:srgbClr val="1F497D"/>
                </a:solidFill>
              </a:rPr>
              <a:t>Genomics and Population Sciences </a:t>
            </a:r>
            <a:r>
              <a:rPr lang="en-US" sz="1800" b="1" dirty="0" err="1" smtClean="0">
                <a:solidFill>
                  <a:srgbClr val="1F497D"/>
                </a:solidFill>
              </a:rPr>
              <a:t>LABioMed</a:t>
            </a:r>
            <a:r>
              <a:rPr lang="en-US" sz="1800" b="1" dirty="0">
                <a:solidFill>
                  <a:srgbClr val="1F497D"/>
                </a:solidFill>
              </a:rPr>
              <a:t> </a:t>
            </a:r>
            <a:r>
              <a:rPr lang="en-US" sz="1800" b="1" dirty="0" smtClean="0">
                <a:solidFill>
                  <a:srgbClr val="1F497D"/>
                </a:solidFill>
              </a:rPr>
              <a:t>at Harbor</a:t>
            </a:r>
            <a:r>
              <a:rPr lang="en-US" sz="1800" b="1" dirty="0">
                <a:solidFill>
                  <a:srgbClr val="1F497D"/>
                </a:solidFill>
              </a:rPr>
              <a:t>-</a:t>
            </a:r>
            <a:r>
              <a:rPr lang="en-US" sz="1800" b="1" dirty="0" smtClean="0">
                <a:solidFill>
                  <a:srgbClr val="1F497D"/>
                </a:solidFill>
              </a:rPr>
              <a:t>UCLA</a:t>
            </a:r>
            <a:endParaRPr lang="en-US" sz="1800" dirty="0">
              <a:solidFill>
                <a:schemeClr val="tx1"/>
              </a:solidFill>
              <a:latin typeface="Calibri" charset="0"/>
              <a:ea typeface="ＭＳ Ｐゴシック" charset="0"/>
              <a:cs typeface="ＭＳ Ｐゴシック" charset="0"/>
            </a:endParaRPr>
          </a:p>
          <a:p>
            <a:pPr eaLnBrk="1" hangingPunct="1">
              <a:lnSpc>
                <a:spcPct val="90000"/>
              </a:lnSpc>
              <a:spcBef>
                <a:spcPct val="0"/>
              </a:spcBef>
            </a:pPr>
            <a:endParaRPr lang="en-US" sz="1800" dirty="0">
              <a:solidFill>
                <a:schemeClr val="tx1"/>
              </a:solidFill>
              <a:latin typeface="Calibri" charset="0"/>
              <a:ea typeface="ＭＳ Ｐゴシック" charset="0"/>
              <a:cs typeface="ＭＳ Ｐゴシック" charset="0"/>
            </a:endParaRPr>
          </a:p>
        </p:txBody>
      </p:sp>
      <p:pic>
        <p:nvPicPr>
          <p:cNvPr id="5" name="Picture 4"/>
          <p:cNvPicPr>
            <a:picLocks noChangeAspect="1" noChangeArrowheads="1"/>
          </p:cNvPicPr>
          <p:nvPr/>
        </p:nvPicPr>
        <p:blipFill>
          <a:blip r:embed="rId2" cstate="print"/>
          <a:srcRect/>
          <a:stretch>
            <a:fillRect/>
          </a:stretch>
        </p:blipFill>
        <p:spPr bwMode="auto">
          <a:xfrm>
            <a:off x="6826693" y="4837770"/>
            <a:ext cx="2133600" cy="1303338"/>
          </a:xfrm>
          <a:prstGeom prst="rect">
            <a:avLst/>
          </a:prstGeom>
          <a:noFill/>
          <a:ln w="9525">
            <a:noFill/>
            <a:miter lim="800000"/>
            <a:headEnd/>
            <a:tailEnd/>
          </a:ln>
        </p:spPr>
      </p:pic>
    </p:spTree>
    <p:extLst>
      <p:ext uri="{BB962C8B-B14F-4D97-AF65-F5344CB8AC3E}">
        <p14:creationId xmlns:p14="http://schemas.microsoft.com/office/powerpoint/2010/main" val="238548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solidFill>
                  <a:srgbClr val="1F497D"/>
                </a:solidFill>
              </a:rPr>
              <a:t>Why study lipid levels?</a:t>
            </a:r>
            <a:endParaRPr lang="en-US" b="1" dirty="0">
              <a:solidFill>
                <a:srgbClr val="1F497D"/>
              </a:solidFill>
            </a:endParaRPr>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b="1" dirty="0" smtClean="0"/>
              <a:t>Low-density lipoprotein cholesterol (LDL) levels are a treatable, heritable risk factor for heart disease, the leading cause of the death in the United States</a:t>
            </a:r>
          </a:p>
          <a:p>
            <a:endParaRPr lang="en-US" b="1" dirty="0"/>
          </a:p>
          <a:p>
            <a:r>
              <a:rPr lang="en-US" b="1" dirty="0" smtClean="0"/>
              <a:t>High-density lipoprotein cholesterol (HDL) and triglyceride levels related to risks of cardiovascular and metabolic disease</a:t>
            </a:r>
          </a:p>
          <a:p>
            <a:endParaRPr lang="en-US" b="1" dirty="0" smtClean="0"/>
          </a:p>
          <a:p>
            <a:r>
              <a:rPr lang="en-US" b="1" dirty="0"/>
              <a:t>Initially, much of the insights into lipid metabolism came from the study of rare </a:t>
            </a:r>
            <a:r>
              <a:rPr lang="en-US" b="1" dirty="0" err="1"/>
              <a:t>Mendelian</a:t>
            </a:r>
            <a:r>
              <a:rPr lang="en-US" b="1" dirty="0"/>
              <a:t> disorders of high and low LDL-C </a:t>
            </a:r>
          </a:p>
        </p:txBody>
      </p:sp>
      <p:sp>
        <p:nvSpPr>
          <p:cNvPr id="4" name="TextBox 3"/>
          <p:cNvSpPr txBox="1"/>
          <p:nvPr/>
        </p:nvSpPr>
        <p:spPr>
          <a:xfrm>
            <a:off x="6899726" y="6545254"/>
            <a:ext cx="2244274" cy="323165"/>
          </a:xfrm>
          <a:prstGeom prst="rect">
            <a:avLst/>
          </a:prstGeom>
          <a:noFill/>
        </p:spPr>
        <p:txBody>
          <a:bodyPr wrap="none" rtlCol="0">
            <a:spAutoFit/>
          </a:bodyPr>
          <a:lstStyle/>
          <a:p>
            <a:r>
              <a:rPr lang="en-US" sz="1500" dirty="0" smtClean="0"/>
              <a:t>Courtesy, C. </a:t>
            </a:r>
            <a:r>
              <a:rPr lang="en-US" sz="1500" dirty="0" err="1" smtClean="0"/>
              <a:t>Willer</a:t>
            </a:r>
            <a:r>
              <a:rPr lang="en-US" sz="1500" dirty="0" smtClean="0"/>
              <a:t>, 5/13</a:t>
            </a:r>
            <a:endParaRPr lang="en-US" sz="1500" dirty="0"/>
          </a:p>
        </p:txBody>
      </p:sp>
    </p:spTree>
    <p:extLst>
      <p:ext uri="{BB962C8B-B14F-4D97-AF65-F5344CB8AC3E}">
        <p14:creationId xmlns:p14="http://schemas.microsoft.com/office/powerpoint/2010/main" val="71161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09601"/>
            <a:ext cx="9042400" cy="58293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4530303" y="6438901"/>
            <a:ext cx="4246612" cy="307777"/>
          </a:xfrm>
          <a:prstGeom prst="rect">
            <a:avLst/>
          </a:prstGeom>
          <a:noFill/>
        </p:spPr>
        <p:txBody>
          <a:bodyPr wrap="none" rtlCol="0">
            <a:spAutoFit/>
          </a:bodyPr>
          <a:lstStyle/>
          <a:p>
            <a:r>
              <a:rPr lang="en-US" sz="1400" dirty="0" smtClean="0"/>
              <a:t>Strong &amp; Rader, </a:t>
            </a:r>
            <a:r>
              <a:rPr lang="en-US" sz="1400" dirty="0" err="1" smtClean="0"/>
              <a:t>Curr</a:t>
            </a:r>
            <a:r>
              <a:rPr lang="en-US" sz="1400" dirty="0" smtClean="0"/>
              <a:t> </a:t>
            </a:r>
            <a:r>
              <a:rPr lang="en-US" sz="1400" dirty="0" err="1" smtClean="0"/>
              <a:t>Atheroscler</a:t>
            </a:r>
            <a:r>
              <a:rPr lang="en-US" sz="1400" dirty="0" smtClean="0"/>
              <a:t> Rep 14:211-218, 2012.</a:t>
            </a:r>
            <a:endParaRPr lang="en-US" sz="1400" dirty="0"/>
          </a:p>
        </p:txBody>
      </p:sp>
    </p:spTree>
    <p:extLst>
      <p:ext uri="{BB962C8B-B14F-4D97-AF65-F5344CB8AC3E}">
        <p14:creationId xmlns:p14="http://schemas.microsoft.com/office/powerpoint/2010/main" val="3782041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7173" y="1746264"/>
            <a:ext cx="6286911"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solidFill>
                  <a:srgbClr val="1F497D"/>
                </a:solidFill>
              </a:rPr>
              <a:t>Genome-wide Approach to Lipid Variation</a:t>
            </a:r>
            <a:endParaRPr lang="en-US" sz="4000" b="1" dirty="0">
              <a:solidFill>
                <a:srgbClr val="1F497D"/>
              </a:solidFill>
            </a:endParaRPr>
          </a:p>
        </p:txBody>
      </p:sp>
    </p:spTree>
    <p:extLst>
      <p:ext uri="{BB962C8B-B14F-4D97-AF65-F5344CB8AC3E}">
        <p14:creationId xmlns:p14="http://schemas.microsoft.com/office/powerpoint/2010/main" val="2790485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solidFill>
                  <a:srgbClr val="1F497D"/>
                </a:solidFill>
              </a:rPr>
              <a:t>Genetic basis of lipid levels</a:t>
            </a:r>
            <a:br>
              <a:rPr lang="en-US" b="1" dirty="0" smtClean="0">
                <a:solidFill>
                  <a:srgbClr val="1F497D"/>
                </a:solidFill>
              </a:rPr>
            </a:br>
            <a:r>
              <a:rPr lang="en-US" b="1" dirty="0" smtClean="0">
                <a:solidFill>
                  <a:srgbClr val="1F497D"/>
                </a:solidFill>
              </a:rPr>
              <a:t>in the general population</a:t>
            </a:r>
            <a:endParaRPr lang="en-US" b="1" dirty="0">
              <a:solidFill>
                <a:srgbClr val="1F497D"/>
              </a:solidFill>
            </a:endParaRPr>
          </a:p>
        </p:txBody>
      </p:sp>
      <p:sp>
        <p:nvSpPr>
          <p:cNvPr id="3" name="Content Placeholder 2"/>
          <p:cNvSpPr>
            <a:spLocks noGrp="1"/>
          </p:cNvSpPr>
          <p:nvPr>
            <p:ph idx="1"/>
          </p:nvPr>
        </p:nvSpPr>
        <p:spPr>
          <a:xfrm>
            <a:off x="457200" y="2096086"/>
            <a:ext cx="8229600" cy="4030077"/>
          </a:xfrm>
        </p:spPr>
        <p:txBody>
          <a:bodyPr>
            <a:normAutofit lnSpcReduction="10000"/>
          </a:bodyPr>
          <a:lstStyle/>
          <a:p>
            <a:r>
              <a:rPr lang="en-US" b="1" dirty="0"/>
              <a:t>GWAS have identified common variants that explain ~10-12% of variation in lipid levels (HDL cholesterol, LDL cholesterol, total cholesterol and triglyceride levels</a:t>
            </a:r>
            <a:r>
              <a:rPr lang="en-US" b="1" dirty="0" smtClean="0"/>
              <a:t>)</a:t>
            </a:r>
          </a:p>
          <a:p>
            <a:endParaRPr lang="en-US" b="1" dirty="0"/>
          </a:p>
          <a:p>
            <a:r>
              <a:rPr lang="en-US" b="1" dirty="0" smtClean="0"/>
              <a:t>Common variants in GWAS framework</a:t>
            </a:r>
          </a:p>
          <a:p>
            <a:endParaRPr lang="en-US" b="1" dirty="0"/>
          </a:p>
          <a:p>
            <a:r>
              <a:rPr lang="en-US" b="1" dirty="0" smtClean="0"/>
              <a:t>Rare variants identified from sequencing</a:t>
            </a:r>
          </a:p>
          <a:p>
            <a:pPr marL="0" indent="0">
              <a:buNone/>
            </a:pPr>
            <a:endParaRPr lang="en-US" b="1" dirty="0"/>
          </a:p>
        </p:txBody>
      </p:sp>
      <p:sp>
        <p:nvSpPr>
          <p:cNvPr id="4" name="TextBox 3"/>
          <p:cNvSpPr txBox="1"/>
          <p:nvPr/>
        </p:nvSpPr>
        <p:spPr>
          <a:xfrm>
            <a:off x="6665397" y="6550223"/>
            <a:ext cx="2274309" cy="307777"/>
          </a:xfrm>
          <a:prstGeom prst="rect">
            <a:avLst/>
          </a:prstGeom>
          <a:noFill/>
        </p:spPr>
        <p:txBody>
          <a:bodyPr wrap="square" rtlCol="0">
            <a:spAutoFit/>
          </a:bodyPr>
          <a:lstStyle/>
          <a:p>
            <a:r>
              <a:rPr lang="en-US" sz="1400" dirty="0" smtClean="0"/>
              <a:t>Courtesy, C. </a:t>
            </a:r>
            <a:r>
              <a:rPr lang="en-US" sz="1400" dirty="0" err="1" smtClean="0"/>
              <a:t>Willer</a:t>
            </a:r>
            <a:r>
              <a:rPr lang="en-US" sz="1400" dirty="0" smtClean="0"/>
              <a:t>, 5/13</a:t>
            </a:r>
            <a:endParaRPr lang="en-US" sz="1400" dirty="0"/>
          </a:p>
        </p:txBody>
      </p:sp>
    </p:spTree>
    <p:extLst>
      <p:ext uri="{BB962C8B-B14F-4D97-AF65-F5344CB8AC3E}">
        <p14:creationId xmlns:p14="http://schemas.microsoft.com/office/powerpoint/2010/main" val="372705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endParaRPr lang="he-IL">
              <a:latin typeface="Times New Roman" charset="0"/>
              <a:ea typeface="ＭＳ Ｐゴシック" charset="0"/>
              <a:cs typeface="ＭＳ Ｐゴシック" charset="0"/>
            </a:endParaRPr>
          </a:p>
        </p:txBody>
      </p:sp>
      <p:sp>
        <p:nvSpPr>
          <p:cNvPr id="73731" name="Content Placeholder 2"/>
          <p:cNvSpPr>
            <a:spLocks noGrp="1"/>
          </p:cNvSpPr>
          <p:nvPr>
            <p:ph idx="1"/>
          </p:nvPr>
        </p:nvSpPr>
        <p:spPr/>
        <p:txBody>
          <a:bodyPr/>
          <a:lstStyle/>
          <a:p>
            <a:pPr eaLnBrk="1" hangingPunct="1"/>
            <a:endParaRPr lang="he-IL">
              <a:latin typeface="Arial" charset="0"/>
              <a:ea typeface="ＭＳ Ｐゴシック" charset="0"/>
              <a:cs typeface="ＭＳ Ｐゴシック" charset="0"/>
            </a:endParaRPr>
          </a:p>
        </p:txBody>
      </p:sp>
      <p:pic>
        <p:nvPicPr>
          <p:cNvPr id="737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0"/>
            <a:ext cx="8226425" cy="289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8100"/>
            <a:ext cx="4829175" cy="354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2527300"/>
            <a:ext cx="4314825" cy="433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77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Study sample</a:t>
            </a:r>
            <a:endParaRPr lang="en-US" b="1" dirty="0">
              <a:solidFill>
                <a:srgbClr val="1F497D"/>
              </a:solidFill>
            </a:endParaRPr>
          </a:p>
        </p:txBody>
      </p:sp>
      <p:sp>
        <p:nvSpPr>
          <p:cNvPr id="3" name="Content Placeholder 2"/>
          <p:cNvSpPr>
            <a:spLocks noGrp="1"/>
          </p:cNvSpPr>
          <p:nvPr>
            <p:ph idx="1"/>
          </p:nvPr>
        </p:nvSpPr>
        <p:spPr/>
        <p:txBody>
          <a:bodyPr/>
          <a:lstStyle/>
          <a:p>
            <a:r>
              <a:rPr lang="en-US" b="1" dirty="0" smtClean="0"/>
              <a:t>46 participating studies in the discovery study, including </a:t>
            </a:r>
          </a:p>
          <a:p>
            <a:pPr lvl="1"/>
            <a:r>
              <a:rPr lang="en-US" b="1" dirty="0"/>
              <a:t>Community-based cohorts</a:t>
            </a:r>
          </a:p>
          <a:p>
            <a:pPr lvl="1"/>
            <a:r>
              <a:rPr lang="en-US" b="1" dirty="0"/>
              <a:t>Case-Control samples</a:t>
            </a:r>
          </a:p>
          <a:p>
            <a:pPr lvl="1"/>
            <a:r>
              <a:rPr lang="en-US" b="1" dirty="0"/>
              <a:t>Family-based </a:t>
            </a:r>
            <a:r>
              <a:rPr lang="en-US" b="1" dirty="0" smtClean="0"/>
              <a:t>samples</a:t>
            </a:r>
          </a:p>
          <a:p>
            <a:pPr marL="342900" lvl="1" indent="-342900">
              <a:buFont typeface="Arial" charset="0"/>
              <a:buChar char="•"/>
            </a:pPr>
            <a:r>
              <a:rPr lang="en-US" b="1" dirty="0"/>
              <a:t>Replication study </a:t>
            </a:r>
            <a:r>
              <a:rPr lang="en-US" b="1" dirty="0" smtClean="0"/>
              <a:t>includes</a:t>
            </a:r>
          </a:p>
          <a:p>
            <a:pPr marL="742950" lvl="2" indent="-342900"/>
            <a:r>
              <a:rPr lang="en-US" b="1" dirty="0" smtClean="0"/>
              <a:t>East Asian cohorts, South Asian cohorts, African American cohorts, as well as European cohorts</a:t>
            </a:r>
            <a:endParaRPr lang="en-US" b="1" dirty="0"/>
          </a:p>
          <a:p>
            <a:endParaRPr lang="en-US" b="1" dirty="0" smtClean="0"/>
          </a:p>
          <a:p>
            <a:pPr lvl="1"/>
            <a:endParaRPr lang="en-US" b="1" dirty="0"/>
          </a:p>
          <a:p>
            <a:pPr marL="457200" lvl="1" indent="0">
              <a:buNone/>
            </a:pPr>
            <a:endParaRPr lang="en-US" b="1" dirty="0" smtClean="0"/>
          </a:p>
          <a:p>
            <a:pPr marL="457200" lvl="1" indent="0">
              <a:buNone/>
            </a:pPr>
            <a:endParaRPr lang="en-US" b="1" dirty="0" smtClean="0"/>
          </a:p>
          <a:p>
            <a:pPr lvl="1"/>
            <a:endParaRPr lang="en-US" b="1" dirty="0"/>
          </a:p>
        </p:txBody>
      </p:sp>
    </p:spTree>
    <p:extLst>
      <p:ext uri="{BB962C8B-B14F-4D97-AF65-F5344CB8AC3E}">
        <p14:creationId xmlns:p14="http://schemas.microsoft.com/office/powerpoint/2010/main" val="2509552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Genome-Wide Association Analysis</a:t>
            </a:r>
            <a:endParaRPr lang="en-US" b="1" dirty="0">
              <a:solidFill>
                <a:srgbClr val="1F497D"/>
              </a:solidFill>
            </a:endParaRPr>
          </a:p>
        </p:txBody>
      </p:sp>
      <p:sp>
        <p:nvSpPr>
          <p:cNvPr id="3" name="Content Placeholder 2"/>
          <p:cNvSpPr>
            <a:spLocks noGrp="1"/>
          </p:cNvSpPr>
          <p:nvPr>
            <p:ph idx="1"/>
          </p:nvPr>
        </p:nvSpPr>
        <p:spPr/>
        <p:txBody>
          <a:bodyPr/>
          <a:lstStyle/>
          <a:p>
            <a:r>
              <a:rPr lang="en-US" b="1" dirty="0" smtClean="0"/>
              <a:t>With each study</a:t>
            </a:r>
          </a:p>
          <a:p>
            <a:pPr lvl="1"/>
            <a:r>
              <a:rPr lang="en-US" b="1" dirty="0" smtClean="0"/>
              <a:t>Each genotyped or imputed SNP was tested for association with each of the lipid traits</a:t>
            </a:r>
          </a:p>
          <a:p>
            <a:pPr lvl="1"/>
            <a:r>
              <a:rPr lang="en-US" b="1" dirty="0" smtClean="0"/>
              <a:t>Linear regression was employed for unrelated individuals, and linear mixed effects models were used to account for family structure for family-base studies. </a:t>
            </a:r>
          </a:p>
          <a:p>
            <a:pPr lvl="2"/>
            <a:r>
              <a:rPr lang="en-US" b="1" dirty="0"/>
              <a:t>trait ~ SNP + sex + age + age</a:t>
            </a:r>
            <a:r>
              <a:rPr lang="en-US" b="1" baseline="30000" dirty="0"/>
              <a:t>2</a:t>
            </a:r>
            <a:r>
              <a:rPr lang="en-US" b="1" dirty="0"/>
              <a:t> + extra additional study specific covariates</a:t>
            </a:r>
          </a:p>
          <a:p>
            <a:pPr marL="0" indent="0">
              <a:buNone/>
            </a:pPr>
            <a:endParaRPr lang="en-US" b="1" dirty="0" smtClean="0"/>
          </a:p>
          <a:p>
            <a:pPr marL="0" indent="0">
              <a:buNone/>
            </a:pPr>
            <a:endParaRPr lang="en-US" b="1" dirty="0" smtClean="0"/>
          </a:p>
          <a:p>
            <a:pPr marL="0" indent="0">
              <a:buNone/>
            </a:pPr>
            <a:endParaRPr lang="en-US" b="1" dirty="0" smtClean="0"/>
          </a:p>
          <a:p>
            <a:pPr lvl="1"/>
            <a:endParaRPr lang="en-US" b="1" dirty="0"/>
          </a:p>
          <a:p>
            <a:pPr marL="457200" lvl="1" indent="0">
              <a:buNone/>
            </a:pPr>
            <a:endParaRPr lang="en-US" b="1" dirty="0" smtClean="0"/>
          </a:p>
          <a:p>
            <a:pPr marL="457200" lvl="1" indent="0">
              <a:buNone/>
            </a:pPr>
            <a:endParaRPr lang="en-US" b="1" dirty="0" smtClean="0"/>
          </a:p>
          <a:p>
            <a:pPr lvl="1"/>
            <a:endParaRPr lang="en-US" b="1" dirty="0"/>
          </a:p>
        </p:txBody>
      </p:sp>
    </p:spTree>
    <p:extLst>
      <p:ext uri="{BB962C8B-B14F-4D97-AF65-F5344CB8AC3E}">
        <p14:creationId xmlns:p14="http://schemas.microsoft.com/office/powerpoint/2010/main" val="1162793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US" sz="4000" b="1" dirty="0" smtClean="0">
                <a:solidFill>
                  <a:srgbClr val="1F497D"/>
                </a:solidFill>
              </a:rPr>
              <a:t>Why Meta-analysis</a:t>
            </a:r>
            <a:endParaRPr lang="en-US" sz="4000" b="1" dirty="0">
              <a:solidFill>
                <a:srgbClr val="1F497D"/>
              </a:solidFill>
            </a:endParaRPr>
          </a:p>
        </p:txBody>
      </p:sp>
      <p:sp>
        <p:nvSpPr>
          <p:cNvPr id="5" name="Rectangle 2"/>
          <p:cNvSpPr txBox="1">
            <a:spLocks noChangeArrowheads="1"/>
          </p:cNvSpPr>
          <p:nvPr/>
        </p:nvSpPr>
        <p:spPr bwMode="auto">
          <a:xfrm>
            <a:off x="88900" y="1674054"/>
            <a:ext cx="9055100" cy="4866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8" charset="-128"/>
                <a:cs typeface="ＭＳ Ｐゴシック" pitchFamily="-12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Strength in numbers</a:t>
            </a:r>
          </a:p>
          <a:p>
            <a:pPr marL="739775" lvl="1"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Several ‘non-significant’ differences may be significant when combined</a:t>
            </a:r>
          </a:p>
          <a:p>
            <a:pPr marL="339725"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Strength in diversity</a:t>
            </a:r>
          </a:p>
          <a:p>
            <a:pPr marL="739775" lvl="1"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Generalizability across variety of participants, research method, measures, settings, ...</a:t>
            </a:r>
          </a:p>
          <a:p>
            <a:pPr marL="339725"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Good way to look at the forest rather than the trees</a:t>
            </a:r>
          </a:p>
          <a:p>
            <a:pPr marL="739775" lvl="1"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dirty="0" smtClean="0"/>
          </a:p>
          <a:p>
            <a:pPr marL="339725"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dirty="0" smtClean="0"/>
          </a:p>
        </p:txBody>
      </p:sp>
    </p:spTree>
    <p:extLst>
      <p:ext uri="{BB962C8B-B14F-4D97-AF65-F5344CB8AC3E}">
        <p14:creationId xmlns:p14="http://schemas.microsoft.com/office/powerpoint/2010/main" val="528408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817562"/>
          </a:xfrm>
        </p:spPr>
        <p:txBody>
          <a:bodyPr/>
          <a:lstStyle/>
          <a:p>
            <a:r>
              <a:rPr lang="en-US" sz="4000" b="1" dirty="0" smtClean="0">
                <a:solidFill>
                  <a:srgbClr val="1F497D"/>
                </a:solidFill>
              </a:rPr>
              <a:t>Meta-analysis</a:t>
            </a:r>
            <a:endParaRPr lang="en-US" sz="4000" b="1" dirty="0">
              <a:solidFill>
                <a:srgbClr val="1F497D"/>
              </a:solidFill>
            </a:endParaRPr>
          </a:p>
        </p:txBody>
      </p:sp>
      <p:sp>
        <p:nvSpPr>
          <p:cNvPr id="5" name="Rectangle 2"/>
          <p:cNvSpPr txBox="1">
            <a:spLocks noChangeArrowheads="1"/>
          </p:cNvSpPr>
          <p:nvPr/>
        </p:nvSpPr>
        <p:spPr bwMode="auto">
          <a:xfrm>
            <a:off x="88900" y="1270000"/>
            <a:ext cx="9055100" cy="527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8" charset="-128"/>
                <a:cs typeface="ＭＳ Ｐゴシック" pitchFamily="-12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indent="-339725">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Ideas behind meta-analysis predate Glass’ work by several decades</a:t>
            </a:r>
          </a:p>
          <a:p>
            <a:pPr marL="666750" lvl="1" indent="-325438">
              <a:buClr>
                <a:srgbClr val="3B812F"/>
              </a:buClr>
              <a:buSzPct val="60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Karl Pearson (1904)</a:t>
            </a:r>
          </a:p>
          <a:p>
            <a:pPr marL="1019175" lvl="2" indent="-347663">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averaged correlations for studies of the effectiveness of inoculation for typhoid fever</a:t>
            </a:r>
          </a:p>
          <a:p>
            <a:pPr marL="666750" lvl="1" indent="-325438">
              <a:buClr>
                <a:srgbClr val="3B812F"/>
              </a:buClr>
              <a:buSzPct val="60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R. A. Fisher (1944)</a:t>
            </a:r>
          </a:p>
          <a:p>
            <a:pPr marL="1019175" lvl="2" indent="-347663">
              <a:buClr>
                <a:srgbClr val="CC9900"/>
              </a:buClr>
              <a:buSzPct val="65000"/>
              <a:buFont typeface="Wingdings"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smtClean="0"/>
              <a:t>“When a number of quite independent tests of significance have been made, it sometimes happens that although few or none can be claimed individually as significant, yet the aggregate gives an impression that the probabilities are on the whole lower than would often have been obtained by chance” (p. 99).</a:t>
            </a:r>
          </a:p>
        </p:txBody>
      </p:sp>
    </p:spTree>
    <p:extLst>
      <p:ext uri="{BB962C8B-B14F-4D97-AF65-F5344CB8AC3E}">
        <p14:creationId xmlns:p14="http://schemas.microsoft.com/office/powerpoint/2010/main" val="3350243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7160"/>
          </a:xfrm>
        </p:spPr>
        <p:txBody>
          <a:bodyPr/>
          <a:lstStyle/>
          <a:p>
            <a:r>
              <a:rPr lang="en-US" b="1" dirty="0" smtClean="0">
                <a:solidFill>
                  <a:srgbClr val="1F497D"/>
                </a:solidFill>
              </a:rPr>
              <a:t>Meta-Analysis</a:t>
            </a:r>
            <a:endParaRPr lang="en-US" b="1" dirty="0">
              <a:solidFill>
                <a:srgbClr val="1F497D"/>
              </a:solidFill>
            </a:endParaRPr>
          </a:p>
        </p:txBody>
      </p:sp>
      <p:sp>
        <p:nvSpPr>
          <p:cNvPr id="4" name="TextBox 3"/>
          <p:cNvSpPr txBox="1"/>
          <p:nvPr/>
        </p:nvSpPr>
        <p:spPr>
          <a:xfrm>
            <a:off x="4055425" y="3283841"/>
            <a:ext cx="184666" cy="461665"/>
          </a:xfrm>
          <a:prstGeom prst="rect">
            <a:avLst/>
          </a:prstGeom>
          <a:noFill/>
        </p:spPr>
        <p:txBody>
          <a:bodyPr wrap="none" rtlCol="0">
            <a:spAutoFit/>
          </a:bodyPr>
          <a:lstStyle/>
          <a:p>
            <a:endParaRPr lang="en-US" dirty="0"/>
          </a:p>
        </p:txBody>
      </p:sp>
      <p:sp>
        <p:nvSpPr>
          <p:cNvPr id="5" name="Content Placeholder 4"/>
          <p:cNvSpPr>
            <a:spLocks noGrp="1"/>
          </p:cNvSpPr>
          <p:nvPr>
            <p:ph idx="1"/>
          </p:nvPr>
        </p:nvSpPr>
        <p:spPr>
          <a:xfrm>
            <a:off x="0" y="1305496"/>
            <a:ext cx="9144000" cy="5093784"/>
          </a:xfrm>
        </p:spPr>
        <p:txBody>
          <a:bodyPr/>
          <a:lstStyle/>
          <a:p>
            <a:r>
              <a:rPr lang="en-US" b="1" dirty="0" smtClean="0"/>
              <a:t>Combines results from 2 or more studies</a:t>
            </a:r>
          </a:p>
          <a:p>
            <a:r>
              <a:rPr lang="en-US" b="1" dirty="0" smtClean="0"/>
              <a:t>Estimates an ‘average’ or ‘common’ effect</a:t>
            </a:r>
          </a:p>
          <a:p>
            <a:pPr lvl="1"/>
            <a:r>
              <a:rPr lang="en-US" b="1" dirty="0" smtClean="0"/>
              <a:t>Simple average: weights all studies equally</a:t>
            </a:r>
          </a:p>
          <a:p>
            <a:pPr lvl="1"/>
            <a:r>
              <a:rPr lang="en-US" b="1" dirty="0" smtClean="0"/>
              <a:t>Weighted average: gives more weight to studies which gives more information, e.g. more sample, more events, narrow confident interval</a:t>
            </a:r>
          </a:p>
          <a:p>
            <a:pPr lvl="1"/>
            <a:r>
              <a:rPr lang="en-US" b="1" dirty="0" smtClean="0"/>
              <a:t>Inverse-variance method: weight = 1/variance of estimate</a:t>
            </a:r>
          </a:p>
          <a:p>
            <a:pPr marL="457200" lvl="1" indent="0">
              <a:buNone/>
            </a:pPr>
            <a:r>
              <a:rPr lang="en-US" b="1" dirty="0" smtClean="0"/>
              <a:t>Pooled estimate=sum(estimate x weight)/sum of weights</a:t>
            </a:r>
          </a:p>
          <a:p>
            <a:pPr marL="0" indent="0">
              <a:buNone/>
            </a:pPr>
            <a:endParaRPr lang="en-US" b="1" dirty="0" smtClean="0"/>
          </a:p>
          <a:p>
            <a:endParaRPr lang="en-US" b="1" dirty="0"/>
          </a:p>
        </p:txBody>
      </p:sp>
    </p:spTree>
    <p:extLst>
      <p:ext uri="{BB962C8B-B14F-4D97-AF65-F5344CB8AC3E}">
        <p14:creationId xmlns:p14="http://schemas.microsoft.com/office/powerpoint/2010/main" val="16816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059363" y="2239963"/>
            <a:ext cx="2574925" cy="955675"/>
          </a:xfrm>
          <a:prstGeom prst="rect">
            <a:avLst/>
          </a:prstGeom>
          <a:solidFill>
            <a:srgbClr val="FFCC66"/>
          </a:solidFill>
          <a:ln w="9525">
            <a:solidFill>
              <a:schemeClr val="tx1"/>
            </a:solidFill>
            <a:miter lim="800000"/>
            <a:headEnd/>
            <a:tailEnd/>
          </a:ln>
        </p:spPr>
        <p:txBody>
          <a:bodyPr>
            <a:spAutoFit/>
          </a:bodyPr>
          <a:lstStyle>
            <a:lvl1pPr>
              <a:defRPr sz="3600" b="1">
                <a:solidFill>
                  <a:srgbClr val="FFFF00"/>
                </a:solidFill>
                <a:latin typeface="Arial" charset="0"/>
                <a:ea typeface="ＭＳ Ｐゴシック" charset="0"/>
                <a:cs typeface="ＭＳ Ｐゴシック" charset="0"/>
              </a:defRPr>
            </a:lvl1pPr>
            <a:lvl2pPr marL="37931725" indent="-37474525">
              <a:defRPr sz="3600" b="1">
                <a:solidFill>
                  <a:srgbClr val="FFFF00"/>
                </a:solidFill>
                <a:latin typeface="Arial" charset="0"/>
                <a:ea typeface="ＭＳ Ｐゴシック" charset="0"/>
              </a:defRPr>
            </a:lvl2pPr>
            <a:lvl3pPr>
              <a:defRPr sz="3600" b="1">
                <a:solidFill>
                  <a:srgbClr val="FFFF00"/>
                </a:solidFill>
                <a:latin typeface="Arial" charset="0"/>
                <a:ea typeface="ＭＳ Ｐゴシック" charset="0"/>
              </a:defRPr>
            </a:lvl3pPr>
            <a:lvl4pPr>
              <a:defRPr sz="3600" b="1">
                <a:solidFill>
                  <a:srgbClr val="FFFF00"/>
                </a:solidFill>
                <a:latin typeface="Arial" charset="0"/>
                <a:ea typeface="ＭＳ Ｐゴシック" charset="0"/>
              </a:defRPr>
            </a:lvl4pPr>
            <a:lvl5pPr>
              <a:defRPr sz="3600" b="1">
                <a:solidFill>
                  <a:srgbClr val="FFFF00"/>
                </a:solidFill>
                <a:latin typeface="Arial" charset="0"/>
                <a:ea typeface="ＭＳ Ｐゴシック" charset="0"/>
              </a:defRPr>
            </a:lvl5pPr>
            <a:lvl6pPr marL="457200" eaLnBrk="0" fontAlgn="base" hangingPunct="0">
              <a:spcBef>
                <a:spcPct val="0"/>
              </a:spcBef>
              <a:spcAft>
                <a:spcPct val="0"/>
              </a:spcAft>
              <a:defRPr sz="3600" b="1">
                <a:solidFill>
                  <a:srgbClr val="FFFF00"/>
                </a:solidFill>
                <a:latin typeface="Arial" charset="0"/>
                <a:ea typeface="ＭＳ Ｐゴシック" charset="0"/>
              </a:defRPr>
            </a:lvl6pPr>
            <a:lvl7pPr marL="914400" eaLnBrk="0" fontAlgn="base" hangingPunct="0">
              <a:spcBef>
                <a:spcPct val="0"/>
              </a:spcBef>
              <a:spcAft>
                <a:spcPct val="0"/>
              </a:spcAft>
              <a:defRPr sz="3600" b="1">
                <a:solidFill>
                  <a:srgbClr val="FFFF00"/>
                </a:solidFill>
                <a:latin typeface="Arial" charset="0"/>
                <a:ea typeface="ＭＳ Ｐゴシック" charset="0"/>
              </a:defRPr>
            </a:lvl7pPr>
            <a:lvl8pPr marL="1371600" eaLnBrk="0" fontAlgn="base" hangingPunct="0">
              <a:spcBef>
                <a:spcPct val="0"/>
              </a:spcBef>
              <a:spcAft>
                <a:spcPct val="0"/>
              </a:spcAft>
              <a:defRPr sz="3600" b="1">
                <a:solidFill>
                  <a:srgbClr val="FFFF00"/>
                </a:solidFill>
                <a:latin typeface="Arial" charset="0"/>
                <a:ea typeface="ＭＳ Ｐゴシック" charset="0"/>
              </a:defRPr>
            </a:lvl8pPr>
            <a:lvl9pPr marL="1828800" eaLnBrk="0" fontAlgn="base" hangingPunct="0">
              <a:spcBef>
                <a:spcPct val="0"/>
              </a:spcBef>
              <a:spcAft>
                <a:spcPct val="0"/>
              </a:spcAft>
              <a:defRPr sz="3600" b="1">
                <a:solidFill>
                  <a:srgbClr val="FFFF00"/>
                </a:solidFill>
                <a:latin typeface="Arial" charset="0"/>
                <a:ea typeface="ＭＳ Ｐゴシック" charset="0"/>
              </a:defRPr>
            </a:lvl9pPr>
          </a:lstStyle>
          <a:p>
            <a:pPr algn="ctr">
              <a:spcBef>
                <a:spcPct val="50000"/>
              </a:spcBef>
            </a:pPr>
            <a:r>
              <a:rPr lang="en-US" sz="2800" b="0">
                <a:solidFill>
                  <a:prstClr val="black"/>
                </a:solidFill>
                <a:latin typeface="Times New Roman" charset="0"/>
              </a:rPr>
              <a:t>Identify high risk population</a:t>
            </a:r>
            <a:endParaRPr lang="en-US" sz="2800" b="0">
              <a:solidFill>
                <a:prstClr val="white"/>
              </a:solidFill>
              <a:latin typeface="Times New Roman" charset="0"/>
            </a:endParaRPr>
          </a:p>
        </p:txBody>
      </p:sp>
      <p:sp>
        <p:nvSpPr>
          <p:cNvPr id="54275" name="Rectangle 3"/>
          <p:cNvSpPr>
            <a:spLocks noChangeArrowheads="1"/>
          </p:cNvSpPr>
          <p:nvPr/>
        </p:nvSpPr>
        <p:spPr bwMode="auto">
          <a:xfrm>
            <a:off x="1131888" y="1963738"/>
            <a:ext cx="2708275" cy="1382712"/>
          </a:xfrm>
          <a:prstGeom prst="rect">
            <a:avLst/>
          </a:prstGeom>
          <a:solidFill>
            <a:srgbClr val="FFCC66"/>
          </a:solidFill>
          <a:ln w="9525">
            <a:solidFill>
              <a:schemeClr val="tx1"/>
            </a:solidFill>
            <a:miter lim="800000"/>
            <a:headEnd/>
            <a:tailEnd/>
          </a:ln>
        </p:spPr>
        <p:txBody>
          <a:bodyPr>
            <a:spAutoFit/>
          </a:bodyPr>
          <a:lstStyle/>
          <a:p>
            <a:pPr algn="ctr"/>
            <a:r>
              <a:rPr lang="en-US" sz="2800" b="0">
                <a:solidFill>
                  <a:prstClr val="black"/>
                </a:solidFill>
                <a:latin typeface="Times New Roman" charset="0"/>
              </a:rPr>
              <a:t>Better understand disease pathogenesis</a:t>
            </a:r>
            <a:endParaRPr lang="en-US" sz="2800" b="0">
              <a:solidFill>
                <a:prstClr val="white"/>
              </a:solidFill>
              <a:latin typeface="Times New Roman" charset="0"/>
            </a:endParaRPr>
          </a:p>
        </p:txBody>
      </p:sp>
      <p:sp>
        <p:nvSpPr>
          <p:cNvPr id="54276" name="Rectangle 4"/>
          <p:cNvSpPr>
            <a:spLocks noChangeArrowheads="1"/>
          </p:cNvSpPr>
          <p:nvPr/>
        </p:nvSpPr>
        <p:spPr bwMode="auto">
          <a:xfrm>
            <a:off x="666750" y="4449763"/>
            <a:ext cx="7853363" cy="1169987"/>
          </a:xfrm>
          <a:prstGeom prst="rect">
            <a:avLst/>
          </a:prstGeom>
          <a:solidFill>
            <a:srgbClr val="FFCC66"/>
          </a:solidFill>
          <a:ln w="9525">
            <a:solidFill>
              <a:schemeClr val="tx1"/>
            </a:solidFill>
            <a:miter lim="800000"/>
            <a:headEnd/>
            <a:tailEnd/>
          </a:ln>
        </p:spPr>
        <p:txBody>
          <a:bodyPr wrap="none">
            <a:spAutoFit/>
          </a:bodyPr>
          <a:lstStyle/>
          <a:p>
            <a:pPr algn="ctr">
              <a:spcBef>
                <a:spcPct val="50000"/>
              </a:spcBef>
            </a:pPr>
            <a:r>
              <a:rPr lang="en-US" sz="2800" b="0">
                <a:solidFill>
                  <a:prstClr val="black"/>
                </a:solidFill>
                <a:latin typeface="Times New Roman" charset="0"/>
              </a:rPr>
              <a:t>Develop specific preventive and therapeutic measures</a:t>
            </a:r>
          </a:p>
          <a:p>
            <a:pPr algn="ctr">
              <a:spcBef>
                <a:spcPct val="50000"/>
              </a:spcBef>
            </a:pPr>
            <a:r>
              <a:rPr lang="en-US" sz="2800" b="0">
                <a:solidFill>
                  <a:prstClr val="black"/>
                </a:solidFill>
                <a:latin typeface="Times New Roman" charset="0"/>
              </a:rPr>
              <a:t>Apply individualized medicine</a:t>
            </a:r>
            <a:endParaRPr lang="en-US" sz="2800" b="0">
              <a:solidFill>
                <a:prstClr val="white"/>
              </a:solidFill>
              <a:latin typeface="Times New Roman" charset="0"/>
            </a:endParaRPr>
          </a:p>
        </p:txBody>
      </p:sp>
      <p:sp>
        <p:nvSpPr>
          <p:cNvPr id="54277" name="Line 5"/>
          <p:cNvSpPr>
            <a:spLocks noChangeShapeType="1"/>
          </p:cNvSpPr>
          <p:nvPr/>
        </p:nvSpPr>
        <p:spPr bwMode="auto">
          <a:xfrm>
            <a:off x="2486025" y="3387725"/>
            <a:ext cx="1382713" cy="968375"/>
          </a:xfrm>
          <a:prstGeom prst="line">
            <a:avLst/>
          </a:prstGeom>
          <a:noFill/>
          <a:ln w="76200" cmpd="tri">
            <a:solidFill>
              <a:srgbClr val="CC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4278" name="Line 6"/>
          <p:cNvSpPr>
            <a:spLocks noChangeShapeType="1"/>
          </p:cNvSpPr>
          <p:nvPr/>
        </p:nvSpPr>
        <p:spPr bwMode="auto">
          <a:xfrm flipH="1">
            <a:off x="5049838" y="3241675"/>
            <a:ext cx="1365250" cy="1087438"/>
          </a:xfrm>
          <a:prstGeom prst="line">
            <a:avLst/>
          </a:prstGeom>
          <a:noFill/>
          <a:ln w="76200" cmpd="tri">
            <a:solidFill>
              <a:srgbClr val="CC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548295" name="Rectangle 7"/>
          <p:cNvSpPr>
            <a:spLocks noGrp="1" noChangeArrowheads="1"/>
          </p:cNvSpPr>
          <p:nvPr>
            <p:ph type="title"/>
          </p:nvPr>
        </p:nvSpPr>
        <p:spPr>
          <a:effectLst>
            <a:outerShdw blurRad="50800" dist="38100" dir="2700000" algn="tl" rotWithShape="0">
              <a:prstClr val="black">
                <a:alpha val="40000"/>
              </a:prstClr>
            </a:outerShdw>
          </a:effectLst>
        </p:spPr>
        <p:txBody>
          <a:bodyPr>
            <a:normAutofit fontScale="90000"/>
          </a:bodyPr>
          <a:lstStyle/>
          <a:p>
            <a:r>
              <a:rPr lang="en-US" sz="3600" b="1" dirty="0">
                <a:solidFill>
                  <a:schemeClr val="tx2"/>
                </a:solidFill>
                <a:latin typeface="Arial" charset="0"/>
                <a:ea typeface="ＭＳ Ｐゴシック" charset="0"/>
                <a:cs typeface="ＭＳ Ｐゴシック" charset="0"/>
              </a:rPr>
              <a:t>Goals of Common </a:t>
            </a:r>
            <a:r>
              <a:rPr lang="en-US" sz="3600" b="1" dirty="0" smtClean="0">
                <a:solidFill>
                  <a:schemeClr val="tx2"/>
                </a:solidFill>
                <a:latin typeface="Arial" charset="0"/>
                <a:ea typeface="ＭＳ Ｐゴシック" charset="0"/>
                <a:cs typeface="ＭＳ Ｐゴシック" charset="0"/>
              </a:rPr>
              <a:t>Diseases </a:t>
            </a:r>
            <a:r>
              <a:rPr lang="en-US" sz="3600" b="1" dirty="0">
                <a:solidFill>
                  <a:schemeClr val="tx2"/>
                </a:solidFill>
                <a:latin typeface="Arial" charset="0"/>
                <a:ea typeface="ＭＳ Ｐゴシック" charset="0"/>
                <a:cs typeface="ＭＳ Ｐゴシック" charset="0"/>
              </a:rPr>
              <a:t>Genetics</a:t>
            </a:r>
          </a:p>
        </p:txBody>
      </p:sp>
    </p:spTree>
    <p:extLst>
      <p:ext uri="{BB962C8B-B14F-4D97-AF65-F5344CB8AC3E}">
        <p14:creationId xmlns:p14="http://schemas.microsoft.com/office/powerpoint/2010/main" val="3229833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7160"/>
          </a:xfrm>
        </p:spPr>
        <p:txBody>
          <a:bodyPr/>
          <a:lstStyle/>
          <a:p>
            <a:r>
              <a:rPr lang="en-US" b="1" dirty="0" smtClean="0">
                <a:solidFill>
                  <a:srgbClr val="1F497D"/>
                </a:solidFill>
              </a:rPr>
              <a:t>Meta-Analysis in Lipids GWAS</a:t>
            </a:r>
            <a:endParaRPr lang="en-US" b="1" dirty="0">
              <a:solidFill>
                <a:srgbClr val="1F497D"/>
              </a:solidFill>
            </a:endParaRPr>
          </a:p>
        </p:txBody>
      </p:sp>
      <p:sp>
        <p:nvSpPr>
          <p:cNvPr id="3" name="Content Placeholder 2"/>
          <p:cNvSpPr>
            <a:spLocks noGrp="1"/>
          </p:cNvSpPr>
          <p:nvPr>
            <p:ph idx="1"/>
          </p:nvPr>
        </p:nvSpPr>
        <p:spPr>
          <a:xfrm>
            <a:off x="77179" y="1326167"/>
            <a:ext cx="8973855" cy="5325715"/>
          </a:xfrm>
        </p:spPr>
        <p:txBody>
          <a:bodyPr/>
          <a:lstStyle/>
          <a:p>
            <a:r>
              <a:rPr lang="en-US" sz="2400" b="1" dirty="0"/>
              <a:t>To combine association results across the 46 studies, we performed a fixed-effects meta-analysis using METAL for each of the four lipid </a:t>
            </a:r>
            <a:r>
              <a:rPr lang="en-US" sz="2400" b="1" dirty="0" smtClean="0"/>
              <a:t>traits.</a:t>
            </a:r>
          </a:p>
          <a:p>
            <a:r>
              <a:rPr lang="en-US" sz="2400" b="1" dirty="0" smtClean="0"/>
              <a:t>For </a:t>
            </a:r>
            <a:r>
              <a:rPr lang="en-US" sz="2400" b="1" dirty="0"/>
              <a:t>each SNP, in each study, a </a:t>
            </a:r>
            <a:r>
              <a:rPr lang="en-US" sz="2400" b="1" i="1" dirty="0"/>
              <a:t>Z</a:t>
            </a:r>
            <a:r>
              <a:rPr lang="en-US" sz="2400" b="1" dirty="0"/>
              <a:t>-statistic was calculated that summarized the magnitude and direction of effect relative to a randomly selected reference allele. </a:t>
            </a:r>
            <a:endParaRPr lang="en-US" sz="2400" b="1" dirty="0" smtClean="0"/>
          </a:p>
          <a:p>
            <a:r>
              <a:rPr lang="en-US" sz="2400" b="1" dirty="0" smtClean="0"/>
              <a:t>The </a:t>
            </a:r>
            <a:r>
              <a:rPr lang="en-US" sz="2400" b="1" dirty="0"/>
              <a:t>overall </a:t>
            </a:r>
            <a:r>
              <a:rPr lang="en-US" sz="2400" b="1" i="1" dirty="0"/>
              <a:t>Z</a:t>
            </a:r>
            <a:r>
              <a:rPr lang="en-US" sz="2400" b="1" dirty="0"/>
              <a:t>-statistic was calculated from the weighted sum of the individual study statistics; weights were proportional to the square root of the sample size of each study and scaled so that squared weights summed to one. </a:t>
            </a:r>
            <a:endParaRPr lang="en-US" sz="2400" b="1" dirty="0" smtClean="0"/>
          </a:p>
          <a:p>
            <a:r>
              <a:rPr lang="en-US" sz="2400" b="1" dirty="0" smtClean="0"/>
              <a:t>Each </a:t>
            </a:r>
            <a:r>
              <a:rPr lang="en-US" sz="2400" b="1" dirty="0"/>
              <a:t>study was subjected to genomic control correction before inclusion in the meta- analysis to account for </a:t>
            </a:r>
            <a:r>
              <a:rPr lang="en-US" sz="2400" b="1" i="1" dirty="0"/>
              <a:t>P</a:t>
            </a:r>
            <a:r>
              <a:rPr lang="en-US" sz="2400" b="1" dirty="0"/>
              <a:t>-value inflation due to residual population structure or other confounding factors. </a:t>
            </a:r>
            <a:endParaRPr lang="en-US" sz="2400" b="1" dirty="0" smtClean="0"/>
          </a:p>
          <a:p>
            <a:pPr lvl="1"/>
            <a:endParaRPr lang="en-US" dirty="0"/>
          </a:p>
          <a:p>
            <a:pPr marL="457200" lvl="1"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138189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b="1" dirty="0" smtClean="0">
                <a:solidFill>
                  <a:srgbClr val="1F497D"/>
                </a:solidFill>
                <a:latin typeface="Arial" charset="0"/>
              </a:rPr>
              <a:t>Genetic Meta-Analysis </a:t>
            </a:r>
            <a:r>
              <a:rPr lang="en-US" sz="3600" b="1" dirty="0" err="1" smtClean="0">
                <a:solidFill>
                  <a:srgbClr val="1F497D"/>
                </a:solidFill>
                <a:latin typeface="Arial" charset="0"/>
              </a:rPr>
              <a:t>Softwares</a:t>
            </a:r>
            <a:endParaRPr lang="en-US" sz="3600" b="1" dirty="0">
              <a:solidFill>
                <a:srgbClr val="1F497D"/>
              </a:solidFill>
              <a:latin typeface="Arial" charset="0"/>
            </a:endParaRPr>
          </a:p>
        </p:txBody>
      </p:sp>
      <p:sp>
        <p:nvSpPr>
          <p:cNvPr id="38915" name="Rectangle 3"/>
          <p:cNvSpPr>
            <a:spLocks noGrp="1" noChangeArrowheads="1"/>
          </p:cNvSpPr>
          <p:nvPr>
            <p:ph type="body" idx="1"/>
          </p:nvPr>
        </p:nvSpPr>
        <p:spPr>
          <a:xfrm>
            <a:off x="457200" y="1600200"/>
            <a:ext cx="8229600" cy="5016500"/>
          </a:xfrm>
        </p:spPr>
        <p:txBody>
          <a:bodyPr/>
          <a:lstStyle/>
          <a:p>
            <a:r>
              <a:rPr lang="en-US" b="1" dirty="0" smtClean="0">
                <a:latin typeface="Arial" charset="0"/>
                <a:hlinkClick r:id=""/>
              </a:rPr>
              <a:t>Meta</a:t>
            </a:r>
            <a:r>
              <a:rPr lang="en-US" b="1" dirty="0">
                <a:latin typeface="Arial" charset="0"/>
                <a:hlinkClick r:id=""/>
              </a:rPr>
              <a:t>:  https://mathgen.stats.ox.ac.uk/genetics_software/meta/</a:t>
            </a:r>
            <a:r>
              <a:rPr lang="en-US" b="1" dirty="0" smtClean="0">
                <a:latin typeface="Arial" charset="0"/>
                <a:hlinkClick r:id=""/>
              </a:rPr>
              <a:t>meta.html</a:t>
            </a:r>
          </a:p>
          <a:p>
            <a:endParaRPr lang="en-US" b="1" dirty="0">
              <a:latin typeface="Arial" charset="0"/>
              <a:hlinkClick r:id=""/>
            </a:endParaRPr>
          </a:p>
          <a:p>
            <a:r>
              <a:rPr lang="en-US" b="1" dirty="0" smtClean="0">
                <a:latin typeface="Arial" charset="0"/>
                <a:hlinkClick r:id=""/>
              </a:rPr>
              <a:t>METAL</a:t>
            </a:r>
            <a:r>
              <a:rPr lang="en-US" b="1" u="sng" dirty="0">
                <a:solidFill>
                  <a:srgbClr val="0000FF"/>
                </a:solidFill>
                <a:latin typeface="Arial" charset="0"/>
              </a:rPr>
              <a:t>:  </a:t>
            </a:r>
            <a:r>
              <a:rPr lang="en-US" b="1" u="sng" dirty="0">
                <a:solidFill>
                  <a:srgbClr val="0000FF"/>
                </a:solidFill>
                <a:latin typeface="Arial" charset="0"/>
                <a:hlinkClick r:id="rId2"/>
              </a:rPr>
              <a:t>http://genome.sph.umich.edu/wiki/</a:t>
            </a:r>
            <a:r>
              <a:rPr lang="en-US" b="1" u="sng" dirty="0" smtClean="0">
                <a:solidFill>
                  <a:srgbClr val="0000FF"/>
                </a:solidFill>
                <a:latin typeface="Arial" charset="0"/>
                <a:hlinkClick r:id="rId2"/>
              </a:rPr>
              <a:t>METAL</a:t>
            </a:r>
            <a:endParaRPr lang="en-US" b="1" u="sng" dirty="0" smtClean="0">
              <a:solidFill>
                <a:srgbClr val="0000FF"/>
              </a:solidFill>
              <a:latin typeface="Arial" charset="0"/>
            </a:endParaRPr>
          </a:p>
          <a:p>
            <a:endParaRPr lang="en-US" b="1" u="sng" dirty="0" smtClean="0">
              <a:solidFill>
                <a:srgbClr val="0000FF"/>
              </a:solidFill>
              <a:latin typeface="Arial" charset="0"/>
            </a:endParaRPr>
          </a:p>
          <a:p>
            <a:r>
              <a:rPr lang="en-US" u="sng" dirty="0" smtClean="0">
                <a:solidFill>
                  <a:schemeClr val="bg1">
                    <a:lumMod val="75000"/>
                  </a:schemeClr>
                </a:solidFill>
                <a:latin typeface="Arial"/>
                <a:cs typeface="Arial"/>
              </a:rPr>
              <a:t>MANTRA </a:t>
            </a:r>
            <a:r>
              <a:rPr lang="en-US" u="sng" dirty="0">
                <a:solidFill>
                  <a:schemeClr val="bg1">
                    <a:lumMod val="75000"/>
                  </a:schemeClr>
                </a:solidFill>
                <a:latin typeface="Arial"/>
                <a:cs typeface="Arial"/>
              </a:rPr>
              <a:t>(Meta-</a:t>
            </a:r>
            <a:r>
              <a:rPr lang="en-US" u="sng" dirty="0" err="1">
                <a:solidFill>
                  <a:schemeClr val="bg1">
                    <a:lumMod val="75000"/>
                  </a:schemeClr>
                </a:solidFill>
                <a:latin typeface="Arial"/>
                <a:cs typeface="Arial"/>
              </a:rPr>
              <a:t>ANalysis</a:t>
            </a:r>
            <a:r>
              <a:rPr lang="en-US" u="sng" dirty="0">
                <a:solidFill>
                  <a:schemeClr val="bg1">
                    <a:lumMod val="75000"/>
                  </a:schemeClr>
                </a:solidFill>
                <a:latin typeface="Arial"/>
                <a:cs typeface="Arial"/>
              </a:rPr>
              <a:t> of </a:t>
            </a:r>
            <a:r>
              <a:rPr lang="en-US" u="sng" dirty="0" err="1">
                <a:solidFill>
                  <a:schemeClr val="bg1">
                    <a:lumMod val="75000"/>
                  </a:schemeClr>
                </a:solidFill>
                <a:latin typeface="Arial"/>
                <a:cs typeface="Arial"/>
              </a:rPr>
              <a:t>Transethnic</a:t>
            </a:r>
            <a:r>
              <a:rPr lang="en-US" u="sng" dirty="0">
                <a:solidFill>
                  <a:schemeClr val="bg1">
                    <a:lumMod val="75000"/>
                  </a:schemeClr>
                </a:solidFill>
                <a:latin typeface="Arial"/>
                <a:cs typeface="Arial"/>
              </a:rPr>
              <a:t> Association studies)</a:t>
            </a:r>
          </a:p>
          <a:p>
            <a:pPr>
              <a:buFontTx/>
              <a:buNone/>
            </a:pPr>
            <a:endParaRPr lang="en-US" dirty="0">
              <a:latin typeface="Arial" charset="0"/>
            </a:endParaRPr>
          </a:p>
          <a:p>
            <a:pPr>
              <a:buFontTx/>
              <a:buNone/>
            </a:pPr>
            <a:endParaRPr lang="en-US" sz="2400" dirty="0">
              <a:latin typeface="Arial" charset="0"/>
            </a:endParaRPr>
          </a:p>
          <a:p>
            <a:pPr>
              <a:buFontTx/>
              <a:buNone/>
            </a:pPr>
            <a:endParaRPr lang="en-US" sz="2400" dirty="0">
              <a:latin typeface="Arial" charset="0"/>
            </a:endParaRPr>
          </a:p>
          <a:p>
            <a:pPr>
              <a:buFontTx/>
              <a:buNone/>
            </a:pPr>
            <a:endParaRPr lang="en-US" sz="2400" dirty="0">
              <a:latin typeface="Arial" charset="0"/>
            </a:endParaRPr>
          </a:p>
        </p:txBody>
      </p:sp>
    </p:spTree>
    <p:extLst>
      <p:ext uri="{BB962C8B-B14F-4D97-AF65-F5344CB8AC3E}">
        <p14:creationId xmlns:p14="http://schemas.microsoft.com/office/powerpoint/2010/main" val="2412710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165100"/>
            <a:ext cx="8229600" cy="1143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000" b="1" dirty="0">
                <a:solidFill>
                  <a:srgbClr val="1F497D"/>
                </a:solidFill>
                <a:latin typeface="Gill Sans" charset="0"/>
              </a:rPr>
              <a:t>Latest GWAS for lipids:  95 loci</a:t>
            </a:r>
            <a:endParaRPr lang="en-US" sz="3200" b="1" dirty="0">
              <a:solidFill>
                <a:srgbClr val="1F497D"/>
              </a:solidFill>
              <a:latin typeface="Calibri" charset="0"/>
            </a:endParaRPr>
          </a:p>
          <a:p>
            <a:pPr algn="ctr"/>
            <a:endParaRPr lang="en-US" sz="3000" b="1" dirty="0">
              <a:solidFill>
                <a:srgbClr val="1F497D"/>
              </a:solidFill>
              <a:latin typeface="Gill Sans" charset="0"/>
            </a:endParaRPr>
          </a:p>
        </p:txBody>
      </p:sp>
      <p:graphicFrame>
        <p:nvGraphicFramePr>
          <p:cNvPr id="1456131" name="Group 3"/>
          <p:cNvGraphicFramePr>
            <a:graphicFrameLocks noGrp="1"/>
          </p:cNvGraphicFramePr>
          <p:nvPr/>
        </p:nvGraphicFramePr>
        <p:xfrm>
          <a:off x="228600" y="3124200"/>
          <a:ext cx="8686800" cy="3697288"/>
        </p:xfrm>
        <a:graphic>
          <a:graphicData uri="http://schemas.openxmlformats.org/drawingml/2006/table">
            <a:tbl>
              <a:tblPr/>
              <a:tblGrid>
                <a:gridCol w="9652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6520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965200">
                  <a:extLst>
                    <a:ext uri="{9D8B030D-6E8A-4147-A177-3AD203B41FA5}">
                      <a16:colId xmlns:a16="http://schemas.microsoft.com/office/drawing/2014/main" val="20007"/>
                    </a:ext>
                  </a:extLst>
                </a:gridCol>
                <a:gridCol w="965200">
                  <a:extLst>
                    <a:ext uri="{9D8B030D-6E8A-4147-A177-3AD203B41FA5}">
                      <a16:colId xmlns:a16="http://schemas.microsoft.com/office/drawing/2014/main" val="20008"/>
                    </a:ext>
                  </a:extLst>
                </a:gridCol>
              </a:tblGrid>
              <a:tr h="27463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LDL-C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LDL-C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LDL-C</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HDL-C</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HDL-C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HDL-C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HDL-C</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TG</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TG</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PP1R3B</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PCSK9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YSK4</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ANGPTL4</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LRP</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LCAT</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COBLL1</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PINX1</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ANGPTL3</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LDLR</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CETP</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GRINA</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PP1R3B</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RBMS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MLXIPL</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GLUL</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NAT2</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JMJDIC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MYLIP</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FADS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ANXA9</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LDLR</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APOE</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PGS1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BC017935</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CILP2</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MLXIPL</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CILP2</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ANGPTL3</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TIMD4</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TTC39B</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OR4C46</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CMIP</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GALNT2</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LPL</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AFF1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APOB</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HRP</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LPA</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LPL</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ARLIS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DR1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APOB</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APOA</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DNAH11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HMGCR</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FN1</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UBE2L3</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CETP</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SCG39A8</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GCKR</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DNAH10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KIAA1305</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GFI1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MOSC1</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PDE3A</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LRP1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ABCA1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VKORC1</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TRIB1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LDLRAP1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1p13</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CR596412</a:t>
                      </a: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APOB</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RPS3A</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MVK</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HLA locus</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KLF14</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HLA locus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GPAM</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STARD3</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LIPC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1p13</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FRMD5</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TIMD4</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BRCA2</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APOA</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C6orf106</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LILRA</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APOA</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PLTP</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LPA</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LPIN3</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TCF1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MACF1</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LACTB</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TRPS1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APOE</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COBLL1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ABCG5/8</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ST3GAL4</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HNF4A</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FADS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SCARB1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LRP1</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GALNT2</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NPC1L1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TRIB1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PLTP</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ABCG5/8</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TRIB1</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LIPC</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APOE</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ABO</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000000"/>
                          </a:solidFill>
                          <a:effectLst/>
                          <a:latin typeface="Arial" charset="0"/>
                          <a:ea typeface="ＭＳ Ｐゴシック" charset="0"/>
                          <a:cs typeface="Arial" charset="0"/>
                        </a:rPr>
                        <a:t>LIPG</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JMJDIC</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KLF14</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rgbClr val="FF3300"/>
                          </a:solidFill>
                          <a:effectLst/>
                          <a:latin typeface="Arial" charset="0"/>
                          <a:ea typeface="ＭＳ Ｐゴシック" charset="0"/>
                          <a:cs typeface="Arial" charset="0"/>
                        </a:rPr>
                        <a:t>FADS</a:t>
                      </a:r>
                    </a:p>
                  </a:txBody>
                  <a:tcPr marT="45710" marB="45710" anchor="ctr" horzOverflow="overflow">
                    <a:lnL w="381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he-IL" sz="1000" b="0" i="0" u="none" strike="noStrike" cap="none" normalizeH="0" baseline="0">
                        <a:ln>
                          <a:noFill/>
                        </a:ln>
                        <a:solidFill>
                          <a:srgbClr val="000000"/>
                        </a:solidFill>
                        <a:effectLst/>
                        <a:latin typeface="Arial" charset="0"/>
                        <a:ea typeface="ＭＳ Ｐゴシック" charset="0"/>
                        <a:cs typeface="Arial"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bl>
          </a:graphicData>
        </a:graphic>
      </p:graphicFrame>
      <p:grpSp>
        <p:nvGrpSpPr>
          <p:cNvPr id="74917" name="Group 15"/>
          <p:cNvGrpSpPr>
            <a:grpSpLocks/>
          </p:cNvGrpSpPr>
          <p:nvPr/>
        </p:nvGrpSpPr>
        <p:grpSpPr bwMode="auto">
          <a:xfrm>
            <a:off x="2216150" y="990600"/>
            <a:ext cx="1828800" cy="1828800"/>
            <a:chOff x="5698999" y="0"/>
            <a:chExt cx="2378204" cy="2378199"/>
          </a:xfrm>
        </p:grpSpPr>
        <p:sp>
          <p:nvSpPr>
            <p:cNvPr id="17" name="Oval 16"/>
            <p:cNvSpPr/>
            <p:nvPr/>
          </p:nvSpPr>
          <p:spPr>
            <a:xfrm>
              <a:off x="5698999" y="0"/>
              <a:ext cx="2378204" cy="23781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5698999" y="0"/>
              <a:ext cx="2378204" cy="2378199"/>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anchor="ctr"/>
            <a:lstStyle/>
            <a:p>
              <a:pPr algn="ctr" defTabSz="933450">
                <a:lnSpc>
                  <a:spcPct val="90000"/>
                </a:lnSpc>
                <a:spcAft>
                  <a:spcPct val="35000"/>
                </a:spcAft>
              </a:pPr>
              <a:r>
                <a:rPr lang="en-US" sz="2100">
                  <a:solidFill>
                    <a:srgbClr val="FFFFFF"/>
                  </a:solidFill>
                  <a:latin typeface="Arial" charset="0"/>
                  <a:ea typeface="ＭＳ Ｐゴシック" charset="0"/>
                  <a:cs typeface="Arial" charset="0"/>
                </a:rPr>
                <a:t>Lipids meta-</a:t>
              </a:r>
              <a:br>
                <a:rPr lang="en-US" sz="2100">
                  <a:solidFill>
                    <a:srgbClr val="FFFFFF"/>
                  </a:solidFill>
                  <a:latin typeface="Arial" charset="0"/>
                  <a:ea typeface="ＭＳ Ｐゴシック" charset="0"/>
                  <a:cs typeface="Arial" charset="0"/>
                </a:rPr>
              </a:br>
              <a:r>
                <a:rPr lang="en-US" sz="2100">
                  <a:solidFill>
                    <a:srgbClr val="FFFFFF"/>
                  </a:solidFill>
                  <a:latin typeface="Arial" charset="0"/>
                  <a:ea typeface="ＭＳ Ｐゴシック" charset="0"/>
                  <a:cs typeface="Arial" charset="0"/>
                </a:rPr>
                <a:t>analysis</a:t>
              </a:r>
            </a:p>
            <a:p>
              <a:pPr algn="ctr" defTabSz="933450">
                <a:lnSpc>
                  <a:spcPct val="90000"/>
                </a:lnSpc>
                <a:spcAft>
                  <a:spcPct val="35000"/>
                </a:spcAft>
              </a:pPr>
              <a:r>
                <a:rPr lang="en-US" sz="2100">
                  <a:solidFill>
                    <a:srgbClr val="FFFFFF"/>
                  </a:solidFill>
                  <a:latin typeface="Arial" charset="0"/>
                  <a:ea typeface="ＭＳ Ｐゴシック" charset="0"/>
                  <a:cs typeface="Arial" charset="0"/>
                </a:rPr>
                <a:t>N~100,000</a:t>
              </a:r>
            </a:p>
          </p:txBody>
        </p:sp>
      </p:grpSp>
      <p:sp>
        <p:nvSpPr>
          <p:cNvPr id="74918" name="TextBox 62"/>
          <p:cNvSpPr txBox="1">
            <a:spLocks noChangeArrowheads="1"/>
          </p:cNvSpPr>
          <p:nvPr/>
        </p:nvSpPr>
        <p:spPr bwMode="auto">
          <a:xfrm>
            <a:off x="5067300" y="1447800"/>
            <a:ext cx="2514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latin typeface="Gill Sans" charset="0"/>
              </a:rPr>
              <a:t>Teslovich*, Musunuru*</a:t>
            </a:r>
            <a:r>
              <a:rPr lang="en-US" sz="2000" i="1">
                <a:solidFill>
                  <a:srgbClr val="000000"/>
                </a:solidFill>
                <a:latin typeface="Gill Sans" charset="0"/>
              </a:rPr>
              <a:t> Nature, </a:t>
            </a:r>
            <a:r>
              <a:rPr lang="en-US" sz="2000">
                <a:solidFill>
                  <a:srgbClr val="000000"/>
                </a:solidFill>
                <a:latin typeface="Gill Sans" charset="0"/>
              </a:rPr>
              <a:t>466:707-713, 2010 </a:t>
            </a:r>
          </a:p>
        </p:txBody>
      </p:sp>
    </p:spTree>
    <p:extLst>
      <p:ext uri="{BB962C8B-B14F-4D97-AF65-F5344CB8AC3E}">
        <p14:creationId xmlns:p14="http://schemas.microsoft.com/office/powerpoint/2010/main" val="5538675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82575" y="611188"/>
            <a:ext cx="3914775" cy="1420812"/>
          </a:xfrm>
          <a:effectLst>
            <a:outerShdw blurRad="50800" dist="38100" dir="2700000" algn="tl" rotWithShape="0">
              <a:prstClr val="black">
                <a:alpha val="40000"/>
              </a:prstClr>
            </a:outerShdw>
          </a:effectLst>
        </p:spPr>
        <p:txBody>
          <a:bodyPr/>
          <a:lstStyle/>
          <a:p>
            <a:pPr algn="l" eaLnBrk="1" hangingPunct="1"/>
            <a:r>
              <a:rPr lang="en-US" sz="4000" b="1" dirty="0">
                <a:solidFill>
                  <a:srgbClr val="1F497D"/>
                </a:solidFill>
                <a:latin typeface="Calibri" charset="0"/>
                <a:ea typeface="ＭＳ Ｐゴシック" charset="0"/>
                <a:cs typeface="ＭＳ Ｐゴシック" charset="0"/>
              </a:rPr>
              <a:t>Genome-wide significant associations</a:t>
            </a:r>
          </a:p>
        </p:txBody>
      </p:sp>
      <p:sp>
        <p:nvSpPr>
          <p:cNvPr id="76803" name="Rectangle 18"/>
          <p:cNvSpPr>
            <a:spLocks noGrp="1" noChangeArrowheads="1"/>
          </p:cNvSpPr>
          <p:nvPr>
            <p:ph type="body" idx="1"/>
          </p:nvPr>
        </p:nvSpPr>
        <p:spPr>
          <a:xfrm>
            <a:off x="385763" y="2938463"/>
            <a:ext cx="3600450" cy="2923877"/>
          </a:xfrm>
        </p:spPr>
        <p:txBody>
          <a:bodyPr>
            <a:spAutoFit/>
          </a:bodyPr>
          <a:lstStyle/>
          <a:p>
            <a:pPr eaLnBrk="1" hangingPunct="1">
              <a:spcBef>
                <a:spcPct val="75000"/>
              </a:spcBef>
            </a:pPr>
            <a:r>
              <a:rPr lang="en-US" b="1" dirty="0">
                <a:latin typeface="Calibri" charset="0"/>
                <a:ea typeface="ＭＳ Ｐゴシック" charset="0"/>
                <a:cs typeface="ＭＳ Ｐゴシック" charset="0"/>
              </a:rPr>
              <a:t>33 previously associated loci</a:t>
            </a:r>
          </a:p>
          <a:p>
            <a:pPr eaLnBrk="1" hangingPunct="1">
              <a:spcBef>
                <a:spcPct val="75000"/>
              </a:spcBef>
            </a:pPr>
            <a:r>
              <a:rPr lang="en-US" b="1" dirty="0">
                <a:latin typeface="Calibri" charset="0"/>
                <a:ea typeface="ＭＳ Ｐゴシック" charset="0"/>
                <a:cs typeface="ＭＳ Ｐゴシック" charset="0"/>
              </a:rPr>
              <a:t>62 loci not reported in previous GWAS</a:t>
            </a:r>
          </a:p>
        </p:txBody>
      </p:sp>
      <p:grpSp>
        <p:nvGrpSpPr>
          <p:cNvPr id="76804" name="Group 15"/>
          <p:cNvGrpSpPr>
            <a:grpSpLocks/>
          </p:cNvGrpSpPr>
          <p:nvPr/>
        </p:nvGrpSpPr>
        <p:grpSpPr bwMode="auto">
          <a:xfrm>
            <a:off x="4441825" y="496888"/>
            <a:ext cx="4443413" cy="5994400"/>
            <a:chOff x="2798" y="318"/>
            <a:chExt cx="2799" cy="3776"/>
          </a:xfrm>
        </p:grpSpPr>
        <p:pic>
          <p:nvPicPr>
            <p:cNvPr id="76805" name="Picture 33" descr="c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 y="318"/>
              <a:ext cx="2799" cy="3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6" name="Rectangle 25"/>
            <p:cNvSpPr>
              <a:spLocks noChangeArrowheads="1"/>
            </p:cNvSpPr>
            <p:nvPr/>
          </p:nvSpPr>
          <p:spPr bwMode="auto">
            <a:xfrm>
              <a:off x="3052" y="385"/>
              <a:ext cx="122" cy="9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b="1"/>
            </a:p>
          </p:txBody>
        </p:sp>
        <p:sp>
          <p:nvSpPr>
            <p:cNvPr id="76807" name="Text Box 26"/>
            <p:cNvSpPr txBox="1">
              <a:spLocks noChangeArrowheads="1"/>
            </p:cNvSpPr>
            <p:nvPr/>
          </p:nvSpPr>
          <p:spPr bwMode="auto">
            <a:xfrm>
              <a:off x="3554" y="413"/>
              <a:ext cx="1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alibri" charset="0"/>
                </a:rPr>
                <a:t>Total Cholesterol</a:t>
              </a:r>
            </a:p>
          </p:txBody>
        </p:sp>
        <p:sp>
          <p:nvSpPr>
            <p:cNvPr id="76808" name="Text Box 27"/>
            <p:cNvSpPr txBox="1">
              <a:spLocks noChangeArrowheads="1"/>
            </p:cNvSpPr>
            <p:nvPr/>
          </p:nvSpPr>
          <p:spPr bwMode="auto">
            <a:xfrm>
              <a:off x="3555" y="1342"/>
              <a:ext cx="1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alibri" charset="0"/>
                </a:rPr>
                <a:t>LDL Cholesterol</a:t>
              </a:r>
            </a:p>
          </p:txBody>
        </p:sp>
        <p:sp>
          <p:nvSpPr>
            <p:cNvPr id="76809" name="Text Box 28"/>
            <p:cNvSpPr txBox="1">
              <a:spLocks noChangeArrowheads="1"/>
            </p:cNvSpPr>
            <p:nvPr/>
          </p:nvSpPr>
          <p:spPr bwMode="auto">
            <a:xfrm>
              <a:off x="3016" y="2291"/>
              <a:ext cx="1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latin typeface="Calibri" charset="0"/>
                </a:rPr>
                <a:t>HDL Cholesterol</a:t>
              </a:r>
            </a:p>
          </p:txBody>
        </p:sp>
        <p:sp>
          <p:nvSpPr>
            <p:cNvPr id="76810" name="Text Box 29"/>
            <p:cNvSpPr txBox="1">
              <a:spLocks noChangeArrowheads="1"/>
            </p:cNvSpPr>
            <p:nvPr/>
          </p:nvSpPr>
          <p:spPr bwMode="auto">
            <a:xfrm>
              <a:off x="3016" y="3286"/>
              <a:ext cx="1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latin typeface="Calibri" charset="0"/>
                </a:rPr>
                <a:t>Triglycerides</a:t>
              </a:r>
            </a:p>
          </p:txBody>
        </p:sp>
        <p:sp>
          <p:nvSpPr>
            <p:cNvPr id="76811" name="Rectangle 30"/>
            <p:cNvSpPr>
              <a:spLocks noChangeArrowheads="1"/>
            </p:cNvSpPr>
            <p:nvPr/>
          </p:nvSpPr>
          <p:spPr bwMode="auto">
            <a:xfrm>
              <a:off x="3079" y="1283"/>
              <a:ext cx="122" cy="5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b="1"/>
            </a:p>
          </p:txBody>
        </p:sp>
        <p:sp>
          <p:nvSpPr>
            <p:cNvPr id="76812" name="Rectangle 31"/>
            <p:cNvSpPr>
              <a:spLocks noChangeArrowheads="1"/>
            </p:cNvSpPr>
            <p:nvPr/>
          </p:nvSpPr>
          <p:spPr bwMode="auto">
            <a:xfrm>
              <a:off x="3068" y="3231"/>
              <a:ext cx="145" cy="1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b="1"/>
            </a:p>
          </p:txBody>
        </p:sp>
        <p:sp>
          <p:nvSpPr>
            <p:cNvPr id="76813" name="Rectangle 32"/>
            <p:cNvSpPr>
              <a:spLocks noChangeArrowheads="1"/>
            </p:cNvSpPr>
            <p:nvPr/>
          </p:nvSpPr>
          <p:spPr bwMode="auto">
            <a:xfrm>
              <a:off x="3057" y="2253"/>
              <a:ext cx="160" cy="6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b="1"/>
            </a:p>
          </p:txBody>
        </p:sp>
      </p:grpSp>
    </p:spTree>
    <p:extLst>
      <p:ext uri="{BB962C8B-B14F-4D97-AF65-F5344CB8AC3E}">
        <p14:creationId xmlns:p14="http://schemas.microsoft.com/office/powerpoint/2010/main" val="2011948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idx="4294967295"/>
          </p:nvPr>
        </p:nvSpPr>
        <p:spPr>
          <a:xfrm>
            <a:off x="685800" y="327025"/>
            <a:ext cx="7772400" cy="841375"/>
          </a:xfrm>
          <a:effectLst>
            <a:outerShdw blurRad="50800" dist="38100" dir="2700000" algn="tl" rotWithShape="0">
              <a:prstClr val="black">
                <a:alpha val="40000"/>
              </a:prstClr>
            </a:outerShdw>
          </a:effectLst>
        </p:spPr>
        <p:txBody>
          <a:bodyPr/>
          <a:lstStyle/>
          <a:p>
            <a:pPr eaLnBrk="1" hangingPunct="1"/>
            <a:r>
              <a:rPr lang="en-US" sz="4800" b="1" dirty="0">
                <a:solidFill>
                  <a:srgbClr val="1F497D"/>
                </a:solidFill>
                <a:latin typeface="Calibri" charset="0"/>
                <a:ea typeface="ＭＳ Ｐゴシック" charset="0"/>
                <a:cs typeface="ＭＳ Ｐゴシック" charset="0"/>
              </a:rPr>
              <a:t>Key questions</a:t>
            </a:r>
          </a:p>
        </p:txBody>
      </p:sp>
      <p:sp>
        <p:nvSpPr>
          <p:cNvPr id="82947" name="Rectangle 6"/>
          <p:cNvSpPr>
            <a:spLocks noGrp="1" noChangeArrowheads="1"/>
          </p:cNvSpPr>
          <p:nvPr>
            <p:ph type="body" idx="4294967295"/>
          </p:nvPr>
        </p:nvSpPr>
        <p:spPr>
          <a:xfrm>
            <a:off x="417513" y="1400175"/>
            <a:ext cx="8524875" cy="4452938"/>
          </a:xfrm>
        </p:spPr>
        <p:txBody>
          <a:bodyPr/>
          <a:lstStyle/>
          <a:p>
            <a:pPr marL="533400" indent="-533400" eaLnBrk="1" hangingPunct="1">
              <a:spcBef>
                <a:spcPct val="50000"/>
              </a:spcBef>
              <a:buFontTx/>
              <a:buAutoNum type="arabicPeriod"/>
            </a:pPr>
            <a:r>
              <a:rPr lang="en-US" sz="3000" b="1" dirty="0" smtClean="0">
                <a:solidFill>
                  <a:srgbClr val="000000"/>
                </a:solidFill>
                <a:latin typeface="Calibri" charset="0"/>
                <a:ea typeface="ＭＳ Ｐゴシック" charset="0"/>
                <a:cs typeface="ＭＳ Ｐゴシック" charset="0"/>
              </a:rPr>
              <a:t>Do </a:t>
            </a:r>
            <a:r>
              <a:rPr lang="en-US" sz="3000" b="1" dirty="0">
                <a:solidFill>
                  <a:srgbClr val="000000"/>
                </a:solidFill>
                <a:latin typeface="Calibri" charset="0"/>
                <a:ea typeface="ＭＳ Ｐゴシック" charset="0"/>
                <a:cs typeface="ＭＳ Ｐゴシック" charset="0"/>
              </a:rPr>
              <a:t>associated loci harbor genes of known biological significance?</a:t>
            </a:r>
          </a:p>
          <a:p>
            <a:pPr marL="533400" indent="-533400" eaLnBrk="1" hangingPunct="1">
              <a:spcBef>
                <a:spcPct val="50000"/>
              </a:spcBef>
              <a:buFontTx/>
              <a:buAutoNum type="arabicPeriod"/>
            </a:pPr>
            <a:r>
              <a:rPr lang="en-US" sz="3000" b="1" dirty="0">
                <a:solidFill>
                  <a:srgbClr val="DDDDDD"/>
                </a:solidFill>
                <a:latin typeface="Calibri" charset="0"/>
                <a:ea typeface="ＭＳ Ｐゴシック" charset="0"/>
                <a:cs typeface="ＭＳ Ｐゴシック" charset="0"/>
              </a:rPr>
              <a:t>Do common variants with modest effects combine to contribute to extreme phenotypes?</a:t>
            </a:r>
          </a:p>
          <a:p>
            <a:pPr marL="533400" indent="-533400" eaLnBrk="1" hangingPunct="1">
              <a:spcBef>
                <a:spcPct val="50000"/>
              </a:spcBef>
              <a:buFontTx/>
              <a:buAutoNum type="arabicPeriod"/>
            </a:pPr>
            <a:r>
              <a:rPr lang="en-US" sz="3000" b="1" dirty="0">
                <a:solidFill>
                  <a:srgbClr val="DDDDDD"/>
                </a:solidFill>
                <a:latin typeface="Calibri" charset="0"/>
                <a:ea typeface="ＭＳ Ｐゴシック" charset="0"/>
                <a:cs typeface="ＭＳ Ｐゴシック" charset="0"/>
              </a:rPr>
              <a:t>Are findings relevant more globally, or limited to the European population under study?</a:t>
            </a:r>
          </a:p>
        </p:txBody>
      </p:sp>
    </p:spTree>
    <p:extLst>
      <p:ext uri="{BB962C8B-B14F-4D97-AF65-F5344CB8AC3E}">
        <p14:creationId xmlns:p14="http://schemas.microsoft.com/office/powerpoint/2010/main" val="2678782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304800"/>
            <a:ext cx="8229600" cy="736209"/>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US" sz="3600" b="1" dirty="0">
                <a:solidFill>
                  <a:srgbClr val="1F497D"/>
                </a:solidFill>
                <a:latin typeface="Gill Sans" charset="0"/>
              </a:rPr>
              <a:t>1p13 is the top locus for LDL-C</a:t>
            </a:r>
          </a:p>
          <a:p>
            <a:pPr eaLnBrk="0" hangingPunct="0"/>
            <a:endParaRPr lang="en-US" sz="3600" b="1" dirty="0">
              <a:solidFill>
                <a:srgbClr val="1F497D"/>
              </a:solidFill>
              <a:latin typeface="Gill Sans" charset="0"/>
            </a:endParaRPr>
          </a:p>
          <a:p>
            <a:pPr eaLnBrk="0" hangingPunct="0"/>
            <a:r>
              <a:rPr lang="en-US" b="1" dirty="0" smtClean="0">
                <a:solidFill>
                  <a:srgbClr val="1F497D"/>
                </a:solidFill>
                <a:latin typeface="Gill Sans" charset="0"/>
              </a:rPr>
              <a:t>(</a:t>
            </a:r>
            <a:r>
              <a:rPr lang="en-US" b="1" dirty="0">
                <a:solidFill>
                  <a:srgbClr val="1F497D"/>
                </a:solidFill>
                <a:latin typeface="Gill Sans" charset="0"/>
              </a:rPr>
              <a:t>Global Lipids Consortium GWAS of 100,000 people)</a:t>
            </a:r>
          </a:p>
        </p:txBody>
      </p:sp>
      <p:graphicFrame>
        <p:nvGraphicFramePr>
          <p:cNvPr id="21562" name="Group 58"/>
          <p:cNvGraphicFramePr>
            <a:graphicFrameLocks noGrp="1"/>
          </p:cNvGraphicFramePr>
          <p:nvPr>
            <p:extLst>
              <p:ext uri="{D42A27DB-BD31-4B8C-83A1-F6EECF244321}">
                <p14:modId xmlns:p14="http://schemas.microsoft.com/office/powerpoint/2010/main" val="3000043494"/>
              </p:ext>
            </p:extLst>
          </p:nvPr>
        </p:nvGraphicFramePr>
        <p:xfrm>
          <a:off x="533400" y="2152354"/>
          <a:ext cx="8258907" cy="4121838"/>
        </p:xfrm>
        <a:graphic>
          <a:graphicData uri="http://schemas.openxmlformats.org/drawingml/2006/table">
            <a:tbl>
              <a:tblPr/>
              <a:tblGrid>
                <a:gridCol w="857056">
                  <a:extLst>
                    <a:ext uri="{9D8B030D-6E8A-4147-A177-3AD203B41FA5}">
                      <a16:colId xmlns:a16="http://schemas.microsoft.com/office/drawing/2014/main" val="20000"/>
                    </a:ext>
                  </a:extLst>
                </a:gridCol>
                <a:gridCol w="5220253">
                  <a:extLst>
                    <a:ext uri="{9D8B030D-6E8A-4147-A177-3AD203B41FA5}">
                      <a16:colId xmlns:a16="http://schemas.microsoft.com/office/drawing/2014/main" val="20001"/>
                    </a:ext>
                  </a:extLst>
                </a:gridCol>
                <a:gridCol w="2181598">
                  <a:extLst>
                    <a:ext uri="{9D8B030D-6E8A-4147-A177-3AD203B41FA5}">
                      <a16:colId xmlns:a16="http://schemas.microsoft.com/office/drawing/2014/main" val="20002"/>
                    </a:ext>
                  </a:extLst>
                </a:gridCol>
              </a:tblGrid>
              <a:tr h="5888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Chr</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SNP (genes)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Combined </a:t>
                      </a:r>
                      <a:r>
                        <a:rPr kumimoji="0" lang="en-US" sz="1800" b="1" i="1" u="none" strike="noStrike" cap="none" normalizeH="0" baseline="0">
                          <a:ln>
                            <a:noFill/>
                          </a:ln>
                          <a:solidFill>
                            <a:srgbClr val="000000"/>
                          </a:solidFill>
                          <a:effectLst/>
                          <a:latin typeface="Arial" charset="0"/>
                          <a:ea typeface="ＭＳ Ｐゴシック" charset="0"/>
                          <a:cs typeface="Arial" charset="0"/>
                        </a:rPr>
                        <a:t>P</a:t>
                      </a:r>
                      <a:r>
                        <a:rPr kumimoji="0" lang="en-US" sz="1800" b="1" i="0" u="none" strike="noStrike" cap="none" normalizeH="0" baseline="0">
                          <a:ln>
                            <a:noFill/>
                          </a:ln>
                          <a:solidFill>
                            <a:srgbClr val="000000"/>
                          </a:solidFill>
                          <a:effectLst/>
                          <a:latin typeface="Arial" charset="0"/>
                          <a:ea typeface="ＭＳ Ｐゴシック" charset="0"/>
                          <a:cs typeface="Arial" charset="0"/>
                        </a:rPr>
                        <a:t> value</a:t>
                      </a:r>
                    </a:p>
                  </a:txBody>
                  <a:tcPr marL="0" marR="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8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3300"/>
                          </a:solidFill>
                          <a:effectLst/>
                          <a:latin typeface="Arial" charset="0"/>
                          <a:ea typeface="ＭＳ Ｐゴシック" charset="0"/>
                          <a:cs typeface="Arial" charset="0"/>
                        </a:rPr>
                        <a:t>1p13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3300"/>
                          </a:solidFill>
                          <a:effectLst/>
                          <a:latin typeface="Arial" charset="0"/>
                          <a:ea typeface="ＭＳ Ｐゴシック" charset="0"/>
                          <a:cs typeface="Arial" charset="0"/>
                        </a:rPr>
                        <a:t>rs599839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3300"/>
                          </a:solidFill>
                          <a:effectLst/>
                          <a:latin typeface="Arial" charset="0"/>
                          <a:ea typeface="ＭＳ Ｐゴシック" charset="0"/>
                          <a:cs typeface="Arial" charset="0"/>
                        </a:rPr>
                        <a:t>8 x 10</a:t>
                      </a:r>
                      <a:r>
                        <a:rPr kumimoji="0" lang="en-US" sz="1800" b="0" i="0" u="none" strike="noStrike" cap="none" normalizeH="0" baseline="30000">
                          <a:ln>
                            <a:noFill/>
                          </a:ln>
                          <a:solidFill>
                            <a:srgbClr val="FF3300"/>
                          </a:solidFill>
                          <a:effectLst/>
                          <a:latin typeface="Arial" charset="0"/>
                          <a:ea typeface="ＭＳ Ｐゴシック" charset="0"/>
                          <a:cs typeface="Arial" charset="0"/>
                        </a:rPr>
                        <a:t>-160</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88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19p13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rs4420638 (</a:t>
                      </a:r>
                      <a:r>
                        <a:rPr kumimoji="0" lang="en-US" sz="1800" b="0" i="1" u="none" strike="noStrike" cap="none" normalizeH="0" baseline="0">
                          <a:ln>
                            <a:noFill/>
                          </a:ln>
                          <a:solidFill>
                            <a:srgbClr val="000000"/>
                          </a:solidFill>
                          <a:effectLst/>
                          <a:latin typeface="Arial" charset="0"/>
                          <a:ea typeface="ＭＳ Ｐゴシック" charset="0"/>
                          <a:cs typeface="Arial" charset="0"/>
                        </a:rPr>
                        <a:t>APOE</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3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-140</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88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19p13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rs6511720 (</a:t>
                      </a:r>
                      <a:r>
                        <a:rPr kumimoji="0" lang="en-US" sz="1800" b="0" i="1" u="none" strike="noStrike" cap="none" normalizeH="0" baseline="0">
                          <a:ln>
                            <a:noFill/>
                          </a:ln>
                          <a:solidFill>
                            <a:srgbClr val="000000"/>
                          </a:solidFill>
                          <a:effectLst/>
                          <a:latin typeface="Arial" charset="0"/>
                          <a:ea typeface="ＭＳ Ｐゴシック" charset="0"/>
                          <a:cs typeface="Arial" charset="0"/>
                        </a:rPr>
                        <a:t>LDLR</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2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-110</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88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2p24</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rs1367117 (</a:t>
                      </a:r>
                      <a:r>
                        <a:rPr kumimoji="0" lang="en-US" sz="1800" b="0" i="1" u="none" strike="noStrike" cap="none" normalizeH="0" baseline="0">
                          <a:ln>
                            <a:noFill/>
                          </a:ln>
                          <a:solidFill>
                            <a:srgbClr val="000000"/>
                          </a:solidFill>
                          <a:effectLst/>
                          <a:latin typeface="Arial" charset="0"/>
                          <a:ea typeface="ＭＳ Ｐゴシック" charset="0"/>
                          <a:cs typeface="Arial" charset="0"/>
                        </a:rPr>
                        <a:t>APOB</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6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-109</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88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2p21</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rs6544713 (</a:t>
                      </a:r>
                      <a:r>
                        <a:rPr kumimoji="0" lang="en-US" sz="1800" b="0" i="1" u="none" strike="noStrike" cap="none" normalizeH="0" baseline="0">
                          <a:ln>
                            <a:noFill/>
                          </a:ln>
                          <a:solidFill>
                            <a:srgbClr val="000000"/>
                          </a:solidFill>
                          <a:effectLst/>
                          <a:latin typeface="Arial" charset="0"/>
                          <a:ea typeface="ＭＳ Ｐゴシック" charset="0"/>
                          <a:cs typeface="Arial" charset="0"/>
                        </a:rPr>
                        <a:t>ABCG5</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r>
                        <a:rPr kumimoji="0" lang="en-US" sz="1800" b="0" i="1" u="none" strike="noStrike" cap="none" normalizeH="0" baseline="0">
                          <a:ln>
                            <a:noFill/>
                          </a:ln>
                          <a:solidFill>
                            <a:srgbClr val="000000"/>
                          </a:solidFill>
                          <a:effectLst/>
                          <a:latin typeface="Arial" charset="0"/>
                          <a:ea typeface="ＭＳ Ｐゴシック" charset="0"/>
                          <a:cs typeface="Arial" charset="0"/>
                        </a:rPr>
                        <a:t>ABCG8</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4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-47</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888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5q13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rs12916 (</a:t>
                      </a:r>
                      <a:r>
                        <a:rPr kumimoji="0" lang="en-US" sz="1800" b="0" i="1" u="none" strike="noStrike" cap="none" normalizeH="0" baseline="0" dirty="0">
                          <a:ln>
                            <a:noFill/>
                          </a:ln>
                          <a:solidFill>
                            <a:srgbClr val="000000"/>
                          </a:solidFill>
                          <a:effectLst/>
                          <a:latin typeface="Arial" charset="0"/>
                          <a:ea typeface="ＭＳ Ｐゴシック" charset="0"/>
                          <a:cs typeface="Arial" charset="0"/>
                        </a:rPr>
                        <a:t>HMGCR</a:t>
                      </a:r>
                      <a:r>
                        <a:rPr kumimoji="0" lang="en-US" sz="1800" b="0" i="0" u="none" strike="noStrike" cap="none" normalizeH="0" baseline="0" dirty="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1 x 10</a:t>
                      </a:r>
                      <a:r>
                        <a:rPr kumimoji="0" lang="en-US" sz="1800" b="0" i="0" u="none" strike="noStrike" cap="none" normalizeH="0" baseline="30000" dirty="0">
                          <a:ln>
                            <a:noFill/>
                          </a:ln>
                          <a:solidFill>
                            <a:srgbClr val="000000"/>
                          </a:solidFill>
                          <a:effectLst/>
                          <a:latin typeface="Arial" charset="0"/>
                          <a:ea typeface="ＭＳ Ｐゴシック" charset="0"/>
                          <a:cs typeface="Arial" charset="0"/>
                        </a:rPr>
                        <a:t>-45</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529113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1"/>
          <p:cNvSpPr>
            <a:spLocks noGrp="1"/>
          </p:cNvSpPr>
          <p:nvPr>
            <p:ph type="title" idx="4294967295"/>
          </p:nvPr>
        </p:nvSpPr>
        <p:spPr>
          <a:effectLst>
            <a:outerShdw blurRad="50800" dist="38100" dir="2700000" algn="tl" rotWithShape="0">
              <a:prstClr val="black">
                <a:alpha val="40000"/>
              </a:prstClr>
            </a:outerShdw>
          </a:effectLst>
        </p:spPr>
        <p:txBody>
          <a:bodyPr/>
          <a:lstStyle/>
          <a:p>
            <a:pPr eaLnBrk="1" hangingPunct="1"/>
            <a:r>
              <a:rPr lang="en-US" sz="3200" b="1" dirty="0">
                <a:solidFill>
                  <a:srgbClr val="1F497D"/>
                </a:solidFill>
                <a:latin typeface="Calibri" charset="0"/>
                <a:ea typeface="ＭＳ Ｐゴシック" charset="0"/>
                <a:cs typeface="ＭＳ Ｐゴシック" charset="0"/>
              </a:rPr>
              <a:t>Minor allele homozygotes (4% population) have 16 mg/</a:t>
            </a:r>
            <a:r>
              <a:rPr lang="en-US" sz="3200" b="1" dirty="0" err="1">
                <a:solidFill>
                  <a:srgbClr val="1F497D"/>
                </a:solidFill>
                <a:latin typeface="Calibri" charset="0"/>
                <a:ea typeface="ＭＳ Ｐゴシック" charset="0"/>
                <a:cs typeface="ＭＳ Ｐゴシック" charset="0"/>
              </a:rPr>
              <a:t>dL</a:t>
            </a:r>
            <a:r>
              <a:rPr lang="en-US" sz="3200" b="1" dirty="0">
                <a:solidFill>
                  <a:srgbClr val="1F497D"/>
                </a:solidFill>
                <a:latin typeface="Calibri" charset="0"/>
                <a:ea typeface="ＭＳ Ｐゴシック" charset="0"/>
                <a:cs typeface="ＭＳ Ｐゴシック" charset="0"/>
              </a:rPr>
              <a:t> lower LDL-C</a:t>
            </a:r>
          </a:p>
        </p:txBody>
      </p:sp>
      <p:graphicFrame>
        <p:nvGraphicFramePr>
          <p:cNvPr id="100354" name="Content Placeholder 8"/>
          <p:cNvGraphicFramePr>
            <a:graphicFrameLocks noGrp="1"/>
          </p:cNvGraphicFramePr>
          <p:nvPr>
            <p:ph sz="half" idx="4294967295"/>
          </p:nvPr>
        </p:nvGraphicFramePr>
        <p:xfrm>
          <a:off x="457200" y="1600200"/>
          <a:ext cx="8153400" cy="4114800"/>
        </p:xfrm>
        <a:graphic>
          <a:graphicData uri="http://schemas.openxmlformats.org/presentationml/2006/ole">
            <mc:AlternateContent xmlns:mc="http://schemas.openxmlformats.org/markup-compatibility/2006">
              <mc:Choice xmlns:v="urn:schemas-microsoft-com:vml" Requires="v">
                <p:oleObj spid="_x0000_s241736" name="Worksheet" r:id="rId4" imgW="8157155" imgH="4109060" progId="Excel.Sheet.8">
                  <p:embed/>
                </p:oleObj>
              </mc:Choice>
              <mc:Fallback>
                <p:oleObj name="Worksheet" r:id="rId4" imgW="8157155" imgH="410906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153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0356" name="TextBox 10"/>
          <p:cNvSpPr txBox="1">
            <a:spLocks noChangeArrowheads="1"/>
          </p:cNvSpPr>
          <p:nvPr/>
        </p:nvSpPr>
        <p:spPr bwMode="auto">
          <a:xfrm>
            <a:off x="1981200" y="5638800"/>
            <a:ext cx="990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Gill Sans" charset="0"/>
              </a:rPr>
              <a:t>N=2691</a:t>
            </a:r>
            <a:endParaRPr lang="en-US" sz="1800">
              <a:solidFill>
                <a:srgbClr val="000000"/>
              </a:solidFill>
              <a:latin typeface="Calibri" charset="0"/>
            </a:endParaRPr>
          </a:p>
        </p:txBody>
      </p:sp>
      <p:sp>
        <p:nvSpPr>
          <p:cNvPr id="100357" name="TextBox 11"/>
          <p:cNvSpPr txBox="1">
            <a:spLocks noChangeArrowheads="1"/>
          </p:cNvSpPr>
          <p:nvPr/>
        </p:nvSpPr>
        <p:spPr bwMode="auto">
          <a:xfrm>
            <a:off x="6934200" y="5649913"/>
            <a:ext cx="990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Gill Sans" charset="0"/>
              </a:rPr>
              <a:t>N=296</a:t>
            </a:r>
            <a:endParaRPr lang="en-US" sz="1800">
              <a:solidFill>
                <a:srgbClr val="000000"/>
              </a:solidFill>
              <a:latin typeface="Calibri" charset="0"/>
            </a:endParaRPr>
          </a:p>
        </p:txBody>
      </p:sp>
      <p:sp>
        <p:nvSpPr>
          <p:cNvPr id="100358" name="TextBox 12"/>
          <p:cNvSpPr txBox="1">
            <a:spLocks noChangeArrowheads="1"/>
          </p:cNvSpPr>
          <p:nvPr/>
        </p:nvSpPr>
        <p:spPr bwMode="auto">
          <a:xfrm>
            <a:off x="4343400" y="5638800"/>
            <a:ext cx="990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Gill Sans" charset="0"/>
              </a:rPr>
              <a:t>N=1771</a:t>
            </a:r>
            <a:endParaRPr lang="en-US" sz="1800">
              <a:solidFill>
                <a:srgbClr val="000000"/>
              </a:solidFill>
              <a:latin typeface="Calibri" charset="0"/>
            </a:endParaRPr>
          </a:p>
        </p:txBody>
      </p:sp>
      <p:sp>
        <p:nvSpPr>
          <p:cNvPr id="100359" name="TextBox 17"/>
          <p:cNvSpPr txBox="1">
            <a:spLocks noChangeArrowheads="1"/>
          </p:cNvSpPr>
          <p:nvPr/>
        </p:nvSpPr>
        <p:spPr bwMode="auto">
          <a:xfrm>
            <a:off x="5181600" y="1524000"/>
            <a:ext cx="3505200"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300">
                <a:solidFill>
                  <a:srgbClr val="000000"/>
                </a:solidFill>
                <a:latin typeface="Gill Sans" charset="0"/>
              </a:rPr>
              <a:t>16 mg/dL </a:t>
            </a:r>
          </a:p>
          <a:p>
            <a:pPr algn="ctr" eaLnBrk="1" hangingPunct="1"/>
            <a:r>
              <a:rPr lang="en-US" sz="2300">
                <a:solidFill>
                  <a:srgbClr val="000000"/>
                </a:solidFill>
                <a:latin typeface="Gill Sans" charset="0"/>
              </a:rPr>
              <a:t>(0.41 mmol/L)</a:t>
            </a:r>
          </a:p>
          <a:p>
            <a:pPr algn="ctr" eaLnBrk="1" hangingPunct="1"/>
            <a:r>
              <a:rPr lang="en-US" sz="2300">
                <a:solidFill>
                  <a:srgbClr val="000000"/>
                </a:solidFill>
                <a:latin typeface="Gill Sans" charset="0"/>
              </a:rPr>
              <a:t>difference </a:t>
            </a:r>
          </a:p>
          <a:p>
            <a:pPr algn="ctr" eaLnBrk="1" hangingPunct="1"/>
            <a:r>
              <a:rPr lang="en-US" sz="2300">
                <a:solidFill>
                  <a:srgbClr val="000000"/>
                </a:solidFill>
                <a:latin typeface="Gill Sans" charset="0"/>
              </a:rPr>
              <a:t>P=1x10</a:t>
            </a:r>
            <a:r>
              <a:rPr lang="en-US" sz="2300" baseline="30000">
                <a:solidFill>
                  <a:srgbClr val="000000"/>
                </a:solidFill>
                <a:latin typeface="Gill Sans" charset="0"/>
              </a:rPr>
              <a:t>-14</a:t>
            </a:r>
            <a:r>
              <a:rPr lang="en-US" sz="2300">
                <a:solidFill>
                  <a:srgbClr val="000000"/>
                </a:solidFill>
                <a:latin typeface="Calibri" charset="0"/>
              </a:rPr>
              <a:t> </a:t>
            </a:r>
          </a:p>
        </p:txBody>
      </p:sp>
    </p:spTree>
    <p:extLst>
      <p:ext uri="{BB962C8B-B14F-4D97-AF65-F5344CB8AC3E}">
        <p14:creationId xmlns:p14="http://schemas.microsoft.com/office/powerpoint/2010/main" val="22682473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304800" y="233363"/>
            <a:ext cx="8763000" cy="1143000"/>
          </a:xfrm>
          <a:effectLst>
            <a:outerShdw blurRad="50800" dist="38100" dir="2700000" algn="tl" rotWithShape="0">
              <a:prstClr val="black">
                <a:alpha val="40000"/>
              </a:prstClr>
            </a:outerShdw>
          </a:effectLst>
        </p:spPr>
        <p:txBody>
          <a:bodyPr/>
          <a:lstStyle/>
          <a:p>
            <a:pPr eaLnBrk="1" hangingPunct="1"/>
            <a:r>
              <a:rPr lang="en-US" sz="3400" b="1" dirty="0">
                <a:solidFill>
                  <a:srgbClr val="1F497D"/>
                </a:solidFill>
                <a:latin typeface="Calibri" charset="0"/>
                <a:ea typeface="ＭＳ Ｐゴシック" charset="0"/>
                <a:cs typeface="ＭＳ Ｐゴシック" charset="0"/>
              </a:rPr>
              <a:t>Minor allele homozygotes have 40% lower risk for coronary artery disease</a:t>
            </a:r>
          </a:p>
        </p:txBody>
      </p:sp>
      <p:pic>
        <p:nvPicPr>
          <p:cNvPr id="350211" name="Picture 3"/>
          <p:cNvPicPr>
            <a:picLocks noChangeAspect="1" noChangeArrowheads="1"/>
          </p:cNvPicPr>
          <p:nvPr/>
        </p:nvPicPr>
        <p:blipFill>
          <a:blip r:embed="rId3"/>
          <a:srcRect/>
          <a:stretch>
            <a:fillRect/>
          </a:stretch>
        </p:blipFill>
        <p:spPr bwMode="auto">
          <a:xfrm>
            <a:off x="-76200" y="3505200"/>
            <a:ext cx="9277350" cy="2257425"/>
          </a:xfrm>
          <a:prstGeom prst="rect">
            <a:avLst/>
          </a:prstGeom>
          <a:noFill/>
          <a:ln w="9525">
            <a:noFill/>
            <a:miter lim="800000"/>
            <a:headEnd/>
            <a:tailEnd/>
          </a:ln>
          <a:effectLst>
            <a:outerShdw blurRad="63500" dist="38099" dir="2700000" algn="ctr" rotWithShape="0">
              <a:schemeClr val="tx2">
                <a:alpha val="74998"/>
              </a:schemeClr>
            </a:outerShdw>
          </a:effectLst>
        </p:spPr>
      </p:pic>
      <p:sp>
        <p:nvSpPr>
          <p:cNvPr id="6" name="Rectangle 5"/>
          <p:cNvSpPr/>
          <p:nvPr/>
        </p:nvSpPr>
        <p:spPr>
          <a:xfrm>
            <a:off x="76200" y="4724400"/>
            <a:ext cx="899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e-IL" sz="1800">
              <a:solidFill>
                <a:srgbClr val="FFFFFF"/>
              </a:solidFill>
              <a:latin typeface="Arial" charset="0"/>
              <a:ea typeface="ＭＳ Ｐゴシック" charset="0"/>
              <a:cs typeface="ＭＳ Ｐゴシック" charset="0"/>
            </a:endParaRPr>
          </a:p>
        </p:txBody>
      </p:sp>
      <p:pic>
        <p:nvPicPr>
          <p:cNvPr id="350213" name="Picture 5"/>
          <p:cNvPicPr>
            <a:picLocks noChangeAspect="1" noChangeArrowheads="1"/>
          </p:cNvPicPr>
          <p:nvPr/>
        </p:nvPicPr>
        <p:blipFill>
          <a:blip r:embed="rId4"/>
          <a:srcRect/>
          <a:stretch>
            <a:fillRect/>
          </a:stretch>
        </p:blipFill>
        <p:spPr bwMode="auto">
          <a:xfrm>
            <a:off x="1905000" y="1579563"/>
            <a:ext cx="5257800" cy="1925637"/>
          </a:xfrm>
          <a:prstGeom prst="rect">
            <a:avLst/>
          </a:prstGeom>
          <a:noFill/>
          <a:ln w="9525">
            <a:noFill/>
            <a:miter lim="800000"/>
            <a:headEnd/>
            <a:tailEnd/>
          </a:ln>
          <a:effectLst>
            <a:outerShdw blurRad="63500" dist="38099" dir="2700000" algn="ctr" rotWithShape="0">
              <a:schemeClr val="tx2">
                <a:alpha val="74998"/>
              </a:schemeClr>
            </a:outerShdw>
          </a:effectLst>
        </p:spPr>
      </p:pic>
      <p:sp>
        <p:nvSpPr>
          <p:cNvPr id="350214" name="Text Box 6"/>
          <p:cNvSpPr txBox="1">
            <a:spLocks noChangeArrowheads="1"/>
          </p:cNvSpPr>
          <p:nvPr/>
        </p:nvSpPr>
        <p:spPr bwMode="auto">
          <a:xfrm>
            <a:off x="914400" y="5867400"/>
            <a:ext cx="769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latin typeface="Gill Sans" charset="0"/>
              </a:rPr>
              <a:t>GG Gentoype </a:t>
            </a:r>
            <a:r>
              <a:rPr lang="en-US" sz="1800">
                <a:solidFill>
                  <a:srgbClr val="000000"/>
                </a:solidFill>
                <a:latin typeface="Wingdings" charset="0"/>
              </a:rPr>
              <a:t></a:t>
            </a:r>
            <a:r>
              <a:rPr lang="en-US" sz="1800">
                <a:solidFill>
                  <a:srgbClr val="000000"/>
                </a:solidFill>
                <a:latin typeface="Gill Sans" charset="0"/>
              </a:rPr>
              <a:t> 16mg/dL lower LDL </a:t>
            </a:r>
            <a:r>
              <a:rPr lang="en-US" sz="1800">
                <a:solidFill>
                  <a:srgbClr val="000000"/>
                </a:solidFill>
                <a:latin typeface="Wingdings" charset="0"/>
              </a:rPr>
              <a:t></a:t>
            </a:r>
            <a:r>
              <a:rPr lang="en-US" sz="1800">
                <a:solidFill>
                  <a:srgbClr val="000000"/>
                </a:solidFill>
                <a:latin typeface="Gill Sans" charset="0"/>
              </a:rPr>
              <a:t> 40% lower risk</a:t>
            </a:r>
          </a:p>
        </p:txBody>
      </p:sp>
    </p:spTree>
    <p:extLst>
      <p:ext uri="{BB962C8B-B14F-4D97-AF65-F5344CB8AC3E}">
        <p14:creationId xmlns:p14="http://schemas.microsoft.com/office/powerpoint/2010/main" val="2776665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304800"/>
            <a:ext cx="8229600" cy="1143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US" sz="3200" b="1" dirty="0">
                <a:solidFill>
                  <a:srgbClr val="1F497D"/>
                </a:solidFill>
                <a:latin typeface="Gill Sans" charset="0"/>
              </a:rPr>
              <a:t>1p13 is the top locus for LDL-C</a:t>
            </a:r>
          </a:p>
          <a:p>
            <a:pPr eaLnBrk="0" hangingPunct="0"/>
            <a:endParaRPr lang="en-US" sz="3000" dirty="0">
              <a:solidFill>
                <a:srgbClr val="1F497D"/>
              </a:solidFill>
              <a:latin typeface="Calibri" charset="0"/>
            </a:endParaRPr>
          </a:p>
          <a:p>
            <a:pPr eaLnBrk="0" hangingPunct="0"/>
            <a:r>
              <a:rPr lang="en-US" b="1" dirty="0">
                <a:solidFill>
                  <a:srgbClr val="1F497D"/>
                </a:solidFill>
                <a:latin typeface="Gill Sans" charset="0"/>
              </a:rPr>
              <a:t>(Global Lipids Consortium GWAS of 100,000 people)</a:t>
            </a:r>
          </a:p>
        </p:txBody>
      </p:sp>
      <p:graphicFrame>
        <p:nvGraphicFramePr>
          <p:cNvPr id="21562" name="Group 58"/>
          <p:cNvGraphicFramePr>
            <a:graphicFrameLocks noGrp="1"/>
          </p:cNvGraphicFramePr>
          <p:nvPr>
            <p:extLst>
              <p:ext uri="{D42A27DB-BD31-4B8C-83A1-F6EECF244321}">
                <p14:modId xmlns:p14="http://schemas.microsoft.com/office/powerpoint/2010/main" val="399721582"/>
              </p:ext>
            </p:extLst>
          </p:nvPr>
        </p:nvGraphicFramePr>
        <p:xfrm>
          <a:off x="533399" y="2124221"/>
          <a:ext cx="8399585" cy="4107768"/>
        </p:xfrm>
        <a:graphic>
          <a:graphicData uri="http://schemas.openxmlformats.org/drawingml/2006/table">
            <a:tbl>
              <a:tblPr/>
              <a:tblGrid>
                <a:gridCol w="911685">
                  <a:extLst>
                    <a:ext uri="{9D8B030D-6E8A-4147-A177-3AD203B41FA5}">
                      <a16:colId xmlns:a16="http://schemas.microsoft.com/office/drawing/2014/main" val="20000"/>
                    </a:ext>
                  </a:extLst>
                </a:gridCol>
                <a:gridCol w="5280940">
                  <a:extLst>
                    <a:ext uri="{9D8B030D-6E8A-4147-A177-3AD203B41FA5}">
                      <a16:colId xmlns:a16="http://schemas.microsoft.com/office/drawing/2014/main" val="20001"/>
                    </a:ext>
                  </a:extLst>
                </a:gridCol>
                <a:gridCol w="2206960">
                  <a:extLst>
                    <a:ext uri="{9D8B030D-6E8A-4147-A177-3AD203B41FA5}">
                      <a16:colId xmlns:a16="http://schemas.microsoft.com/office/drawing/2014/main" val="20002"/>
                    </a:ext>
                  </a:extLst>
                </a:gridCol>
              </a:tblGrid>
              <a:tr h="586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Chr</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SNP (genes)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Combined </a:t>
                      </a:r>
                      <a:r>
                        <a:rPr kumimoji="0" lang="en-US" sz="1800" b="1" i="1" u="none" strike="noStrike" cap="none" normalizeH="0" baseline="0">
                          <a:ln>
                            <a:noFill/>
                          </a:ln>
                          <a:solidFill>
                            <a:srgbClr val="000000"/>
                          </a:solidFill>
                          <a:effectLst/>
                          <a:latin typeface="Arial" charset="0"/>
                          <a:ea typeface="ＭＳ Ｐゴシック" charset="0"/>
                          <a:cs typeface="Arial" charset="0"/>
                        </a:rPr>
                        <a:t>P</a:t>
                      </a:r>
                      <a:r>
                        <a:rPr kumimoji="0" lang="en-US" sz="1800" b="1" i="0" u="none" strike="noStrike" cap="none" normalizeH="0" baseline="0">
                          <a:ln>
                            <a:noFill/>
                          </a:ln>
                          <a:solidFill>
                            <a:srgbClr val="000000"/>
                          </a:solidFill>
                          <a:effectLst/>
                          <a:latin typeface="Arial" charset="0"/>
                          <a:ea typeface="ＭＳ Ｐゴシック" charset="0"/>
                          <a:cs typeface="Arial" charset="0"/>
                        </a:rPr>
                        <a:t> value</a:t>
                      </a:r>
                    </a:p>
                  </a:txBody>
                  <a:tcPr marL="0" marR="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8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1p13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rs599839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8 x 10</a:t>
                      </a:r>
                      <a:r>
                        <a:rPr kumimoji="0" lang="en-US" sz="1800" b="0" i="0" u="none" strike="noStrike" cap="none" normalizeH="0" baseline="30000" dirty="0">
                          <a:ln>
                            <a:noFill/>
                          </a:ln>
                          <a:solidFill>
                            <a:schemeClr val="tx1"/>
                          </a:solidFill>
                          <a:effectLst/>
                          <a:latin typeface="Arial" charset="0"/>
                          <a:ea typeface="ＭＳ Ｐゴシック" charset="0"/>
                          <a:cs typeface="Arial" charset="0"/>
                        </a:rPr>
                        <a:t>-160</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68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19p13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rs4420638 (</a:t>
                      </a:r>
                      <a:r>
                        <a:rPr kumimoji="0" lang="en-US" sz="1800" b="0" i="1" u="none" strike="noStrike" cap="none" normalizeH="0" baseline="0">
                          <a:ln>
                            <a:noFill/>
                          </a:ln>
                          <a:solidFill>
                            <a:srgbClr val="000000"/>
                          </a:solidFill>
                          <a:effectLst/>
                          <a:latin typeface="Arial" charset="0"/>
                          <a:ea typeface="ＭＳ Ｐゴシック" charset="0"/>
                          <a:cs typeface="Arial" charset="0"/>
                        </a:rPr>
                        <a:t>APOE</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3 x 10</a:t>
                      </a:r>
                      <a:r>
                        <a:rPr kumimoji="0" lang="en-US" sz="1800" b="0" i="0" u="none" strike="noStrike" cap="none" normalizeH="0" baseline="30000" dirty="0">
                          <a:ln>
                            <a:noFill/>
                          </a:ln>
                          <a:solidFill>
                            <a:srgbClr val="000000"/>
                          </a:solidFill>
                          <a:effectLst/>
                          <a:latin typeface="Arial" charset="0"/>
                          <a:ea typeface="ＭＳ Ｐゴシック" charset="0"/>
                          <a:cs typeface="Arial" charset="0"/>
                        </a:rPr>
                        <a:t>-140</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68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19p13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rs6511720 (</a:t>
                      </a:r>
                      <a:r>
                        <a:rPr kumimoji="0" lang="en-US" sz="1800" b="0" i="1" u="none" strike="noStrike" cap="none" normalizeH="0" baseline="0" dirty="0">
                          <a:ln>
                            <a:noFill/>
                          </a:ln>
                          <a:solidFill>
                            <a:srgbClr val="000000"/>
                          </a:solidFill>
                          <a:effectLst/>
                          <a:latin typeface="Arial" charset="0"/>
                          <a:ea typeface="ＭＳ Ｐゴシック" charset="0"/>
                          <a:cs typeface="Arial" charset="0"/>
                        </a:rPr>
                        <a:t>LDLR</a:t>
                      </a:r>
                      <a:r>
                        <a:rPr kumimoji="0" lang="en-US" sz="1800" b="0" i="0" u="none" strike="noStrike" cap="none" normalizeH="0" baseline="0" dirty="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2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-110</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68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2p24</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rs1367117 (</a:t>
                      </a:r>
                      <a:r>
                        <a:rPr kumimoji="0" lang="en-US" sz="1800" b="0" i="1" u="none" strike="noStrike" cap="none" normalizeH="0" baseline="0">
                          <a:ln>
                            <a:noFill/>
                          </a:ln>
                          <a:solidFill>
                            <a:srgbClr val="000000"/>
                          </a:solidFill>
                          <a:effectLst/>
                          <a:latin typeface="Arial" charset="0"/>
                          <a:ea typeface="ＭＳ Ｐゴシック" charset="0"/>
                          <a:cs typeface="Arial" charset="0"/>
                        </a:rPr>
                        <a:t>APOB</a:t>
                      </a:r>
                      <a:r>
                        <a:rPr kumimoji="0" lang="en-US" sz="1800" b="0" i="0" u="none" strike="noStrike" cap="none" normalizeH="0" baseline="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6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-109</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68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2p21</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rs6544713 (</a:t>
                      </a:r>
                      <a:r>
                        <a:rPr kumimoji="0" lang="en-US" sz="1800" b="0" i="1" u="none" strike="noStrike" cap="none" normalizeH="0" baseline="0" dirty="0">
                          <a:ln>
                            <a:noFill/>
                          </a:ln>
                          <a:solidFill>
                            <a:srgbClr val="000000"/>
                          </a:solidFill>
                          <a:effectLst/>
                          <a:latin typeface="Arial" charset="0"/>
                          <a:ea typeface="ＭＳ Ｐゴシック" charset="0"/>
                          <a:cs typeface="Arial" charset="0"/>
                        </a:rPr>
                        <a:t>ABCG5</a:t>
                      </a:r>
                      <a:r>
                        <a:rPr kumimoji="0" lang="en-US" sz="1800" b="0" i="0" u="none" strike="noStrike" cap="none" normalizeH="0" baseline="0" dirty="0">
                          <a:ln>
                            <a:noFill/>
                          </a:ln>
                          <a:solidFill>
                            <a:srgbClr val="000000"/>
                          </a:solidFill>
                          <a:effectLst/>
                          <a:latin typeface="Arial" charset="0"/>
                          <a:ea typeface="ＭＳ Ｐゴシック" charset="0"/>
                          <a:cs typeface="Arial" charset="0"/>
                        </a:rPr>
                        <a:t>/</a:t>
                      </a:r>
                      <a:r>
                        <a:rPr kumimoji="0" lang="en-US" sz="1800" b="0" i="1" u="none" strike="noStrike" cap="none" normalizeH="0" baseline="0" dirty="0">
                          <a:ln>
                            <a:noFill/>
                          </a:ln>
                          <a:solidFill>
                            <a:srgbClr val="000000"/>
                          </a:solidFill>
                          <a:effectLst/>
                          <a:latin typeface="Arial" charset="0"/>
                          <a:ea typeface="ＭＳ Ｐゴシック" charset="0"/>
                          <a:cs typeface="Arial" charset="0"/>
                        </a:rPr>
                        <a:t>ABCG8</a:t>
                      </a:r>
                      <a:r>
                        <a:rPr kumimoji="0" lang="en-US" sz="1800" b="0" i="0" u="none" strike="noStrike" cap="none" normalizeH="0" baseline="0" dirty="0">
                          <a:ln>
                            <a:noFill/>
                          </a:ln>
                          <a:solidFill>
                            <a:srgbClr val="00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4 x 10</a:t>
                      </a:r>
                      <a:r>
                        <a:rPr kumimoji="0" lang="en-US" sz="1800" b="0" i="0" u="none" strike="noStrike" cap="none" normalizeH="0" baseline="30000">
                          <a:ln>
                            <a:noFill/>
                          </a:ln>
                          <a:solidFill>
                            <a:srgbClr val="000000"/>
                          </a:solidFill>
                          <a:effectLst/>
                          <a:latin typeface="Arial" charset="0"/>
                          <a:ea typeface="ＭＳ Ｐゴシック" charset="0"/>
                          <a:cs typeface="Arial" charset="0"/>
                        </a:rPr>
                        <a:t>-47</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868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ea typeface="ＭＳ Ｐゴシック" charset="0"/>
                          <a:cs typeface="Arial" charset="0"/>
                        </a:rPr>
                        <a:t>5q13</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ea typeface="ＭＳ Ｐゴシック" charset="0"/>
                          <a:cs typeface="Arial" charset="0"/>
                        </a:rPr>
                        <a:t>rs12916 (</a:t>
                      </a:r>
                      <a:r>
                        <a:rPr kumimoji="0" lang="en-US" sz="1800" b="1" i="1" u="none" strike="noStrike" cap="none" normalizeH="0" baseline="0" dirty="0">
                          <a:ln>
                            <a:noFill/>
                          </a:ln>
                          <a:solidFill>
                            <a:srgbClr val="FF0000"/>
                          </a:solidFill>
                          <a:effectLst/>
                          <a:latin typeface="Arial" charset="0"/>
                          <a:ea typeface="ＭＳ Ｐゴシック" charset="0"/>
                          <a:cs typeface="Arial" charset="0"/>
                        </a:rPr>
                        <a:t>HMGCR</a:t>
                      </a:r>
                      <a:r>
                        <a:rPr kumimoji="0" lang="en-US" sz="1800" b="1" i="0" u="none" strike="noStrike" cap="none" normalizeH="0" baseline="0" dirty="0">
                          <a:ln>
                            <a:noFill/>
                          </a:ln>
                          <a:solidFill>
                            <a:srgbClr val="FF0000"/>
                          </a:solidFill>
                          <a:effectLst/>
                          <a:latin typeface="Arial" charset="0"/>
                          <a:ea typeface="ＭＳ Ｐゴシック"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ea typeface="ＭＳ Ｐゴシック" charset="0"/>
                          <a:cs typeface="Arial" charset="0"/>
                        </a:rPr>
                        <a:t>1 x 10</a:t>
                      </a:r>
                      <a:r>
                        <a:rPr kumimoji="0" lang="en-US" sz="1800" b="1" i="0" u="none" strike="noStrike" cap="none" normalizeH="0" baseline="30000" dirty="0">
                          <a:ln>
                            <a:noFill/>
                          </a:ln>
                          <a:solidFill>
                            <a:srgbClr val="FF0000"/>
                          </a:solidFill>
                          <a:effectLst/>
                          <a:latin typeface="Arial" charset="0"/>
                          <a:ea typeface="ＭＳ Ｐゴシック" charset="0"/>
                          <a:cs typeface="Arial" charset="0"/>
                        </a:rPr>
                        <a:t>-45</a:t>
                      </a:r>
                    </a:p>
                  </a:txBody>
                  <a:tcPr marL="9144" marR="9144" marT="9144" marB="0"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954007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331788"/>
            <a:ext cx="7772400" cy="600075"/>
          </a:xfrm>
          <a:effectLst>
            <a:outerShdw blurRad="50800" dist="38100" dir="2700000" algn="tl" rotWithShape="0">
              <a:prstClr val="black">
                <a:alpha val="40000"/>
              </a:prstClr>
            </a:outerShdw>
          </a:effectLst>
        </p:spPr>
        <p:txBody>
          <a:bodyPr/>
          <a:lstStyle/>
          <a:p>
            <a:pPr eaLnBrk="1" hangingPunct="1"/>
            <a:r>
              <a:rPr lang="en-US" sz="4300" b="1" dirty="0">
                <a:solidFill>
                  <a:srgbClr val="1F497D"/>
                </a:solidFill>
                <a:latin typeface="Calibri" charset="0"/>
                <a:ea typeface="ＭＳ Ｐゴシック" charset="0"/>
                <a:cs typeface="ＭＳ Ｐゴシック" charset="0"/>
              </a:rPr>
              <a:t>Known drug targets</a:t>
            </a:r>
          </a:p>
        </p:txBody>
      </p:sp>
      <p:graphicFrame>
        <p:nvGraphicFramePr>
          <p:cNvPr id="166915" name="Group 3"/>
          <p:cNvGraphicFramePr>
            <a:graphicFrameLocks noGrp="1"/>
          </p:cNvGraphicFramePr>
          <p:nvPr/>
        </p:nvGraphicFramePr>
        <p:xfrm>
          <a:off x="166688" y="1316038"/>
          <a:ext cx="8807450" cy="3984933"/>
        </p:xfrm>
        <a:graphic>
          <a:graphicData uri="http://schemas.openxmlformats.org/drawingml/2006/table">
            <a:tbl>
              <a:tblPr/>
              <a:tblGrid>
                <a:gridCol w="1790700">
                  <a:extLst>
                    <a:ext uri="{9D8B030D-6E8A-4147-A177-3AD203B41FA5}">
                      <a16:colId xmlns:a16="http://schemas.microsoft.com/office/drawing/2014/main" val="20000"/>
                    </a:ext>
                  </a:extLst>
                </a:gridCol>
                <a:gridCol w="1858962">
                  <a:extLst>
                    <a:ext uri="{9D8B030D-6E8A-4147-A177-3AD203B41FA5}">
                      <a16:colId xmlns:a16="http://schemas.microsoft.com/office/drawing/2014/main" val="20001"/>
                    </a:ext>
                  </a:extLst>
                </a:gridCol>
                <a:gridCol w="2606675">
                  <a:extLst>
                    <a:ext uri="{9D8B030D-6E8A-4147-A177-3AD203B41FA5}">
                      <a16:colId xmlns:a16="http://schemas.microsoft.com/office/drawing/2014/main" val="20002"/>
                    </a:ext>
                  </a:extLst>
                </a:gridCol>
                <a:gridCol w="1084263">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tblGrid>
              <a:tr h="9445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bg1"/>
                          </a:solidFill>
                          <a:effectLst/>
                          <a:latin typeface="Arial" charset="0"/>
                          <a:ea typeface="ＭＳ Ｐゴシック" charset="0"/>
                          <a:cs typeface="ＭＳ Ｐゴシック" charset="0"/>
                        </a:rPr>
                        <a:t>Drug class</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bg1"/>
                          </a:solidFill>
                          <a:effectLst/>
                          <a:latin typeface="Arial" charset="0"/>
                          <a:ea typeface="ＭＳ Ｐゴシック" charset="0"/>
                          <a:cs typeface="ＭＳ Ｐゴシック" charset="0"/>
                        </a:rPr>
                        <a:t>Effect on LDL</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bg1"/>
                          </a:solidFill>
                          <a:effectLst/>
                          <a:latin typeface="Arial" charset="0"/>
                          <a:ea typeface="ＭＳ Ｐゴシック" charset="0"/>
                          <a:cs typeface="ＭＳ Ｐゴシック" charset="0"/>
                        </a:rPr>
                        <a:t>Gene target</a:t>
                      </a:r>
                    </a:p>
                  </a:txBody>
                  <a:tcPr marT="45715" marB="45715" anchor="ctr" horzOverflow="overflow">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ea typeface="ＭＳ Ｐゴシック" charset="0"/>
                          <a:cs typeface="Times New Roman" charset="0"/>
                        </a:rPr>
                        <a:t>MAF</a:t>
                      </a:r>
                    </a:p>
                  </a:txBody>
                  <a:tcPr marT="45715" marB="45715" anchor="ctr" horzOverflow="overflow">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ea typeface="ＭＳ Ｐゴシック" charset="0"/>
                          <a:cs typeface="Times New Roman" charset="0"/>
                        </a:rPr>
                        <a:t>Effect (mg/dl)</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15208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Statins</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 40-60%</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HMG-CoA Reductase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2800" b="0" i="1" u="none" strike="noStrike" cap="none" normalizeH="0" baseline="0">
                          <a:ln>
                            <a:noFill/>
                          </a:ln>
                          <a:solidFill>
                            <a:schemeClr val="tx1"/>
                          </a:solidFill>
                          <a:effectLst/>
                          <a:latin typeface="Arial" charset="0"/>
                          <a:ea typeface="ＭＳ Ｐゴシック" charset="0"/>
                          <a:cs typeface="ＭＳ Ｐゴシック" charset="0"/>
                        </a:rPr>
                        <a:t>HMGCR</a:t>
                      </a: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a:t>
                      </a:r>
                    </a:p>
                  </a:txBody>
                  <a:tcPr marT="45715" marB="45715" anchor="ctr" horzOverflow="overflow">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rgbClr val="000000"/>
                          </a:solidFill>
                          <a:effectLst/>
                          <a:latin typeface="Arial" charset="0"/>
                          <a:ea typeface="ＭＳ Ｐゴシック" charset="0"/>
                          <a:cs typeface="Times New Roman" charset="0"/>
                        </a:rPr>
                        <a:t>.39</a:t>
                      </a:r>
                    </a:p>
                  </a:txBody>
                  <a:tcPr marT="45715" marB="45715" anchor="ctr" horzOverflow="overflow">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a:t>
                      </a:r>
                      <a:r>
                        <a:rPr kumimoji="0" lang="en-US" sz="2800" b="0" i="0" u="none" strike="noStrike" cap="none" normalizeH="0" baseline="0">
                          <a:ln>
                            <a:noFill/>
                          </a:ln>
                          <a:solidFill>
                            <a:srgbClr val="000000"/>
                          </a:solidFill>
                          <a:effectLst/>
                          <a:latin typeface="Arial" charset="0"/>
                          <a:ea typeface="ＭＳ Ｐゴシック" charset="0"/>
                          <a:cs typeface="Times New Roman" charset="0"/>
                        </a:rPr>
                        <a:t>2.45</a:t>
                      </a:r>
                    </a:p>
                  </a:txBody>
                  <a:tcPr marR="228600"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519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Ezetimibe</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 10-20%</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Niemann-Pick C1 Like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2800" b="0" i="1" u="none" strike="noStrike" cap="none" normalizeH="0" baseline="0">
                          <a:ln>
                            <a:noFill/>
                          </a:ln>
                          <a:solidFill>
                            <a:schemeClr val="tx1"/>
                          </a:solidFill>
                          <a:effectLst/>
                          <a:latin typeface="Arial" charset="0"/>
                          <a:ea typeface="ＭＳ Ｐゴシック" charset="0"/>
                          <a:cs typeface="ＭＳ Ｐゴシック" charset="0"/>
                        </a:rPr>
                        <a:t>NPC1L1</a:t>
                      </a: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a:t>
                      </a:r>
                    </a:p>
                  </a:txBody>
                  <a:tcPr marT="45715" marB="45715" anchor="ctr" horzOverflow="overflow">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.43</a:t>
                      </a:r>
                    </a:p>
                  </a:txBody>
                  <a:tcPr marT="45715" marB="45715" anchor="ctr" horzOverflow="overflow">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a:t>
                      </a:r>
                      <a:r>
                        <a:rPr kumimoji="0" lang="en-US" sz="2800" b="0" i="0" u="none" strike="noStrike" cap="none" normalizeH="0" baseline="0">
                          <a:ln>
                            <a:noFill/>
                          </a:ln>
                          <a:solidFill>
                            <a:srgbClr val="000000"/>
                          </a:solidFill>
                          <a:effectLst/>
                          <a:latin typeface="Arial" charset="0"/>
                          <a:ea typeface="ＭＳ Ｐゴシック" charset="0"/>
                          <a:cs typeface="Times New Roman" charset="0"/>
                        </a:rPr>
                        <a:t>1.17</a:t>
                      </a:r>
                    </a:p>
                  </a:txBody>
                  <a:tcPr marR="228600"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85021" name="Rectangle 33"/>
          <p:cNvSpPr>
            <a:spLocks noGrp="1" noChangeArrowheads="1"/>
          </p:cNvSpPr>
          <p:nvPr>
            <p:ph type="body" idx="1"/>
          </p:nvPr>
        </p:nvSpPr>
        <p:spPr>
          <a:xfrm>
            <a:off x="269875" y="5478463"/>
            <a:ext cx="8604250" cy="860425"/>
          </a:xfrm>
        </p:spPr>
        <p:txBody>
          <a:bodyPr/>
          <a:lstStyle/>
          <a:p>
            <a:pPr eaLnBrk="1" hangingPunct="1">
              <a:lnSpc>
                <a:spcPct val="90000"/>
              </a:lnSpc>
            </a:pPr>
            <a:r>
              <a:rPr lang="en-US" sz="2800">
                <a:latin typeface="Calibri" charset="0"/>
                <a:ea typeface="ＭＳ Ｐゴシック" charset="0"/>
                <a:cs typeface="ＭＳ Ｐゴシック" charset="0"/>
              </a:rPr>
              <a:t>Effect sizes of common variants are not correlated with efficacy of drugs that target those genes</a:t>
            </a:r>
          </a:p>
        </p:txBody>
      </p:sp>
    </p:spTree>
    <p:extLst>
      <p:ext uri="{BB962C8B-B14F-4D97-AF65-F5344CB8AC3E}">
        <p14:creationId xmlns:p14="http://schemas.microsoft.com/office/powerpoint/2010/main" val="99786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68816"/>
            <a:ext cx="8229600" cy="1143000"/>
          </a:xfrm>
          <a:effectLst>
            <a:outerShdw blurRad="50800" dist="38100" dir="2700000" algn="tl" rotWithShape="0">
              <a:prstClr val="black">
                <a:alpha val="40000"/>
              </a:prstClr>
            </a:outerShdw>
          </a:effectLst>
        </p:spPr>
        <p:txBody>
          <a:bodyPr/>
          <a:lstStyle/>
          <a:p>
            <a:pPr eaLnBrk="1" hangingPunct="1"/>
            <a:r>
              <a:rPr lang="en-US" sz="3400" b="1" dirty="0">
                <a:solidFill>
                  <a:srgbClr val="1F497D"/>
                </a:solidFill>
                <a:latin typeface="Calibri" charset="0"/>
                <a:ea typeface="ＭＳ Ｐゴシック" charset="0"/>
                <a:cs typeface="ＭＳ Ｐゴシック" charset="0"/>
              </a:rPr>
              <a:t>History of Gene Finding Efforts in Common Disease Genetics</a:t>
            </a:r>
          </a:p>
        </p:txBody>
      </p:sp>
      <p:sp>
        <p:nvSpPr>
          <p:cNvPr id="26627" name="Content Placeholder 2"/>
          <p:cNvSpPr>
            <a:spLocks noGrp="1"/>
          </p:cNvSpPr>
          <p:nvPr>
            <p:ph idx="1"/>
          </p:nvPr>
        </p:nvSpPr>
        <p:spPr>
          <a:xfrm>
            <a:off x="679837" y="1594874"/>
            <a:ext cx="8229600" cy="4525963"/>
          </a:xfrm>
        </p:spPr>
        <p:txBody>
          <a:bodyPr>
            <a:normAutofit fontScale="92500" lnSpcReduction="20000"/>
          </a:bodyPr>
          <a:lstStyle/>
          <a:p>
            <a:pPr marL="514350" indent="-514350" eaLnBrk="1" hangingPunct="1">
              <a:buFont typeface="Calibri" charset="0"/>
              <a:buAutoNum type="arabicPeriod"/>
            </a:pPr>
            <a:r>
              <a:rPr lang="en-US" b="1" dirty="0">
                <a:latin typeface="Calibri" charset="0"/>
                <a:ea typeface="ＭＳ Ｐゴシック" charset="0"/>
                <a:cs typeface="ＭＳ Ｐゴシック" charset="0"/>
              </a:rPr>
              <a:t>Blood group markers, serum enzyme polymorphisms, HLA</a:t>
            </a:r>
          </a:p>
          <a:p>
            <a:pPr marL="514350" indent="-514350" eaLnBrk="1" hangingPunct="1">
              <a:buFont typeface="Calibri" charset="0"/>
              <a:buAutoNum type="arabicPeriod"/>
            </a:pPr>
            <a:r>
              <a:rPr lang="en-US" b="1" dirty="0">
                <a:latin typeface="Calibri" charset="0"/>
                <a:ea typeface="ＭＳ Ｐゴシック" charset="0"/>
                <a:cs typeface="ＭＳ Ｐゴシック" charset="0"/>
              </a:rPr>
              <a:t>Restriction fragment length polymorphisms</a:t>
            </a:r>
          </a:p>
          <a:p>
            <a:pPr marL="514350" indent="-514350" eaLnBrk="1" hangingPunct="1">
              <a:buFont typeface="Calibri" charset="0"/>
              <a:buAutoNum type="arabicPeriod"/>
            </a:pPr>
            <a:r>
              <a:rPr lang="en-US" b="1" dirty="0">
                <a:latin typeface="Calibri" charset="0"/>
                <a:ea typeface="ＭＳ Ｐゴシック" charset="0"/>
                <a:cs typeface="ＭＳ Ｐゴシック" charset="0"/>
              </a:rPr>
              <a:t>Microsatellites (CA) reports</a:t>
            </a:r>
          </a:p>
          <a:p>
            <a:pPr marL="914400" lvl="1" indent="-514350" eaLnBrk="1" hangingPunct="1">
              <a:buFont typeface="Wingdings" charset="0"/>
              <a:buChar char="Ø"/>
            </a:pPr>
            <a:r>
              <a:rPr lang="en-US" b="1" dirty="0">
                <a:latin typeface="Calibri" charset="0"/>
                <a:ea typeface="ＭＳ Ｐゴシック" charset="0"/>
              </a:rPr>
              <a:t>1, 2, &amp; 3 led to family based linkage studies</a:t>
            </a:r>
          </a:p>
          <a:p>
            <a:pPr marL="514350" indent="-514350" eaLnBrk="1" hangingPunct="1">
              <a:buFont typeface="Calibri" charset="0"/>
              <a:buAutoNum type="arabicPeriod"/>
            </a:pPr>
            <a:r>
              <a:rPr lang="en-US" b="1" dirty="0">
                <a:latin typeface="Calibri" charset="0"/>
                <a:ea typeface="ＭＳ Ｐゴシック" charset="0"/>
                <a:cs typeface="ＭＳ Ｐゴシック" charset="0"/>
              </a:rPr>
              <a:t>Single nucleotide polymorphisms (SNP</a:t>
            </a:r>
            <a:r>
              <a:rPr lang="ja-JP" altLang="en-US" b="1" dirty="0">
                <a:latin typeface="Calibri" charset="0"/>
                <a:ea typeface="ＭＳ Ｐゴシック" charset="0"/>
                <a:cs typeface="ＭＳ Ｐゴシック" charset="0"/>
              </a:rPr>
              <a:t>’</a:t>
            </a:r>
            <a:r>
              <a:rPr lang="en-US" altLang="ja-JP" b="1" dirty="0">
                <a:latin typeface="Calibri" charset="0"/>
                <a:ea typeface="ＭＳ Ｐゴシック" charset="0"/>
                <a:cs typeface="ＭＳ Ｐゴシック" charset="0"/>
              </a:rPr>
              <a:t>s)</a:t>
            </a:r>
          </a:p>
          <a:p>
            <a:pPr marL="514350" indent="-514350" eaLnBrk="1" hangingPunct="1">
              <a:buFont typeface="Calibri" charset="0"/>
              <a:buAutoNum type="arabicPeriod"/>
            </a:pPr>
            <a:r>
              <a:rPr lang="en-US" b="1" dirty="0">
                <a:latin typeface="Calibri" charset="0"/>
                <a:ea typeface="ＭＳ Ｐゴシック" charset="0"/>
                <a:cs typeface="ＭＳ Ｐゴシック" charset="0"/>
              </a:rPr>
              <a:t>Genome-wide association (lots of SNP</a:t>
            </a:r>
            <a:r>
              <a:rPr lang="ja-JP" altLang="en-US" b="1" dirty="0">
                <a:latin typeface="Calibri" charset="0"/>
                <a:ea typeface="ＭＳ Ｐゴシック" charset="0"/>
                <a:cs typeface="ＭＳ Ｐゴシック" charset="0"/>
              </a:rPr>
              <a:t>’</a:t>
            </a:r>
            <a:r>
              <a:rPr lang="en-US" altLang="ja-JP" b="1" dirty="0">
                <a:latin typeface="Calibri" charset="0"/>
                <a:ea typeface="ＭＳ Ｐゴシック" charset="0"/>
                <a:cs typeface="ＭＳ Ｐゴシック" charset="0"/>
              </a:rPr>
              <a:t>s</a:t>
            </a:r>
            <a:r>
              <a:rPr lang="en-US" altLang="ja-JP" b="1" dirty="0" smtClean="0">
                <a:latin typeface="Calibri" charset="0"/>
                <a:ea typeface="ＭＳ Ｐゴシック" charset="0"/>
                <a:cs typeface="ＭＳ Ｐゴシック" charset="0"/>
              </a:rPr>
              <a:t>)</a:t>
            </a:r>
          </a:p>
          <a:p>
            <a:pPr marL="514350" indent="-514350" eaLnBrk="1" hangingPunct="1">
              <a:buFont typeface="Calibri" charset="0"/>
              <a:buAutoNum type="arabicPeriod"/>
            </a:pPr>
            <a:r>
              <a:rPr lang="en-US" altLang="ja-JP" b="1" dirty="0" smtClean="0">
                <a:latin typeface="Calibri" charset="0"/>
                <a:ea typeface="ＭＳ Ｐゴシック" charset="0"/>
                <a:cs typeface="ＭＳ Ｐゴシック" charset="0"/>
              </a:rPr>
              <a:t>Exome sequencing</a:t>
            </a:r>
          </a:p>
          <a:p>
            <a:pPr marL="514350" indent="-514350" eaLnBrk="1" hangingPunct="1">
              <a:buFont typeface="Calibri" charset="0"/>
              <a:buAutoNum type="arabicPeriod"/>
            </a:pPr>
            <a:r>
              <a:rPr lang="en-US" altLang="ja-JP" b="1" dirty="0" smtClean="0">
                <a:latin typeface="Calibri" charset="0"/>
                <a:ea typeface="ＭＳ Ｐゴシック" charset="0"/>
                <a:cs typeface="ＭＳ Ｐゴシック" charset="0"/>
              </a:rPr>
              <a:t>Exome chip </a:t>
            </a:r>
          </a:p>
          <a:p>
            <a:pPr marL="514350" indent="-514350" eaLnBrk="1" hangingPunct="1">
              <a:buFont typeface="Calibri" charset="0"/>
              <a:buAutoNum type="arabicPeriod"/>
            </a:pPr>
            <a:r>
              <a:rPr lang="en-US" b="1" dirty="0" smtClean="0">
                <a:latin typeface="Calibri" charset="0"/>
                <a:ea typeface="ＭＳ Ｐゴシック" charset="0"/>
                <a:cs typeface="ＭＳ Ｐゴシック" charset="0"/>
              </a:rPr>
              <a:t>Genome wide sequencing</a:t>
            </a:r>
            <a:endParaRPr lang="en-US" b="1"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33979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8600"/>
            <a:ext cx="9144000" cy="1143000"/>
          </a:xfrm>
          <a:effectLst>
            <a:outerShdw blurRad="50800" dist="38100" dir="2700000" algn="tl" rotWithShape="0">
              <a:prstClr val="black">
                <a:alpha val="40000"/>
              </a:prstClr>
            </a:outerShdw>
          </a:effectLst>
        </p:spPr>
        <p:txBody>
          <a:bodyPr>
            <a:normAutofit fontScale="90000"/>
          </a:bodyPr>
          <a:lstStyle/>
          <a:p>
            <a:pPr eaLnBrk="1" hangingPunct="1">
              <a:defRPr/>
            </a:pPr>
            <a:r>
              <a:rPr lang="en-US" b="1" dirty="0" smtClean="0">
                <a:solidFill>
                  <a:srgbClr val="1F497D"/>
                </a:solidFill>
              </a:rPr>
              <a:t>Loci of biological significance:</a:t>
            </a:r>
            <a:br>
              <a:rPr lang="en-US" b="1" dirty="0" smtClean="0">
                <a:solidFill>
                  <a:srgbClr val="1F497D"/>
                </a:solidFill>
              </a:rPr>
            </a:br>
            <a:r>
              <a:rPr lang="en-US" b="1" dirty="0" smtClean="0">
                <a:solidFill>
                  <a:srgbClr val="1F497D"/>
                </a:solidFill>
              </a:rPr>
              <a:t>Known drug targets</a:t>
            </a:r>
          </a:p>
        </p:txBody>
      </p:sp>
      <p:sp>
        <p:nvSpPr>
          <p:cNvPr id="15363" name="Rectangle 3"/>
          <p:cNvSpPr>
            <a:spLocks noGrp="1" noChangeArrowheads="1"/>
          </p:cNvSpPr>
          <p:nvPr>
            <p:ph type="body" idx="1"/>
          </p:nvPr>
        </p:nvSpPr>
        <p:spPr>
          <a:xfrm>
            <a:off x="288925" y="4648200"/>
            <a:ext cx="3810000" cy="1409700"/>
          </a:xfrm>
        </p:spPr>
        <p:txBody>
          <a:bodyPr>
            <a:normAutofit fontScale="77500" lnSpcReduction="20000"/>
          </a:bodyPr>
          <a:lstStyle/>
          <a:p>
            <a:pPr lvl="1" eaLnBrk="1" hangingPunct="1">
              <a:defRPr/>
            </a:pPr>
            <a:r>
              <a:rPr lang="en-US" sz="2400" b="1" dirty="0" smtClean="0">
                <a:cs typeface="Arial" charset="0"/>
              </a:rPr>
              <a:t>Association with LDL p-value 10</a:t>
            </a:r>
            <a:r>
              <a:rPr lang="en-US" sz="2400" b="1" baseline="30000" dirty="0" smtClean="0">
                <a:cs typeface="Arial" charset="0"/>
              </a:rPr>
              <a:t>-45</a:t>
            </a:r>
          </a:p>
          <a:p>
            <a:pPr lvl="1" eaLnBrk="1" hangingPunct="1">
              <a:defRPr/>
            </a:pPr>
            <a:r>
              <a:rPr lang="en-US" sz="2400" b="1" dirty="0" smtClean="0">
                <a:cs typeface="Arial" charset="0"/>
              </a:rPr>
              <a:t>Genetic variant has frequency 39%</a:t>
            </a:r>
          </a:p>
          <a:p>
            <a:pPr lvl="1" eaLnBrk="1" hangingPunct="1">
              <a:defRPr/>
            </a:pPr>
            <a:r>
              <a:rPr lang="en-US" sz="2400" b="1" dirty="0" smtClean="0">
                <a:cs typeface="Arial" charset="0"/>
              </a:rPr>
              <a:t>Effect of 2.45 mg/dl</a:t>
            </a:r>
          </a:p>
          <a:p>
            <a:pPr lvl="1" eaLnBrk="1" hangingPunct="1">
              <a:defRPr/>
            </a:pPr>
            <a:endParaRPr lang="en-US" b="1" dirty="0" smtClean="0">
              <a:cs typeface="Arial" charset="0"/>
            </a:endParaRPr>
          </a:p>
          <a:p>
            <a:pPr lvl="1" eaLnBrk="1" hangingPunct="1">
              <a:defRPr/>
            </a:pPr>
            <a:endParaRPr lang="en-US" b="1" dirty="0" smtClean="0">
              <a:cs typeface="Arial" charset="0"/>
            </a:endParaRPr>
          </a:p>
        </p:txBody>
      </p:sp>
      <p:pic>
        <p:nvPicPr>
          <p:cNvPr id="32772" name="Picture 4"/>
          <p:cNvPicPr>
            <a:picLocks noChangeAspect="1" noChangeArrowheads="1"/>
          </p:cNvPicPr>
          <p:nvPr/>
        </p:nvPicPr>
        <p:blipFill>
          <a:blip r:embed="rId3" cstate="print"/>
          <a:srcRect/>
          <a:stretch>
            <a:fillRect/>
          </a:stretch>
        </p:blipFill>
        <p:spPr bwMode="auto">
          <a:xfrm>
            <a:off x="457200" y="1676400"/>
            <a:ext cx="3962400" cy="2757488"/>
          </a:xfrm>
          <a:prstGeom prst="rect">
            <a:avLst/>
          </a:prstGeom>
          <a:noFill/>
          <a:ln w="9525">
            <a:noFill/>
            <a:miter lim="800000"/>
            <a:headEnd/>
            <a:tailEnd/>
          </a:ln>
        </p:spPr>
      </p:pic>
      <p:sp>
        <p:nvSpPr>
          <p:cNvPr id="5" name="Rectangle 3"/>
          <p:cNvSpPr txBox="1">
            <a:spLocks noChangeArrowheads="1"/>
          </p:cNvSpPr>
          <p:nvPr/>
        </p:nvSpPr>
        <p:spPr bwMode="auto">
          <a:xfrm>
            <a:off x="4341254" y="2202287"/>
            <a:ext cx="4648200" cy="3200400"/>
          </a:xfrm>
          <a:prstGeom prst="rect">
            <a:avLst/>
          </a:prstGeom>
          <a:noFill/>
          <a:ln w="9525">
            <a:noFill/>
            <a:miter lim="800000"/>
            <a:headEnd/>
            <a:tailEnd/>
          </a:ln>
          <a:effectLst/>
        </p:spPr>
        <p:txBody>
          <a:bodyPr/>
          <a:lstStyle/>
          <a:p>
            <a:pPr marL="342900" indent="-342900" defTabSz="914400" fontAlgn="auto">
              <a:spcBef>
                <a:spcPct val="20000"/>
              </a:spcBef>
              <a:spcAft>
                <a:spcPts val="0"/>
              </a:spcAft>
              <a:buClr>
                <a:srgbClr val="0000FF"/>
              </a:buClr>
              <a:buSzPct val="80000"/>
              <a:buFont typeface="Wingdings" pitchFamily="2" charset="2"/>
              <a:buChar char="Ø"/>
              <a:defRPr/>
            </a:pPr>
            <a:r>
              <a:rPr lang="en-US" b="1" kern="0" dirty="0">
                <a:solidFill>
                  <a:prstClr val="black"/>
                </a:solidFill>
                <a:latin typeface="Calibri"/>
                <a:ea typeface="+mn-ea"/>
                <a:cs typeface="Arial" charset="0"/>
              </a:rPr>
              <a:t>HMG-</a:t>
            </a:r>
            <a:r>
              <a:rPr lang="en-US" b="1" kern="0" dirty="0" err="1">
                <a:solidFill>
                  <a:prstClr val="black"/>
                </a:solidFill>
                <a:latin typeface="Calibri"/>
                <a:ea typeface="+mn-ea"/>
                <a:cs typeface="Arial" charset="0"/>
              </a:rPr>
              <a:t>CoA</a:t>
            </a:r>
            <a:r>
              <a:rPr lang="en-US" b="1" kern="0" dirty="0">
                <a:solidFill>
                  <a:prstClr val="black"/>
                </a:solidFill>
                <a:latin typeface="Calibri"/>
                <a:ea typeface="+mn-ea"/>
                <a:cs typeface="Arial" charset="0"/>
              </a:rPr>
              <a:t> </a:t>
            </a:r>
            <a:r>
              <a:rPr lang="en-US" b="1" kern="0" dirty="0" err="1">
                <a:solidFill>
                  <a:prstClr val="black"/>
                </a:solidFill>
                <a:latin typeface="Calibri"/>
                <a:ea typeface="+mn-ea"/>
                <a:cs typeface="Arial" charset="0"/>
              </a:rPr>
              <a:t>Reductase</a:t>
            </a:r>
            <a:r>
              <a:rPr lang="en-US" b="1" i="1" kern="0" dirty="0">
                <a:solidFill>
                  <a:prstClr val="black"/>
                </a:solidFill>
                <a:latin typeface="Calibri"/>
                <a:ea typeface="+mn-ea"/>
                <a:cs typeface="Arial" charset="0"/>
              </a:rPr>
              <a:t> (HMGCR)</a:t>
            </a:r>
            <a:endParaRPr lang="en-US" b="1" kern="0" dirty="0">
              <a:solidFill>
                <a:prstClr val="black"/>
              </a:solidFill>
              <a:latin typeface="Calibri"/>
              <a:ea typeface="+mn-ea"/>
              <a:cs typeface="Arial" charset="0"/>
            </a:endParaRPr>
          </a:p>
          <a:p>
            <a:pPr marL="742950" lvl="1" indent="-285750" defTabSz="914400" fontAlgn="auto">
              <a:spcBef>
                <a:spcPct val="20000"/>
              </a:spcBef>
              <a:spcAft>
                <a:spcPts val="0"/>
              </a:spcAft>
              <a:buClr>
                <a:srgbClr val="1F497D"/>
              </a:buClr>
              <a:buSzPct val="50000"/>
              <a:buFont typeface="Wingdings" pitchFamily="2" charset="2"/>
              <a:buChar char="l"/>
              <a:defRPr/>
            </a:pPr>
            <a:r>
              <a:rPr lang="en-US" b="1" kern="0" dirty="0">
                <a:solidFill>
                  <a:prstClr val="black"/>
                </a:solidFill>
                <a:latin typeface="Calibri"/>
                <a:ea typeface="+mn-ea"/>
                <a:cs typeface="Arial" charset="0"/>
              </a:rPr>
              <a:t>Is the rate-limiting enzyme for cholesterol synthesis</a:t>
            </a:r>
          </a:p>
          <a:p>
            <a:pPr marL="742950" lvl="1" indent="-285750" defTabSz="914400" fontAlgn="auto">
              <a:spcBef>
                <a:spcPct val="20000"/>
              </a:spcBef>
              <a:spcAft>
                <a:spcPts val="0"/>
              </a:spcAft>
              <a:buClr>
                <a:srgbClr val="1F497D"/>
              </a:buClr>
              <a:buSzPct val="50000"/>
              <a:buFont typeface="Wingdings" pitchFamily="2" charset="2"/>
              <a:buChar char="l"/>
              <a:defRPr/>
            </a:pPr>
            <a:r>
              <a:rPr lang="en-US" b="1" kern="0" dirty="0" err="1">
                <a:solidFill>
                  <a:prstClr val="black"/>
                </a:solidFill>
                <a:latin typeface="Calibri"/>
                <a:ea typeface="+mn-ea"/>
                <a:cs typeface="Arial" charset="0"/>
              </a:rPr>
              <a:t>Statins</a:t>
            </a:r>
            <a:r>
              <a:rPr lang="en-US" b="1" kern="0" dirty="0">
                <a:solidFill>
                  <a:prstClr val="black"/>
                </a:solidFill>
                <a:latin typeface="Calibri"/>
                <a:ea typeface="+mn-ea"/>
                <a:cs typeface="Arial" charset="0"/>
              </a:rPr>
              <a:t>, competitive inhibitors, ↑ expression of LDL receptors in the liver</a:t>
            </a:r>
          </a:p>
          <a:p>
            <a:pPr marL="742950" lvl="1" indent="-285750" defTabSz="914400" fontAlgn="auto">
              <a:spcBef>
                <a:spcPct val="20000"/>
              </a:spcBef>
              <a:spcAft>
                <a:spcPts val="0"/>
              </a:spcAft>
              <a:buClr>
                <a:srgbClr val="1F497D"/>
              </a:buClr>
              <a:buSzPct val="50000"/>
              <a:buFont typeface="Wingdings" pitchFamily="2" charset="2"/>
              <a:buChar char="l"/>
              <a:defRPr/>
            </a:pPr>
            <a:r>
              <a:rPr lang="en-US" b="1" kern="0" dirty="0" err="1">
                <a:solidFill>
                  <a:prstClr val="black"/>
                </a:solidFill>
                <a:latin typeface="Calibri"/>
                <a:ea typeface="+mn-ea"/>
                <a:cs typeface="Arial" charset="0"/>
              </a:rPr>
              <a:t>Atorvastatin</a:t>
            </a:r>
            <a:r>
              <a:rPr lang="en-US" b="1" kern="0" dirty="0">
                <a:solidFill>
                  <a:prstClr val="black"/>
                </a:solidFill>
                <a:latin typeface="Calibri"/>
                <a:ea typeface="+mn-ea"/>
                <a:cs typeface="Arial" charset="0"/>
              </a:rPr>
              <a:t> or </a:t>
            </a:r>
            <a:r>
              <a:rPr lang="en-US" b="1" kern="0" dirty="0" err="1">
                <a:solidFill>
                  <a:prstClr val="black"/>
                </a:solidFill>
                <a:latin typeface="Calibri"/>
                <a:ea typeface="+mn-ea"/>
                <a:cs typeface="Arial" charset="0"/>
              </a:rPr>
              <a:t>rosuvastatin</a:t>
            </a:r>
            <a:r>
              <a:rPr lang="en-US" b="1" kern="0" dirty="0">
                <a:solidFill>
                  <a:prstClr val="black"/>
                </a:solidFill>
                <a:latin typeface="Calibri"/>
                <a:ea typeface="+mn-ea"/>
                <a:cs typeface="Arial" charset="0"/>
              </a:rPr>
              <a:t> reduce LDL-C by 40-60%</a:t>
            </a:r>
          </a:p>
          <a:p>
            <a:pPr marL="742950" lvl="1" indent="-285750" defTabSz="914400" fontAlgn="auto">
              <a:spcBef>
                <a:spcPct val="20000"/>
              </a:spcBef>
              <a:spcAft>
                <a:spcPts val="0"/>
              </a:spcAft>
              <a:buClr>
                <a:srgbClr val="1F497D"/>
              </a:buClr>
              <a:buSzPct val="50000"/>
              <a:buFont typeface="Wingdings" pitchFamily="2" charset="2"/>
              <a:buChar char="l"/>
              <a:defRPr/>
            </a:pPr>
            <a:endParaRPr lang="en-US" b="1" kern="0" dirty="0">
              <a:solidFill>
                <a:prstClr val="black"/>
              </a:solidFill>
              <a:effectLst>
                <a:outerShdw blurRad="38100" dist="38100" dir="2700000" algn="tl">
                  <a:srgbClr val="000000"/>
                </a:outerShdw>
              </a:effectLst>
              <a:latin typeface="Calibri"/>
              <a:ea typeface="+mn-ea"/>
              <a:cs typeface="Arial" charset="0"/>
            </a:endParaRPr>
          </a:p>
          <a:p>
            <a:pPr marL="742950" lvl="1" indent="-285750" defTabSz="914400" fontAlgn="auto">
              <a:spcBef>
                <a:spcPct val="20000"/>
              </a:spcBef>
              <a:spcAft>
                <a:spcPts val="0"/>
              </a:spcAft>
              <a:buClr>
                <a:srgbClr val="1F497D"/>
              </a:buClr>
              <a:buSzPct val="50000"/>
              <a:buFont typeface="Wingdings" pitchFamily="2" charset="2"/>
              <a:buChar char="l"/>
              <a:defRPr/>
            </a:pPr>
            <a:endParaRPr lang="en-US" b="1" kern="0" dirty="0">
              <a:solidFill>
                <a:prstClr val="black"/>
              </a:solidFill>
              <a:effectLst>
                <a:outerShdw blurRad="38100" dist="38100" dir="2700000" algn="tl">
                  <a:srgbClr val="000000"/>
                </a:outerShdw>
              </a:effectLst>
              <a:latin typeface="Calibri"/>
              <a:ea typeface="+mn-ea"/>
              <a:cs typeface="Arial" charset="0"/>
            </a:endParaRPr>
          </a:p>
          <a:p>
            <a:pPr marL="742950" lvl="1" indent="-285750" defTabSz="914400" fontAlgn="auto">
              <a:spcBef>
                <a:spcPct val="20000"/>
              </a:spcBef>
              <a:spcAft>
                <a:spcPts val="0"/>
              </a:spcAft>
              <a:buClr>
                <a:srgbClr val="1F497D"/>
              </a:buClr>
              <a:buSzPct val="50000"/>
              <a:buFont typeface="Wingdings" pitchFamily="2" charset="2"/>
              <a:buChar char="l"/>
              <a:defRPr/>
            </a:pPr>
            <a:endParaRPr lang="en-US" sz="2800" b="1" kern="0" dirty="0">
              <a:solidFill>
                <a:prstClr val="black"/>
              </a:solidFill>
              <a:effectLst>
                <a:outerShdw blurRad="38100" dist="38100" dir="2700000" algn="tl">
                  <a:srgbClr val="000000"/>
                </a:outerShdw>
              </a:effectLst>
              <a:latin typeface="Calibri"/>
              <a:ea typeface="+mn-ea"/>
              <a:cs typeface="Arial" charset="0"/>
            </a:endParaRPr>
          </a:p>
          <a:p>
            <a:pPr marL="742950" lvl="1" indent="-285750" defTabSz="914400" fontAlgn="auto">
              <a:spcBef>
                <a:spcPct val="20000"/>
              </a:spcBef>
              <a:spcAft>
                <a:spcPts val="0"/>
              </a:spcAft>
              <a:buClr>
                <a:srgbClr val="1F497D"/>
              </a:buClr>
              <a:buSzPct val="50000"/>
              <a:buFont typeface="Wingdings" pitchFamily="2" charset="2"/>
              <a:buChar char="l"/>
              <a:defRPr/>
            </a:pPr>
            <a:endParaRPr lang="en-US" sz="2800" b="1" kern="0" dirty="0">
              <a:solidFill>
                <a:prstClr val="black"/>
              </a:solidFill>
              <a:effectLst>
                <a:outerShdw blurRad="38100" dist="38100" dir="2700000" algn="tl">
                  <a:srgbClr val="000000"/>
                </a:outerShdw>
              </a:effectLst>
              <a:latin typeface="Calibri"/>
              <a:ea typeface="+mn-ea"/>
              <a:cs typeface="Arial" charset="0"/>
            </a:endParaRPr>
          </a:p>
        </p:txBody>
      </p:sp>
      <p:sp>
        <p:nvSpPr>
          <p:cNvPr id="6" name="Text Box 10"/>
          <p:cNvSpPr txBox="1">
            <a:spLocks noChangeArrowheads="1"/>
          </p:cNvSpPr>
          <p:nvPr/>
        </p:nvSpPr>
        <p:spPr bwMode="auto">
          <a:xfrm>
            <a:off x="4951828" y="5928574"/>
            <a:ext cx="4011550" cy="338554"/>
          </a:xfrm>
          <a:prstGeom prst="rect">
            <a:avLst/>
          </a:prstGeom>
          <a:noFill/>
          <a:ln w="9525">
            <a:noFill/>
            <a:miter lim="800000"/>
            <a:headEnd/>
            <a:tailEnd/>
          </a:ln>
        </p:spPr>
        <p:txBody>
          <a:bodyPr wrap="square">
            <a:spAutoFit/>
          </a:bodyPr>
          <a:lstStyle/>
          <a:p>
            <a:pPr algn="ctr" defTabSz="914400" fontAlgn="auto">
              <a:spcBef>
                <a:spcPct val="50000"/>
              </a:spcBef>
              <a:spcAft>
                <a:spcPts val="0"/>
              </a:spcAft>
            </a:pPr>
            <a:r>
              <a:rPr lang="en-US" sz="1600" b="1" dirty="0" err="1" smtClean="0">
                <a:solidFill>
                  <a:prstClr val="white">
                    <a:lumMod val="50000"/>
                  </a:prstClr>
                </a:solidFill>
                <a:latin typeface="Calibri"/>
                <a:ea typeface="+mn-ea"/>
                <a:cs typeface="+mn-cs"/>
              </a:rPr>
              <a:t>Kathiresan</a:t>
            </a:r>
            <a:r>
              <a:rPr lang="en-US" sz="1600" b="1" dirty="0" smtClean="0">
                <a:solidFill>
                  <a:prstClr val="white">
                    <a:lumMod val="50000"/>
                  </a:prstClr>
                </a:solidFill>
                <a:latin typeface="Calibri"/>
                <a:ea typeface="+mn-ea"/>
                <a:cs typeface="+mn-cs"/>
              </a:rPr>
              <a:t>*, </a:t>
            </a:r>
            <a:r>
              <a:rPr lang="en-US" sz="1600" b="1" dirty="0" err="1" smtClean="0">
                <a:solidFill>
                  <a:prstClr val="white">
                    <a:lumMod val="50000"/>
                  </a:prstClr>
                </a:solidFill>
                <a:latin typeface="Calibri"/>
                <a:ea typeface="+mn-ea"/>
                <a:cs typeface="+mn-cs"/>
              </a:rPr>
              <a:t>Willer</a:t>
            </a:r>
            <a:r>
              <a:rPr lang="en-US" sz="1600" b="1" dirty="0" smtClean="0">
                <a:solidFill>
                  <a:prstClr val="white">
                    <a:lumMod val="50000"/>
                  </a:prstClr>
                </a:solidFill>
                <a:latin typeface="Calibri"/>
                <a:ea typeface="+mn-ea"/>
                <a:cs typeface="+mn-cs"/>
              </a:rPr>
              <a:t>* et al. Nat Genet 2009</a:t>
            </a:r>
            <a:endParaRPr lang="en-US" sz="1600" b="1" dirty="0">
              <a:solidFill>
                <a:prstClr val="white">
                  <a:lumMod val="50000"/>
                </a:prstClr>
              </a:solidFill>
              <a:latin typeface="Calibri"/>
              <a:ea typeface="+mn-ea"/>
              <a:cs typeface="+mn-cs"/>
            </a:endParaRPr>
          </a:p>
        </p:txBody>
      </p:sp>
    </p:spTree>
    <p:extLst>
      <p:ext uri="{BB962C8B-B14F-4D97-AF65-F5344CB8AC3E}">
        <p14:creationId xmlns:p14="http://schemas.microsoft.com/office/powerpoint/2010/main" val="318310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28600"/>
            <a:ext cx="9144000" cy="114300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1" compatLnSpc="1">
            <a:prstTxWarp prst="textNoShape">
              <a:avLst/>
            </a:prstTxWarp>
          </a:bodyPr>
          <a:lstStyle/>
          <a:p>
            <a:pPr algn="ctr" defTabSz="914400">
              <a:defRPr/>
            </a:pPr>
            <a:r>
              <a:rPr lang="en-US" sz="4400" b="1" kern="0" dirty="0" smtClean="0">
                <a:solidFill>
                  <a:srgbClr val="1F497D"/>
                </a:solidFill>
                <a:latin typeface="Calibri"/>
                <a:ea typeface="+mn-ea"/>
                <a:cs typeface="+mn-cs"/>
              </a:rPr>
              <a:t>Loci of biological significance:</a:t>
            </a:r>
            <a:br>
              <a:rPr lang="en-US" sz="4400" b="1" kern="0" dirty="0" smtClean="0">
                <a:solidFill>
                  <a:srgbClr val="1F497D"/>
                </a:solidFill>
                <a:latin typeface="Calibri"/>
                <a:ea typeface="+mn-ea"/>
                <a:cs typeface="+mn-cs"/>
              </a:rPr>
            </a:br>
            <a:r>
              <a:rPr lang="en-US" sz="4400" b="1" kern="0" dirty="0" smtClean="0">
                <a:solidFill>
                  <a:srgbClr val="1F497D"/>
                </a:solidFill>
                <a:latin typeface="Calibri"/>
                <a:ea typeface="+mn-ea"/>
                <a:cs typeface="+mn-cs"/>
              </a:rPr>
              <a:t>Known drug targets</a:t>
            </a:r>
          </a:p>
        </p:txBody>
      </p:sp>
      <p:grpSp>
        <p:nvGrpSpPr>
          <p:cNvPr id="2" name="Group 12"/>
          <p:cNvGrpSpPr>
            <a:grpSpLocks noChangeAspect="1"/>
          </p:cNvGrpSpPr>
          <p:nvPr/>
        </p:nvGrpSpPr>
        <p:grpSpPr>
          <a:xfrm>
            <a:off x="533399" y="1828800"/>
            <a:ext cx="4802469" cy="3429000"/>
            <a:chOff x="1089991" y="1530626"/>
            <a:chExt cx="7048500" cy="5086350"/>
          </a:xfrm>
        </p:grpSpPr>
        <p:pic>
          <p:nvPicPr>
            <p:cNvPr id="100355" name="Picture 3"/>
            <p:cNvPicPr>
              <a:picLocks noChangeAspect="1" noChangeArrowheads="1"/>
            </p:cNvPicPr>
            <p:nvPr/>
          </p:nvPicPr>
          <p:blipFill>
            <a:blip r:embed="rId2" cstate="print"/>
            <a:srcRect/>
            <a:stretch>
              <a:fillRect/>
            </a:stretch>
          </p:blipFill>
          <p:spPr bwMode="auto">
            <a:xfrm>
              <a:off x="1089991" y="1530626"/>
              <a:ext cx="7048500" cy="5086350"/>
            </a:xfrm>
            <a:prstGeom prst="rect">
              <a:avLst/>
            </a:prstGeom>
            <a:noFill/>
            <a:ln w="9525">
              <a:noFill/>
              <a:miter lim="800000"/>
              <a:headEnd/>
              <a:tailEnd/>
            </a:ln>
          </p:spPr>
        </p:pic>
        <p:sp>
          <p:nvSpPr>
            <p:cNvPr id="7" name="Text Box 54"/>
            <p:cNvSpPr txBox="1">
              <a:spLocks noChangeArrowheads="1"/>
            </p:cNvSpPr>
            <p:nvPr/>
          </p:nvSpPr>
          <p:spPr bwMode="auto">
            <a:xfrm rot="16200000">
              <a:off x="193273" y="3649670"/>
              <a:ext cx="2413001" cy="366712"/>
            </a:xfrm>
            <a:prstGeom prst="rect">
              <a:avLst/>
            </a:prstGeom>
            <a:solidFill>
              <a:schemeClr val="bg1"/>
            </a:solidFill>
            <a:ln w="9525">
              <a:noFill/>
              <a:miter lim="800000"/>
              <a:headEnd/>
              <a:tailEnd/>
            </a:ln>
          </p:spPr>
          <p:txBody>
            <a:bodyPr>
              <a:spAutoFit/>
            </a:bodyPr>
            <a:lstStyle/>
            <a:p>
              <a:pPr algn="ctr" defTabSz="914400" fontAlgn="auto">
                <a:spcBef>
                  <a:spcPct val="50000"/>
                </a:spcBef>
                <a:spcAft>
                  <a:spcPts val="0"/>
                </a:spcAft>
              </a:pPr>
              <a:r>
                <a:rPr lang="en-US" sz="1800" dirty="0">
                  <a:solidFill>
                    <a:srgbClr val="000000"/>
                  </a:solidFill>
                  <a:latin typeface="Calibri"/>
                  <a:ea typeface="+mn-ea"/>
                  <a:cs typeface="+mn-cs"/>
                </a:rPr>
                <a:t>–log</a:t>
              </a:r>
              <a:r>
                <a:rPr lang="en-US" sz="1800" baseline="-25000" dirty="0">
                  <a:solidFill>
                    <a:srgbClr val="000000"/>
                  </a:solidFill>
                  <a:latin typeface="Calibri"/>
                  <a:ea typeface="+mn-ea"/>
                  <a:cs typeface="+mn-cs"/>
                </a:rPr>
                <a:t>10</a:t>
              </a:r>
              <a:r>
                <a:rPr lang="en-US" sz="1800" dirty="0">
                  <a:solidFill>
                    <a:srgbClr val="000000"/>
                  </a:solidFill>
                  <a:latin typeface="Calibri"/>
                  <a:ea typeface="+mn-ea"/>
                  <a:cs typeface="+mn-cs"/>
                </a:rPr>
                <a:t>(p-value)</a:t>
              </a:r>
            </a:p>
          </p:txBody>
        </p:sp>
        <p:sp>
          <p:nvSpPr>
            <p:cNvPr id="8" name="Text Box 54"/>
            <p:cNvSpPr txBox="1">
              <a:spLocks noChangeArrowheads="1"/>
            </p:cNvSpPr>
            <p:nvPr/>
          </p:nvSpPr>
          <p:spPr bwMode="auto">
            <a:xfrm>
              <a:off x="1689653" y="1745974"/>
              <a:ext cx="5530850" cy="369888"/>
            </a:xfrm>
            <a:prstGeom prst="rect">
              <a:avLst/>
            </a:prstGeom>
            <a:solidFill>
              <a:schemeClr val="bg1"/>
            </a:solidFill>
            <a:ln w="9525">
              <a:noFill/>
              <a:miter lim="800000"/>
              <a:headEnd/>
              <a:tailEnd/>
            </a:ln>
          </p:spPr>
          <p:txBody>
            <a:bodyPr>
              <a:spAutoFit/>
            </a:bodyPr>
            <a:lstStyle/>
            <a:p>
              <a:pPr algn="ctr" defTabSz="914400" fontAlgn="auto">
                <a:spcBef>
                  <a:spcPct val="50000"/>
                </a:spcBef>
                <a:spcAft>
                  <a:spcPts val="0"/>
                </a:spcAft>
              </a:pPr>
              <a:r>
                <a:rPr lang="en-US" sz="1800" b="1" dirty="0">
                  <a:solidFill>
                    <a:srgbClr val="000000"/>
                  </a:solidFill>
                  <a:latin typeface="Calibri"/>
                  <a:ea typeface="+mn-ea"/>
                  <a:cs typeface="+mn-cs"/>
                </a:rPr>
                <a:t>Association with </a:t>
              </a:r>
              <a:r>
                <a:rPr lang="en-US" sz="1800" b="1" dirty="0" smtClean="0">
                  <a:solidFill>
                    <a:srgbClr val="000000"/>
                  </a:solidFill>
                  <a:latin typeface="Calibri"/>
                  <a:ea typeface="+mn-ea"/>
                  <a:cs typeface="+mn-cs"/>
                </a:rPr>
                <a:t>LDL-C</a:t>
              </a:r>
              <a:endParaRPr lang="en-US" sz="1800" b="1" dirty="0">
                <a:solidFill>
                  <a:srgbClr val="000000"/>
                </a:solidFill>
                <a:latin typeface="Calibri"/>
                <a:ea typeface="+mn-ea"/>
                <a:cs typeface="+mn-cs"/>
              </a:endParaRPr>
            </a:p>
          </p:txBody>
        </p:sp>
        <p:sp>
          <p:nvSpPr>
            <p:cNvPr id="9" name="Text Box 54"/>
            <p:cNvSpPr txBox="1">
              <a:spLocks noChangeArrowheads="1"/>
            </p:cNvSpPr>
            <p:nvPr/>
          </p:nvSpPr>
          <p:spPr bwMode="auto">
            <a:xfrm>
              <a:off x="1089992" y="2119520"/>
              <a:ext cx="618367" cy="547842"/>
            </a:xfrm>
            <a:prstGeom prst="rect">
              <a:avLst/>
            </a:prstGeom>
            <a:solidFill>
              <a:schemeClr val="bg1"/>
            </a:solidFill>
            <a:ln w="9525">
              <a:noFill/>
              <a:miter lim="800000"/>
              <a:headEnd/>
              <a:tailEnd/>
            </a:ln>
          </p:spPr>
          <p:txBody>
            <a:bodyPr wrap="square">
              <a:spAutoFit/>
            </a:bodyPr>
            <a:lstStyle/>
            <a:p>
              <a:pPr algn="ctr" defTabSz="914400" fontAlgn="auto">
                <a:spcBef>
                  <a:spcPct val="50000"/>
                </a:spcBef>
                <a:spcAft>
                  <a:spcPts val="0"/>
                </a:spcAft>
              </a:pPr>
              <a:r>
                <a:rPr lang="en-US" sz="1800" dirty="0" smtClean="0">
                  <a:solidFill>
                    <a:srgbClr val="000000"/>
                  </a:solidFill>
                  <a:latin typeface="Calibri"/>
                  <a:ea typeface="+mn-ea"/>
                  <a:cs typeface="+mn-cs"/>
                </a:rPr>
                <a:t>10</a:t>
              </a:r>
              <a:endParaRPr lang="en-US" sz="1800" dirty="0">
                <a:solidFill>
                  <a:srgbClr val="000000"/>
                </a:solidFill>
                <a:latin typeface="Calibri"/>
                <a:ea typeface="+mn-ea"/>
                <a:cs typeface="+mn-cs"/>
              </a:endParaRPr>
            </a:p>
          </p:txBody>
        </p:sp>
        <p:sp>
          <p:nvSpPr>
            <p:cNvPr id="10" name="Text Box 54"/>
            <p:cNvSpPr txBox="1">
              <a:spLocks noChangeArrowheads="1"/>
            </p:cNvSpPr>
            <p:nvPr/>
          </p:nvSpPr>
          <p:spPr bwMode="auto">
            <a:xfrm rot="5400000">
              <a:off x="6330710" y="3232798"/>
              <a:ext cx="2717800" cy="611482"/>
            </a:xfrm>
            <a:prstGeom prst="rect">
              <a:avLst/>
            </a:prstGeom>
            <a:solidFill>
              <a:schemeClr val="bg1"/>
            </a:solidFill>
            <a:ln w="9525">
              <a:noFill/>
              <a:miter lim="800000"/>
              <a:headEnd/>
              <a:tailEnd/>
            </a:ln>
          </p:spPr>
          <p:txBody>
            <a:bodyPr>
              <a:spAutoFit/>
            </a:bodyPr>
            <a:lstStyle/>
            <a:p>
              <a:pPr algn="ctr" defTabSz="914400" fontAlgn="auto">
                <a:spcBef>
                  <a:spcPct val="50000"/>
                </a:spcBef>
                <a:spcAft>
                  <a:spcPts val="0"/>
                </a:spcAft>
              </a:pPr>
              <a:r>
                <a:rPr lang="en-US" sz="1600" dirty="0">
                  <a:solidFill>
                    <a:srgbClr val="1F497D"/>
                  </a:solidFill>
                  <a:latin typeface="Calibri"/>
                  <a:ea typeface="+mn-ea"/>
                  <a:cs typeface="+mn-cs"/>
                </a:rPr>
                <a:t>Recombination rate </a:t>
              </a:r>
              <a:r>
                <a:rPr lang="en-US" sz="1400" dirty="0">
                  <a:solidFill>
                    <a:prstClr val="white"/>
                  </a:solidFill>
                  <a:latin typeface="Calibri"/>
                  <a:ea typeface="+mn-ea"/>
                  <a:cs typeface="+mn-cs"/>
                </a:rPr>
                <a:t>(</a:t>
              </a:r>
              <a:r>
                <a:rPr lang="en-US" sz="1400" dirty="0" err="1">
                  <a:solidFill>
                    <a:prstClr val="white"/>
                  </a:solidFill>
                  <a:latin typeface="Calibri"/>
                  <a:ea typeface="+mn-ea"/>
                  <a:cs typeface="+mn-cs"/>
                </a:rPr>
                <a:t>cM</a:t>
              </a:r>
              <a:r>
                <a:rPr lang="en-US" sz="1400" dirty="0">
                  <a:solidFill>
                    <a:prstClr val="white"/>
                  </a:solidFill>
                  <a:latin typeface="Calibri"/>
                  <a:ea typeface="+mn-ea"/>
                  <a:cs typeface="+mn-cs"/>
                </a:rPr>
                <a:t>/Mb)</a:t>
              </a:r>
            </a:p>
          </p:txBody>
        </p:sp>
        <p:sp>
          <p:nvSpPr>
            <p:cNvPr id="11" name="Oval 10"/>
            <p:cNvSpPr/>
            <p:nvPr/>
          </p:nvSpPr>
          <p:spPr>
            <a:xfrm>
              <a:off x="3924094" y="5577026"/>
              <a:ext cx="833437" cy="4460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latin typeface="Calibri"/>
              </a:endParaRPr>
            </a:p>
          </p:txBody>
        </p:sp>
      </p:grpSp>
      <p:sp>
        <p:nvSpPr>
          <p:cNvPr id="12" name="Rectangle 11"/>
          <p:cNvSpPr/>
          <p:nvPr/>
        </p:nvSpPr>
        <p:spPr>
          <a:xfrm>
            <a:off x="533400" y="5638800"/>
            <a:ext cx="4572000" cy="646331"/>
          </a:xfrm>
          <a:prstGeom prst="rect">
            <a:avLst/>
          </a:prstGeom>
        </p:spPr>
        <p:txBody>
          <a:bodyPr>
            <a:spAutoFit/>
          </a:bodyPr>
          <a:lstStyle/>
          <a:p>
            <a:pPr lvl="1" defTabSz="914400" fontAlgn="auto">
              <a:spcBef>
                <a:spcPts val="0"/>
              </a:spcBef>
              <a:spcAft>
                <a:spcPts val="0"/>
              </a:spcAft>
              <a:defRPr/>
            </a:pPr>
            <a:r>
              <a:rPr lang="en-US" sz="1800" b="1" dirty="0" smtClean="0">
                <a:solidFill>
                  <a:prstClr val="black"/>
                </a:solidFill>
                <a:latin typeface="Calibri"/>
                <a:ea typeface="+mn-ea"/>
                <a:cs typeface="Arial" charset="0"/>
              </a:rPr>
              <a:t>Gene variant associated with LDL-C, frequency 42%, effect 1.17 mg/dl</a:t>
            </a:r>
          </a:p>
        </p:txBody>
      </p:sp>
      <p:sp>
        <p:nvSpPr>
          <p:cNvPr id="13" name="Rectangle 3"/>
          <p:cNvSpPr txBox="1">
            <a:spLocks noChangeArrowheads="1"/>
          </p:cNvSpPr>
          <p:nvPr/>
        </p:nvSpPr>
        <p:spPr>
          <a:xfrm>
            <a:off x="4953000" y="1752600"/>
            <a:ext cx="4038600" cy="4229100"/>
          </a:xfrm>
          <a:prstGeom prst="rect">
            <a:avLst/>
          </a:prstGeom>
        </p:spPr>
        <p:txBody>
          <a:bodyPr vert="horz" lIns="91440" tIns="45720" rIns="91440" bIns="45720" rtlCol="0">
            <a:normAutofit fontScale="92500" lnSpcReduction="20000"/>
          </a:bodyPr>
          <a:lstStyle/>
          <a:p>
            <a:pPr marL="342900" indent="-342900" defTabSz="914400" fontAlgn="auto">
              <a:spcBef>
                <a:spcPct val="20000"/>
              </a:spcBef>
              <a:spcAft>
                <a:spcPts val="0"/>
              </a:spcAft>
              <a:buFont typeface="Arial" pitchFamily="34" charset="0"/>
              <a:buChar char="•"/>
              <a:defRPr/>
            </a:pPr>
            <a:r>
              <a:rPr lang="en-US" sz="3200" b="1" dirty="0" err="1" smtClean="0">
                <a:solidFill>
                  <a:prstClr val="black"/>
                </a:solidFill>
                <a:latin typeface="Calibri"/>
                <a:ea typeface="+mn-ea"/>
                <a:cs typeface="Arial" charset="0"/>
              </a:rPr>
              <a:t>Niemann</a:t>
            </a:r>
            <a:r>
              <a:rPr lang="en-US" sz="3200" b="1" dirty="0" smtClean="0">
                <a:solidFill>
                  <a:prstClr val="black"/>
                </a:solidFill>
                <a:latin typeface="Calibri"/>
                <a:ea typeface="+mn-ea"/>
                <a:cs typeface="Arial" charset="0"/>
              </a:rPr>
              <a:t>-Pick C1 Like 1</a:t>
            </a:r>
            <a:r>
              <a:rPr lang="en-US" sz="3200" b="1" i="1" dirty="0" smtClean="0">
                <a:solidFill>
                  <a:prstClr val="black"/>
                </a:solidFill>
                <a:latin typeface="Calibri"/>
                <a:ea typeface="+mn-ea"/>
                <a:cs typeface="Arial" charset="0"/>
              </a:rPr>
              <a:t> (NPC1L1)</a:t>
            </a:r>
          </a:p>
          <a:p>
            <a:pPr marL="742950" lvl="1" indent="-285750" defTabSz="914400" fontAlgn="auto">
              <a:spcBef>
                <a:spcPct val="20000"/>
              </a:spcBef>
              <a:spcAft>
                <a:spcPts val="0"/>
              </a:spcAft>
              <a:buFont typeface="Arial" pitchFamily="34" charset="0"/>
              <a:buChar char="–"/>
              <a:defRPr/>
            </a:pPr>
            <a:r>
              <a:rPr lang="en-US" sz="2800" b="1" dirty="0" smtClean="0">
                <a:solidFill>
                  <a:prstClr val="black"/>
                </a:solidFill>
                <a:latin typeface="Calibri"/>
                <a:ea typeface="+mn-ea"/>
                <a:cs typeface="Arial" charset="0"/>
              </a:rPr>
              <a:t>Transporter expressed in epithelial cells in gastrointestinal tract and </a:t>
            </a:r>
            <a:r>
              <a:rPr lang="en-US" sz="2800" b="1" dirty="0" err="1" smtClean="0">
                <a:solidFill>
                  <a:prstClr val="black"/>
                </a:solidFill>
                <a:latin typeface="Calibri"/>
                <a:ea typeface="+mn-ea"/>
                <a:cs typeface="Arial" charset="0"/>
              </a:rPr>
              <a:t>hepatocytes</a:t>
            </a:r>
            <a:r>
              <a:rPr lang="en-US" sz="2800" b="1" dirty="0" smtClean="0">
                <a:solidFill>
                  <a:prstClr val="black"/>
                </a:solidFill>
                <a:latin typeface="Calibri"/>
                <a:ea typeface="+mn-ea"/>
                <a:cs typeface="Arial" charset="0"/>
              </a:rPr>
              <a:t>, involved  in cholesterol absorption</a:t>
            </a:r>
          </a:p>
          <a:p>
            <a:pPr marL="742950" lvl="1" indent="-285750" defTabSz="914400" fontAlgn="auto">
              <a:spcBef>
                <a:spcPct val="20000"/>
              </a:spcBef>
              <a:spcAft>
                <a:spcPts val="0"/>
              </a:spcAft>
              <a:buFont typeface="Arial" pitchFamily="34" charset="0"/>
              <a:buChar char="–"/>
              <a:defRPr/>
            </a:pPr>
            <a:r>
              <a:rPr lang="en-US" sz="2800" b="1" dirty="0" smtClean="0">
                <a:solidFill>
                  <a:prstClr val="black"/>
                </a:solidFill>
                <a:latin typeface="Calibri"/>
                <a:ea typeface="+mn-ea"/>
                <a:cs typeface="Arial" charset="0"/>
              </a:rPr>
              <a:t>Target of </a:t>
            </a:r>
            <a:r>
              <a:rPr lang="en-US" sz="2800" b="1" dirty="0" err="1" smtClean="0">
                <a:solidFill>
                  <a:prstClr val="black"/>
                </a:solidFill>
                <a:latin typeface="Calibri"/>
                <a:ea typeface="+mn-ea"/>
                <a:cs typeface="Arial" charset="0"/>
              </a:rPr>
              <a:t>Ezetimibe</a:t>
            </a:r>
            <a:r>
              <a:rPr lang="en-US" sz="2800" b="1" dirty="0" smtClean="0">
                <a:solidFill>
                  <a:prstClr val="black"/>
                </a:solidFill>
                <a:latin typeface="Calibri"/>
                <a:ea typeface="+mn-ea"/>
                <a:cs typeface="Arial" charset="0"/>
              </a:rPr>
              <a:t> which reduces LDL-C by 18%</a:t>
            </a:r>
          </a:p>
          <a:p>
            <a:pPr marL="742950" lvl="1" indent="-285750" defTabSz="914400" fontAlgn="auto">
              <a:spcBef>
                <a:spcPct val="20000"/>
              </a:spcBef>
              <a:spcAft>
                <a:spcPts val="0"/>
              </a:spcAft>
              <a:buFont typeface="Arial" pitchFamily="34" charset="0"/>
              <a:buChar char="–"/>
              <a:defRPr/>
            </a:pPr>
            <a:endParaRPr lang="en-US" sz="2000" b="1" dirty="0" smtClean="0">
              <a:solidFill>
                <a:prstClr val="black"/>
              </a:solidFill>
              <a:latin typeface="Calibri"/>
              <a:ea typeface="+mn-ea"/>
              <a:cs typeface="Arial" charset="0"/>
            </a:endParaRPr>
          </a:p>
        </p:txBody>
      </p:sp>
    </p:spTree>
    <p:extLst>
      <p:ext uri="{BB962C8B-B14F-4D97-AF65-F5344CB8AC3E}">
        <p14:creationId xmlns:p14="http://schemas.microsoft.com/office/powerpoint/2010/main" val="314284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idx="4294967295"/>
          </p:nvPr>
        </p:nvSpPr>
        <p:spPr>
          <a:xfrm>
            <a:off x="685800" y="327025"/>
            <a:ext cx="7772400" cy="841375"/>
          </a:xfrm>
          <a:effectLst>
            <a:outerShdw blurRad="50800" dist="38100" dir="2700000" algn="tl" rotWithShape="0">
              <a:prstClr val="black">
                <a:alpha val="40000"/>
              </a:prstClr>
            </a:outerShdw>
          </a:effectLst>
        </p:spPr>
        <p:txBody>
          <a:bodyPr/>
          <a:lstStyle/>
          <a:p>
            <a:pPr eaLnBrk="1" hangingPunct="1"/>
            <a:r>
              <a:rPr lang="en-US" sz="4800" b="1" dirty="0">
                <a:solidFill>
                  <a:srgbClr val="1F497D"/>
                </a:solidFill>
                <a:latin typeface="Calibri" charset="0"/>
                <a:ea typeface="ＭＳ Ｐゴシック" charset="0"/>
                <a:cs typeface="ＭＳ Ｐゴシック" charset="0"/>
              </a:rPr>
              <a:t>Key questions</a:t>
            </a:r>
          </a:p>
        </p:txBody>
      </p:sp>
      <p:sp>
        <p:nvSpPr>
          <p:cNvPr id="82947" name="Rectangle 6"/>
          <p:cNvSpPr>
            <a:spLocks noGrp="1" noChangeArrowheads="1"/>
          </p:cNvSpPr>
          <p:nvPr>
            <p:ph type="body" idx="4294967295"/>
          </p:nvPr>
        </p:nvSpPr>
        <p:spPr>
          <a:xfrm>
            <a:off x="417513" y="1400175"/>
            <a:ext cx="8524875" cy="4452938"/>
          </a:xfrm>
        </p:spPr>
        <p:txBody>
          <a:bodyPr/>
          <a:lstStyle/>
          <a:p>
            <a:pPr marL="533400" indent="-533400" eaLnBrk="1" hangingPunct="1">
              <a:spcBef>
                <a:spcPct val="50000"/>
              </a:spcBef>
              <a:buFontTx/>
              <a:buAutoNum type="arabicPeriod"/>
            </a:pPr>
            <a:r>
              <a:rPr lang="en-US" sz="3000" dirty="0" smtClean="0">
                <a:solidFill>
                  <a:schemeClr val="bg1">
                    <a:lumMod val="75000"/>
                  </a:schemeClr>
                </a:solidFill>
                <a:latin typeface="Calibri" charset="0"/>
                <a:ea typeface="ＭＳ Ｐゴシック" charset="0"/>
                <a:cs typeface="ＭＳ Ｐゴシック" charset="0"/>
              </a:rPr>
              <a:t>Do </a:t>
            </a:r>
            <a:r>
              <a:rPr lang="en-US" sz="3000" dirty="0">
                <a:solidFill>
                  <a:schemeClr val="bg1">
                    <a:lumMod val="75000"/>
                  </a:schemeClr>
                </a:solidFill>
                <a:latin typeface="Calibri" charset="0"/>
                <a:ea typeface="ＭＳ Ｐゴシック" charset="0"/>
                <a:cs typeface="ＭＳ Ｐゴシック" charset="0"/>
              </a:rPr>
              <a:t>associated loci harbor genes of known biological significance?</a:t>
            </a:r>
          </a:p>
          <a:p>
            <a:pPr marL="533400" indent="-533400" eaLnBrk="1" hangingPunct="1">
              <a:spcBef>
                <a:spcPct val="50000"/>
              </a:spcBef>
              <a:buFontTx/>
              <a:buAutoNum type="arabicPeriod"/>
            </a:pPr>
            <a:r>
              <a:rPr lang="en-US" sz="3000" b="1" dirty="0">
                <a:latin typeface="Calibri" charset="0"/>
                <a:ea typeface="ＭＳ Ｐゴシック" charset="0"/>
                <a:cs typeface="ＭＳ Ｐゴシック" charset="0"/>
              </a:rPr>
              <a:t>Do common variants with modest effects combine to contribute to extreme phenotypes?</a:t>
            </a:r>
          </a:p>
          <a:p>
            <a:pPr marL="533400" indent="-533400" eaLnBrk="1" hangingPunct="1">
              <a:spcBef>
                <a:spcPct val="50000"/>
              </a:spcBef>
              <a:buFontTx/>
              <a:buAutoNum type="arabicPeriod"/>
            </a:pPr>
            <a:r>
              <a:rPr lang="en-US" sz="3000" dirty="0">
                <a:solidFill>
                  <a:srgbClr val="DDDDDD"/>
                </a:solidFill>
                <a:latin typeface="Calibri" charset="0"/>
                <a:ea typeface="ＭＳ Ｐゴシック" charset="0"/>
                <a:cs typeface="ＭＳ Ｐゴシック" charset="0"/>
              </a:rPr>
              <a:t>Are findings relevant more globally, or limited to the European population under study?</a:t>
            </a:r>
          </a:p>
        </p:txBody>
      </p:sp>
    </p:spTree>
    <p:extLst>
      <p:ext uri="{BB962C8B-B14F-4D97-AF65-F5344CB8AC3E}">
        <p14:creationId xmlns:p14="http://schemas.microsoft.com/office/powerpoint/2010/main" val="1864844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8122868"/>
              </p:ext>
            </p:extLst>
          </p:nvPr>
        </p:nvGraphicFramePr>
        <p:xfrm>
          <a:off x="642347" y="1941106"/>
          <a:ext cx="7806407" cy="368808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val="20000"/>
                    </a:ext>
                  </a:extLst>
                </a:gridCol>
                <a:gridCol w="7307643">
                  <a:extLst>
                    <a:ext uri="{9D8B030D-6E8A-4147-A177-3AD203B41FA5}">
                      <a16:colId xmlns:a16="http://schemas.microsoft.com/office/drawing/2014/main" val="20001"/>
                    </a:ext>
                  </a:extLst>
                </a:gridCol>
              </a:tblGrid>
              <a:tr h="484594">
                <a:tc gridSpan="2">
                  <a:txBody>
                    <a:bodyPr/>
                    <a:lstStyle/>
                    <a:p>
                      <a:r>
                        <a:rPr lang="en-US" sz="2800" b="1" dirty="0" smtClean="0">
                          <a:solidFill>
                            <a:sysClr val="windowText" lastClr="000000"/>
                          </a:solidFill>
                        </a:rPr>
                        <a:t>Genetic risk score is usually calculated to test accumulated</a:t>
                      </a:r>
                      <a:r>
                        <a:rPr lang="en-US" sz="2800" b="1" baseline="0" dirty="0" smtClean="0">
                          <a:solidFill>
                            <a:sysClr val="windowText" lastClr="000000"/>
                          </a:solidFill>
                        </a:rPr>
                        <a:t> effect</a:t>
                      </a:r>
                      <a:endParaRPr lang="en-US" sz="28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800" b="1" dirty="0" smtClean="0">
                          <a:solidFill>
                            <a:sysClr val="windowText" lastClr="000000"/>
                          </a:solidFill>
                        </a:rPr>
                        <a:t>•</a:t>
                      </a:r>
                      <a:endParaRPr lang="en-US" sz="28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smtClean="0">
                          <a:solidFill>
                            <a:sysClr val="windowText" lastClr="000000"/>
                          </a:solidFill>
                        </a:rPr>
                        <a:t>Each SNP was individually associated at</a:t>
                      </a:r>
                      <a:r>
                        <a:rPr lang="en-US" sz="2800" b="1" baseline="0" dirty="0" smtClean="0">
                          <a:solidFill>
                            <a:sysClr val="windowText" lastClr="000000"/>
                          </a:solidFill>
                        </a:rPr>
                        <a:t> a genome-wide level</a:t>
                      </a:r>
                      <a:endParaRPr lang="en-US" sz="28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7935">
                <a:tc>
                  <a:txBody>
                    <a:bodyPr/>
                    <a:lstStyle/>
                    <a:p>
                      <a:r>
                        <a:rPr lang="en-US" sz="2800" b="1" dirty="0" smtClean="0">
                          <a:solidFill>
                            <a:sysClr val="windowText" lastClr="000000"/>
                          </a:solidFill>
                        </a:rPr>
                        <a:t>•</a:t>
                      </a:r>
                      <a:endParaRPr lang="en-US" sz="28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ysClr val="windowText" lastClr="000000"/>
                          </a:solidFill>
                        </a:rPr>
                        <a:t>Score =</a:t>
                      </a:r>
                      <a:r>
                        <a:rPr lang="en-US" sz="2800" b="1" baseline="0" dirty="0" smtClean="0">
                          <a:solidFill>
                            <a:sysClr val="windowText" lastClr="000000"/>
                          </a:solidFill>
                        </a:rPr>
                        <a:t> the number of risk alleles for each SNP, weighted by the effect size (in this case log of odds ratio from the original report)</a:t>
                      </a:r>
                      <a:endParaRPr lang="en-US" sz="2800" b="1" dirty="0" smtClean="0">
                        <a:solidFill>
                          <a:sysClr val="windowText" lastClr="000000"/>
                        </a:solidFill>
                      </a:endParaRPr>
                    </a:p>
                    <a:p>
                      <a:endParaRPr lang="en-US" sz="28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TextBox 4"/>
          <p:cNvSpPr txBox="1"/>
          <p:nvPr/>
        </p:nvSpPr>
        <p:spPr>
          <a:xfrm>
            <a:off x="2224828" y="678684"/>
            <a:ext cx="4390947" cy="646331"/>
          </a:xfrm>
          <a:prstGeom prst="rect">
            <a:avLst/>
          </a:prstGeom>
          <a:noFill/>
        </p:spPr>
        <p:txBody>
          <a:bodyPr wrap="none" rtlCol="0">
            <a:spAutoFit/>
          </a:bodyPr>
          <a:lstStyle/>
          <a:p>
            <a:pPr algn="ctr"/>
            <a:r>
              <a:rPr lang="en-US" sz="3600" b="1" dirty="0" smtClean="0">
                <a:solidFill>
                  <a:srgbClr val="1F497D"/>
                </a:solidFill>
              </a:rPr>
              <a:t>Genetic Risk Score</a:t>
            </a:r>
            <a:endParaRPr lang="en-US" sz="3600" b="1" dirty="0">
              <a:solidFill>
                <a:srgbClr val="1F497D"/>
              </a:solidFill>
            </a:endParaRPr>
          </a:p>
        </p:txBody>
      </p:sp>
    </p:spTree>
    <p:extLst>
      <p:ext uri="{BB962C8B-B14F-4D97-AF65-F5344CB8AC3E}">
        <p14:creationId xmlns:p14="http://schemas.microsoft.com/office/powerpoint/2010/main" val="2198745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200" y="160338"/>
            <a:ext cx="8229600" cy="1143000"/>
          </a:xfrm>
        </p:spPr>
        <p:txBody>
          <a:bodyPr>
            <a:normAutofit/>
          </a:bodyPr>
          <a:lstStyle/>
          <a:p>
            <a:r>
              <a:rPr lang="en-US" b="1" dirty="0" smtClean="0">
                <a:solidFill>
                  <a:srgbClr val="1F497D"/>
                </a:solidFill>
              </a:rPr>
              <a:t>Genetic Risk Score</a:t>
            </a:r>
            <a:r>
              <a:rPr lang="en-US" b="1" dirty="0">
                <a:solidFill>
                  <a:srgbClr val="1F497D"/>
                </a:solidFill>
              </a:rPr>
              <a:t> </a:t>
            </a:r>
            <a:r>
              <a:rPr lang="en-US" b="1" dirty="0" smtClean="0">
                <a:solidFill>
                  <a:srgbClr val="1F497D"/>
                </a:solidFill>
              </a:rPr>
              <a:t>(GRS)</a:t>
            </a:r>
            <a:endParaRPr lang="en-US" b="1" dirty="0">
              <a:solidFill>
                <a:srgbClr val="1F497D"/>
              </a:solidFill>
            </a:endParaRPr>
          </a:p>
        </p:txBody>
      </p:sp>
      <p:sp>
        <p:nvSpPr>
          <p:cNvPr id="2" name="TextBox 1"/>
          <p:cNvSpPr txBox="1"/>
          <p:nvPr/>
        </p:nvSpPr>
        <p:spPr>
          <a:xfrm>
            <a:off x="703819" y="1295400"/>
            <a:ext cx="1438499" cy="2646878"/>
          </a:xfrm>
          <a:prstGeom prst="rect">
            <a:avLst/>
          </a:prstGeom>
          <a:noFill/>
        </p:spPr>
        <p:txBody>
          <a:bodyPr wrap="none" rtlCol="0">
            <a:spAutoFit/>
          </a:bodyPr>
          <a:lstStyle/>
          <a:p>
            <a:r>
              <a:rPr lang="en-US" sz="16600" dirty="0" err="1" smtClean="0">
                <a:latin typeface="Athelas Bold"/>
                <a:cs typeface="Athelas Bold"/>
              </a:rPr>
              <a:t>Σ</a:t>
            </a:r>
            <a:endParaRPr lang="en-US" sz="16600" dirty="0">
              <a:latin typeface="Athelas Bold"/>
              <a:cs typeface="Athelas Bold"/>
            </a:endParaRPr>
          </a:p>
        </p:txBody>
      </p:sp>
      <p:sp>
        <p:nvSpPr>
          <p:cNvPr id="3" name="TextBox 2"/>
          <p:cNvSpPr txBox="1"/>
          <p:nvPr/>
        </p:nvSpPr>
        <p:spPr>
          <a:xfrm>
            <a:off x="625794" y="3426180"/>
            <a:ext cx="1594548" cy="646331"/>
          </a:xfrm>
          <a:prstGeom prst="rect">
            <a:avLst/>
          </a:prstGeom>
          <a:noFill/>
        </p:spPr>
        <p:txBody>
          <a:bodyPr wrap="square" rtlCol="0">
            <a:spAutoFit/>
          </a:bodyPr>
          <a:lstStyle/>
          <a:p>
            <a:pPr algn="ctr"/>
            <a:r>
              <a:rPr lang="en-US" dirty="0" smtClean="0">
                <a:latin typeface="Athelas Regular"/>
                <a:cs typeface="Athelas Regular"/>
              </a:rPr>
              <a:t>Sum over all risk loci</a:t>
            </a:r>
            <a:endParaRPr lang="en-US" dirty="0">
              <a:latin typeface="Athelas Regular"/>
              <a:cs typeface="Athelas Regular"/>
            </a:endParaRPr>
          </a:p>
        </p:txBody>
      </p:sp>
      <p:grpSp>
        <p:nvGrpSpPr>
          <p:cNvPr id="16" name="Group 15"/>
          <p:cNvGrpSpPr/>
          <p:nvPr/>
        </p:nvGrpSpPr>
        <p:grpSpPr>
          <a:xfrm>
            <a:off x="2190046" y="1919826"/>
            <a:ext cx="4188181" cy="1569660"/>
            <a:chOff x="2641598" y="2437070"/>
            <a:chExt cx="4188181" cy="1569660"/>
          </a:xfrm>
        </p:grpSpPr>
        <p:sp>
          <p:nvSpPr>
            <p:cNvPr id="4" name="TextBox 3"/>
            <p:cNvSpPr txBox="1"/>
            <p:nvPr/>
          </p:nvSpPr>
          <p:spPr>
            <a:xfrm>
              <a:off x="2641598" y="2981866"/>
              <a:ext cx="1467554" cy="646331"/>
            </a:xfrm>
            <a:prstGeom prst="rect">
              <a:avLst/>
            </a:prstGeom>
            <a:noFill/>
          </p:spPr>
          <p:txBody>
            <a:bodyPr wrap="square" rtlCol="0">
              <a:spAutoFit/>
            </a:bodyPr>
            <a:lstStyle/>
            <a:p>
              <a:pPr algn="ctr"/>
              <a:r>
                <a:rPr lang="en-US" dirty="0" smtClean="0">
                  <a:latin typeface="Athelas Regular"/>
                  <a:cs typeface="Athelas Regular"/>
                </a:rPr>
                <a:t># risk alleles at risk locus</a:t>
              </a:r>
              <a:endParaRPr lang="en-US" dirty="0">
                <a:latin typeface="Athelas Regular"/>
                <a:cs typeface="Athelas Regular"/>
              </a:endParaRPr>
            </a:p>
          </p:txBody>
        </p:sp>
        <p:sp>
          <p:nvSpPr>
            <p:cNvPr id="7" name="TextBox 6"/>
            <p:cNvSpPr txBox="1"/>
            <p:nvPr/>
          </p:nvSpPr>
          <p:spPr>
            <a:xfrm>
              <a:off x="4413952" y="2980476"/>
              <a:ext cx="1809750" cy="923330"/>
            </a:xfrm>
            <a:prstGeom prst="rect">
              <a:avLst/>
            </a:prstGeom>
            <a:noFill/>
          </p:spPr>
          <p:txBody>
            <a:bodyPr wrap="square" rtlCol="0">
              <a:spAutoFit/>
            </a:bodyPr>
            <a:lstStyle/>
            <a:p>
              <a:pPr algn="ctr"/>
              <a:r>
                <a:rPr lang="en-US" dirty="0" smtClean="0">
                  <a:latin typeface="Athelas Regular"/>
                  <a:cs typeface="Athelas Regular"/>
                </a:rPr>
                <a:t> effect </a:t>
              </a:r>
              <a:r>
                <a:rPr lang="en-US" dirty="0">
                  <a:latin typeface="Athelas Regular"/>
                  <a:cs typeface="Athelas Regular"/>
                </a:rPr>
                <a:t>associated with risk </a:t>
              </a:r>
              <a:r>
                <a:rPr lang="en-US" dirty="0" smtClean="0">
                  <a:latin typeface="Athelas Regular"/>
                  <a:cs typeface="Athelas Regular"/>
                </a:rPr>
                <a:t>allele (</a:t>
              </a:r>
              <a:r>
                <a:rPr lang="el-GR" dirty="0" smtClean="0">
                  <a:latin typeface="Athelas Regular"/>
                  <a:cs typeface="Athelas Regular"/>
                </a:rPr>
                <a:t>β</a:t>
              </a:r>
              <a:r>
                <a:rPr lang="en-US" dirty="0" smtClean="0">
                  <a:latin typeface="Athelas Regular"/>
                  <a:cs typeface="Athelas Regular"/>
                </a:rPr>
                <a:t>)</a:t>
              </a:r>
            </a:p>
          </p:txBody>
        </p:sp>
        <p:sp>
          <p:nvSpPr>
            <p:cNvPr id="12" name="Multiply 11"/>
            <p:cNvSpPr/>
            <p:nvPr/>
          </p:nvSpPr>
          <p:spPr>
            <a:xfrm>
              <a:off x="3945469" y="2980476"/>
              <a:ext cx="620883" cy="649111"/>
            </a:xfrm>
            <a:prstGeom prst="mathMultiply">
              <a:avLst>
                <a:gd name="adj1" fmla="val 85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Equal 12"/>
            <p:cNvSpPr/>
            <p:nvPr/>
          </p:nvSpPr>
          <p:spPr>
            <a:xfrm>
              <a:off x="6265331" y="3058087"/>
              <a:ext cx="564448" cy="493888"/>
            </a:xfrm>
            <a:prstGeom prst="mathEqual">
              <a:avLst>
                <a:gd name="adj1" fmla="val 12091"/>
                <a:gd name="adj2" fmla="val 11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915028" y="2437070"/>
              <a:ext cx="465192" cy="1569660"/>
            </a:xfrm>
            <a:prstGeom prst="rect">
              <a:avLst/>
            </a:prstGeom>
            <a:noFill/>
          </p:spPr>
          <p:txBody>
            <a:bodyPr wrap="none" rtlCol="0">
              <a:spAutoFit/>
            </a:bodyPr>
            <a:lstStyle/>
            <a:p>
              <a:r>
                <a:rPr lang="en-US" sz="9600" dirty="0">
                  <a:latin typeface="Arial Narrow"/>
                  <a:cs typeface="Arial Narrow"/>
                </a:rPr>
                <a:t>]</a:t>
              </a:r>
            </a:p>
          </p:txBody>
        </p:sp>
      </p:grpSp>
      <p:sp>
        <p:nvSpPr>
          <p:cNvPr id="17" name="Rectangle 16"/>
          <p:cNvSpPr/>
          <p:nvPr/>
        </p:nvSpPr>
        <p:spPr>
          <a:xfrm>
            <a:off x="6533445" y="2276756"/>
            <a:ext cx="1721556" cy="1097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Athelas Regular"/>
                <a:cs typeface="Athelas Regular"/>
              </a:rPr>
              <a:t>Genetic Risk Score</a:t>
            </a:r>
            <a:endParaRPr lang="en-US" sz="2400" dirty="0">
              <a:solidFill>
                <a:srgbClr val="000000"/>
              </a:solidFill>
              <a:latin typeface="Athelas Regular"/>
              <a:cs typeface="Athelas Regular"/>
            </a:endParaRPr>
          </a:p>
        </p:txBody>
      </p:sp>
      <p:sp>
        <p:nvSpPr>
          <p:cNvPr id="18" name="TextBox 17"/>
          <p:cNvSpPr txBox="1"/>
          <p:nvPr/>
        </p:nvSpPr>
        <p:spPr>
          <a:xfrm flipH="1" flipV="1">
            <a:off x="1981200" y="2206696"/>
            <a:ext cx="465192" cy="1569660"/>
          </a:xfrm>
          <a:prstGeom prst="rect">
            <a:avLst/>
          </a:prstGeom>
          <a:noFill/>
        </p:spPr>
        <p:txBody>
          <a:bodyPr wrap="none" rtlCol="0">
            <a:spAutoFit/>
          </a:bodyPr>
          <a:lstStyle/>
          <a:p>
            <a:r>
              <a:rPr lang="en-US" sz="9600" dirty="0">
                <a:latin typeface="Arial Narrow"/>
                <a:cs typeface="Arial Narrow"/>
              </a:rPr>
              <a:t>]</a:t>
            </a:r>
          </a:p>
        </p:txBody>
      </p:sp>
      <p:graphicFrame>
        <p:nvGraphicFramePr>
          <p:cNvPr id="6" name="Table 5"/>
          <p:cNvGraphicFramePr>
            <a:graphicFrameLocks noGrp="1"/>
          </p:cNvGraphicFramePr>
          <p:nvPr>
            <p:extLst>
              <p:ext uri="{D42A27DB-BD31-4B8C-83A1-F6EECF244321}">
                <p14:modId xmlns:p14="http://schemas.microsoft.com/office/powerpoint/2010/main" val="2250756695"/>
              </p:ext>
            </p:extLst>
          </p:nvPr>
        </p:nvGraphicFramePr>
        <p:xfrm>
          <a:off x="798278" y="4572000"/>
          <a:ext cx="7451407" cy="1854200"/>
        </p:xfrm>
        <a:graphic>
          <a:graphicData uri="http://schemas.openxmlformats.org/drawingml/2006/table">
            <a:tbl>
              <a:tblPr firstRow="1" bandRow="1">
                <a:tableStyleId>{5C22544A-7EE6-4342-B048-85BDC9FD1C3A}</a:tableStyleId>
              </a:tblPr>
              <a:tblGrid>
                <a:gridCol w="974407">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370840">
                <a:tc>
                  <a:txBody>
                    <a:bodyPr/>
                    <a:lstStyle/>
                    <a:p>
                      <a:r>
                        <a:rPr lang="en-US" sz="1400" dirty="0" smtClean="0"/>
                        <a:t>SNP</a:t>
                      </a: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dirty="0" smtClean="0"/>
                        <a:t>Locus</a:t>
                      </a:r>
                      <a:r>
                        <a:rPr lang="en-US" sz="1400" baseline="0" dirty="0" smtClean="0"/>
                        <a:t> Name</a:t>
                      </a:r>
                      <a:endParaRPr lang="en-US" sz="14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l-GR" sz="1400" dirty="0" smtClean="0">
                          <a:latin typeface="Athelas Regular"/>
                          <a:cs typeface="Athelas Regular"/>
                        </a:rPr>
                        <a:t>β</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Risk</a:t>
                      </a:r>
                      <a:r>
                        <a:rPr lang="en-US" sz="1400" baseline="0" dirty="0" smtClean="0"/>
                        <a:t> Allele</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Allel</a:t>
                      </a:r>
                      <a:r>
                        <a:rPr lang="en-US" sz="1400" baseline="0" dirty="0" smtClean="0"/>
                        <a:t>e 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Allele 2</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Total Risk</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sz="1400" dirty="0" smtClean="0"/>
                        <a:t>rs1333049</a:t>
                      </a: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smtClean="0"/>
                        <a:t>CDNKN2BAS</a:t>
                      </a:r>
                      <a:endParaRPr lang="en-US" sz="1400" dirty="0"/>
                    </a:p>
                  </a:txBody>
                  <a:tcPr>
                    <a:lnL w="12700" cap="flat" cmpd="sng" algn="ctr">
                      <a:noFill/>
                      <a:prstDash val="solid"/>
                      <a:round/>
                      <a:headEnd type="none" w="med" len="med"/>
                      <a:tailEnd type="none" w="med" len="med"/>
                    </a:lnL>
                  </a:tcPr>
                </a:tc>
                <a:tc>
                  <a:txBody>
                    <a:bodyPr/>
                    <a:lstStyle/>
                    <a:p>
                      <a:pPr algn="ctr"/>
                      <a:r>
                        <a:rPr lang="en-US" sz="1400" dirty="0" smtClean="0"/>
                        <a:t>0.207</a:t>
                      </a:r>
                      <a:endParaRPr lang="en-US" sz="1400" dirty="0"/>
                    </a:p>
                  </a:txBody>
                  <a:tcPr/>
                </a:tc>
                <a:tc>
                  <a:txBody>
                    <a:bodyPr/>
                    <a:lstStyle/>
                    <a:p>
                      <a:pPr algn="ctr"/>
                      <a:r>
                        <a:rPr lang="en-US" sz="1400" dirty="0" smtClean="0"/>
                        <a:t>C</a:t>
                      </a:r>
                      <a:endParaRPr lang="en-US" sz="1400" dirty="0"/>
                    </a:p>
                  </a:txBody>
                  <a:tcPr/>
                </a:tc>
                <a:tc>
                  <a:txBody>
                    <a:bodyPr/>
                    <a:lstStyle/>
                    <a:p>
                      <a:pPr algn="ctr"/>
                      <a:r>
                        <a:rPr lang="en-US" sz="1400" dirty="0" smtClean="0"/>
                        <a:t>C</a:t>
                      </a:r>
                      <a:endParaRPr lang="en-US" sz="1400" dirty="0"/>
                    </a:p>
                  </a:txBody>
                  <a:tcPr/>
                </a:tc>
                <a:tc>
                  <a:txBody>
                    <a:bodyPr/>
                    <a:lstStyle/>
                    <a:p>
                      <a:pPr algn="ctr"/>
                      <a:r>
                        <a:rPr lang="en-US" sz="1400" dirty="0" smtClean="0"/>
                        <a:t>C</a:t>
                      </a:r>
                      <a:endParaRPr lang="en-US" sz="1400" dirty="0"/>
                    </a:p>
                  </a:txBody>
                  <a:tcPr/>
                </a:tc>
                <a:tc>
                  <a:txBody>
                    <a:bodyPr/>
                    <a:lstStyle/>
                    <a:p>
                      <a:r>
                        <a:rPr lang="en-US" sz="1400" dirty="0" smtClean="0"/>
                        <a:t>2*0.207</a:t>
                      </a:r>
                      <a:r>
                        <a:rPr lang="en-US" sz="1400" baseline="0" dirty="0" smtClean="0"/>
                        <a:t> = 0.414</a:t>
                      </a: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1400" dirty="0" smtClean="0"/>
                        <a:t>rs515135</a:t>
                      </a: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smtClean="0"/>
                        <a:t>APOB</a:t>
                      </a:r>
                      <a:endParaRPr lang="en-US" sz="1400" dirty="0"/>
                    </a:p>
                  </a:txBody>
                  <a:tcPr>
                    <a:lnL w="12700" cap="flat" cmpd="sng" algn="ctr">
                      <a:noFill/>
                      <a:prstDash val="solid"/>
                      <a:round/>
                      <a:headEnd type="none" w="med" len="med"/>
                      <a:tailEnd type="none" w="med" len="med"/>
                    </a:lnL>
                  </a:tcPr>
                </a:tc>
                <a:tc>
                  <a:txBody>
                    <a:bodyPr/>
                    <a:lstStyle/>
                    <a:p>
                      <a:pPr algn="ctr"/>
                      <a:r>
                        <a:rPr lang="en-US" sz="1400" dirty="0" smtClean="0"/>
                        <a:t>0.075</a:t>
                      </a:r>
                      <a:endParaRPr lang="en-US" sz="1400" dirty="0"/>
                    </a:p>
                  </a:txBody>
                  <a:tcPr/>
                </a:tc>
                <a:tc>
                  <a:txBody>
                    <a:bodyPr/>
                    <a:lstStyle/>
                    <a:p>
                      <a:pPr algn="ctr"/>
                      <a:r>
                        <a:rPr lang="en-US" sz="1400" dirty="0" smtClean="0"/>
                        <a:t>G</a:t>
                      </a:r>
                      <a:endParaRPr lang="en-US" sz="1400" dirty="0"/>
                    </a:p>
                  </a:txBody>
                  <a:tcPr/>
                </a:tc>
                <a:tc>
                  <a:txBody>
                    <a:bodyPr/>
                    <a:lstStyle/>
                    <a:p>
                      <a:pPr algn="ctr"/>
                      <a:r>
                        <a:rPr lang="en-US" sz="1400" dirty="0" smtClean="0"/>
                        <a:t>G</a:t>
                      </a:r>
                      <a:endParaRPr lang="en-US" sz="1400" dirty="0"/>
                    </a:p>
                  </a:txBody>
                  <a:tcPr/>
                </a:tc>
                <a:tc>
                  <a:txBody>
                    <a:bodyPr/>
                    <a:lstStyle/>
                    <a:p>
                      <a:pPr algn="ctr"/>
                      <a:r>
                        <a:rPr lang="en-US" sz="1400" dirty="0" smtClean="0"/>
                        <a:t>C</a:t>
                      </a:r>
                      <a:endParaRPr lang="en-US" sz="1400" dirty="0"/>
                    </a:p>
                  </a:txBody>
                  <a:tcPr/>
                </a:tc>
                <a:tc>
                  <a:txBody>
                    <a:bodyPr/>
                    <a:lstStyle/>
                    <a:p>
                      <a:r>
                        <a:rPr lang="en-US" sz="1400" dirty="0" smtClean="0"/>
                        <a:t>1*0.075</a:t>
                      </a:r>
                      <a:r>
                        <a:rPr lang="en-US" sz="1400" baseline="0" dirty="0" smtClean="0"/>
                        <a:t> = 0.075</a:t>
                      </a: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1400" dirty="0" smtClean="0"/>
                        <a:t>rs9515203</a:t>
                      </a: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smtClean="0"/>
                        <a:t>COL4A1/COL4A2</a:t>
                      </a:r>
                      <a:endParaRPr lang="en-US" sz="1400" dirty="0"/>
                    </a:p>
                  </a:txBody>
                  <a:tcPr>
                    <a:lnL w="12700" cap="flat" cmpd="sng" algn="ctr">
                      <a:noFill/>
                      <a:prstDash val="solid"/>
                      <a:round/>
                      <a:headEnd type="none" w="med" len="med"/>
                      <a:tailEnd type="none" w="med" len="med"/>
                    </a:lnL>
                  </a:tcPr>
                </a:tc>
                <a:tc>
                  <a:txBody>
                    <a:bodyPr/>
                    <a:lstStyle/>
                    <a:p>
                      <a:pPr algn="ctr"/>
                      <a:r>
                        <a:rPr lang="en-US" sz="1400" dirty="0" smtClean="0"/>
                        <a:t>0.079</a:t>
                      </a:r>
                      <a:endParaRPr lang="en-US" sz="1400" dirty="0"/>
                    </a:p>
                  </a:txBody>
                  <a:tcPr/>
                </a:tc>
                <a:tc>
                  <a:txBody>
                    <a:bodyPr/>
                    <a:lstStyle/>
                    <a:p>
                      <a:pPr algn="ctr"/>
                      <a:r>
                        <a:rPr lang="en-US" sz="1400" dirty="0" smtClean="0"/>
                        <a:t>T</a:t>
                      </a:r>
                      <a:endParaRPr lang="en-US" sz="1400" dirty="0"/>
                    </a:p>
                  </a:txBody>
                  <a:tcPr/>
                </a:tc>
                <a:tc>
                  <a:txBody>
                    <a:bodyPr/>
                    <a:lstStyle/>
                    <a:p>
                      <a:pPr algn="ctr"/>
                      <a:r>
                        <a:rPr lang="en-US" sz="1400" dirty="0" smtClean="0"/>
                        <a:t>A</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A</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0*0.079</a:t>
                      </a:r>
                      <a:r>
                        <a:rPr lang="en-US" sz="1400" baseline="0" dirty="0" smtClean="0"/>
                        <a:t> = 0</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400" dirty="0"/>
                    </a:p>
                  </a:txBody>
                  <a:tcPr>
                    <a:lnB w="12700" cap="flat" cmpd="sng" algn="ctr">
                      <a:solidFill>
                        <a:schemeClr val="tx1"/>
                      </a:solidFill>
                      <a:prstDash val="solid"/>
                      <a:round/>
                      <a:headEnd type="none" w="med" len="med"/>
                      <a:tailEnd type="none" w="med" len="med"/>
                    </a:lnB>
                  </a:tcPr>
                </a:tc>
                <a:tc>
                  <a:txBody>
                    <a:bodyPr/>
                    <a:lstStyle/>
                    <a:p>
                      <a:pPr algn="ct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sz="1400" b="1" dirty="0" smtClean="0"/>
                        <a:t>Genetic Risk Score:</a:t>
                      </a:r>
                      <a:endParaRPr lang="en-US"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tc>
                <a:tc>
                  <a:txBody>
                    <a:bodyPr/>
                    <a:lstStyle/>
                    <a:p>
                      <a:r>
                        <a:rPr lang="en-US" sz="1400" b="1" dirty="0" smtClean="0"/>
                        <a:t>                = 0.489</a:t>
                      </a:r>
                      <a:endParaRPr lang="en-US" sz="1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p:cNvSpPr txBox="1"/>
          <p:nvPr/>
        </p:nvSpPr>
        <p:spPr>
          <a:xfrm>
            <a:off x="789092" y="4191000"/>
            <a:ext cx="1059521" cy="369332"/>
          </a:xfrm>
          <a:prstGeom prst="rect">
            <a:avLst/>
          </a:prstGeom>
          <a:noFill/>
        </p:spPr>
        <p:txBody>
          <a:bodyPr wrap="none" rtlCol="0">
            <a:spAutoFit/>
          </a:bodyPr>
          <a:lstStyle/>
          <a:p>
            <a:r>
              <a:rPr lang="en-US" b="1" i="1" dirty="0" smtClean="0"/>
              <a:t>Example:</a:t>
            </a:r>
            <a:endParaRPr lang="en-US" b="1" i="1" dirty="0"/>
          </a:p>
        </p:txBody>
      </p:sp>
    </p:spTree>
    <p:extLst>
      <p:ext uri="{BB962C8B-B14F-4D97-AF65-F5344CB8AC3E}">
        <p14:creationId xmlns:p14="http://schemas.microsoft.com/office/powerpoint/2010/main" val="2656962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1109663" y="2170113"/>
            <a:ext cx="7377112" cy="4108450"/>
            <a:chOff x="622" y="1479"/>
            <a:chExt cx="4647" cy="2588"/>
          </a:xfrm>
        </p:grpSpPr>
        <p:grpSp>
          <p:nvGrpSpPr>
            <p:cNvPr id="91169" name="Group 3"/>
            <p:cNvGrpSpPr>
              <a:grpSpLocks/>
            </p:cNvGrpSpPr>
            <p:nvPr/>
          </p:nvGrpSpPr>
          <p:grpSpPr bwMode="auto">
            <a:xfrm>
              <a:off x="622" y="1479"/>
              <a:ext cx="4647" cy="2588"/>
              <a:chOff x="957" y="1861"/>
              <a:chExt cx="3847" cy="2110"/>
            </a:xfrm>
          </p:grpSpPr>
          <p:pic>
            <p:nvPicPr>
              <p:cNvPr id="91171" name="Picture 4" descr="2009 7 18 Figure Risk of HyperTG by Weighted Risk Score "/>
              <p:cNvPicPr>
                <a:picLocks noChangeAspect="1" noChangeArrowheads="1"/>
              </p:cNvPicPr>
              <p:nvPr/>
            </p:nvPicPr>
            <p:blipFill>
              <a:blip r:embed="rId3">
                <a:extLst>
                  <a:ext uri="{28A0092B-C50C-407E-A947-70E740481C1C}">
                    <a14:useLocalDpi xmlns:a14="http://schemas.microsoft.com/office/drawing/2010/main" val="0"/>
                  </a:ext>
                </a:extLst>
              </a:blip>
              <a:srcRect l="9509" t="55807" r="12529" b="20227"/>
              <a:stretch>
                <a:fillRect/>
              </a:stretch>
            </p:blipFill>
            <p:spPr bwMode="auto">
              <a:xfrm>
                <a:off x="957" y="3084"/>
                <a:ext cx="3847" cy="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72" name="Picture 5" descr="2009 7 18 Figure Risk of HyperTG by Weighted Risk Score "/>
              <p:cNvPicPr>
                <a:picLocks noChangeAspect="1" noChangeArrowheads="1"/>
              </p:cNvPicPr>
              <p:nvPr/>
            </p:nvPicPr>
            <p:blipFill>
              <a:blip r:embed="rId3">
                <a:extLst>
                  <a:ext uri="{28A0092B-C50C-407E-A947-70E740481C1C}">
                    <a14:useLocalDpi xmlns:a14="http://schemas.microsoft.com/office/drawing/2010/main" val="0"/>
                  </a:ext>
                </a:extLst>
              </a:blip>
              <a:srcRect l="9509" t="40352" r="12529" b="48219"/>
              <a:stretch>
                <a:fillRect/>
              </a:stretch>
            </p:blipFill>
            <p:spPr bwMode="auto">
              <a:xfrm>
                <a:off x="957" y="2709"/>
                <a:ext cx="3847" cy="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73" name="Picture 6" descr="2009 7 18 Figure Risk of HyperTG by Weighted Risk Score "/>
              <p:cNvPicPr>
                <a:picLocks noChangeAspect="1" noChangeArrowheads="1"/>
              </p:cNvPicPr>
              <p:nvPr/>
            </p:nvPicPr>
            <p:blipFill>
              <a:blip r:embed="rId3">
                <a:extLst>
                  <a:ext uri="{28A0092B-C50C-407E-A947-70E740481C1C}">
                    <a14:useLocalDpi xmlns:a14="http://schemas.microsoft.com/office/drawing/2010/main" val="0"/>
                  </a:ext>
                </a:extLst>
              </a:blip>
              <a:srcRect l="9509" t="25761" r="12529" b="63242"/>
              <a:stretch>
                <a:fillRect/>
              </a:stretch>
            </p:blipFill>
            <p:spPr bwMode="auto">
              <a:xfrm>
                <a:off x="957" y="2361"/>
                <a:ext cx="3847"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74" name="Picture 7" descr="2009 7 18 Figure Risk of HyperTG by Weighted Risk Score "/>
              <p:cNvPicPr>
                <a:picLocks noChangeAspect="1" noChangeArrowheads="1"/>
              </p:cNvPicPr>
              <p:nvPr/>
            </p:nvPicPr>
            <p:blipFill>
              <a:blip r:embed="rId3">
                <a:extLst>
                  <a:ext uri="{28A0092B-C50C-407E-A947-70E740481C1C}">
                    <a14:useLocalDpi xmlns:a14="http://schemas.microsoft.com/office/drawing/2010/main" val="0"/>
                  </a:ext>
                </a:extLst>
              </a:blip>
              <a:srcRect l="9509" t="6606" r="12529" b="78696"/>
              <a:stretch>
                <a:fillRect/>
              </a:stretch>
            </p:blipFill>
            <p:spPr bwMode="auto">
              <a:xfrm>
                <a:off x="957" y="1861"/>
                <a:ext cx="3847"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1170" name="Rectangle 8"/>
            <p:cNvSpPr>
              <a:spLocks noChangeArrowheads="1"/>
            </p:cNvSpPr>
            <p:nvPr/>
          </p:nvSpPr>
          <p:spPr bwMode="auto">
            <a:xfrm>
              <a:off x="3316" y="3869"/>
              <a:ext cx="1171" cy="1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a:p>
          </p:txBody>
        </p:sp>
      </p:grpSp>
      <p:sp>
        <p:nvSpPr>
          <p:cNvPr id="91139" name="Rectangle 1026"/>
          <p:cNvSpPr>
            <a:spLocks noGrp="1" noChangeArrowheads="1"/>
          </p:cNvSpPr>
          <p:nvPr>
            <p:ph type="title"/>
          </p:nvPr>
        </p:nvSpPr>
        <p:spPr>
          <a:xfrm>
            <a:off x="685800" y="368300"/>
            <a:ext cx="7772400" cy="1143000"/>
          </a:xfrm>
          <a:effectLst>
            <a:outerShdw blurRad="50800" dist="38100" dir="2700000" algn="tl" rotWithShape="0">
              <a:prstClr val="black">
                <a:alpha val="40000"/>
              </a:prstClr>
            </a:outerShdw>
          </a:effectLst>
        </p:spPr>
        <p:txBody>
          <a:bodyPr/>
          <a:lstStyle/>
          <a:p>
            <a:pPr eaLnBrk="1" hangingPunct="1"/>
            <a:r>
              <a:rPr lang="en-US" sz="4000" b="1" dirty="0">
                <a:solidFill>
                  <a:srgbClr val="1F497D"/>
                </a:solidFill>
                <a:latin typeface="Calibri" charset="0"/>
                <a:ea typeface="ＭＳ Ｐゴシック" charset="0"/>
                <a:cs typeface="ＭＳ Ｐゴシック" charset="0"/>
              </a:rPr>
              <a:t>Cumulative effect of common variants is clinically important</a:t>
            </a:r>
          </a:p>
        </p:txBody>
      </p:sp>
      <p:graphicFrame>
        <p:nvGraphicFramePr>
          <p:cNvPr id="178186" name="Group 10"/>
          <p:cNvGraphicFramePr>
            <a:graphicFrameLocks noGrp="1"/>
          </p:cNvGraphicFramePr>
          <p:nvPr>
            <p:extLst>
              <p:ext uri="{D42A27DB-BD31-4B8C-83A1-F6EECF244321}">
                <p14:modId xmlns:p14="http://schemas.microsoft.com/office/powerpoint/2010/main" val="319954939"/>
              </p:ext>
            </p:extLst>
          </p:nvPr>
        </p:nvGraphicFramePr>
        <p:xfrm>
          <a:off x="215900" y="2119313"/>
          <a:ext cx="3767138" cy="3311526"/>
        </p:xfrm>
        <a:graphic>
          <a:graphicData uri="http://schemas.openxmlformats.org/drawingml/2006/table">
            <a:tbl>
              <a:tblPr/>
              <a:tblGrid>
                <a:gridCol w="140017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tblGrid>
              <a:tr h="688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Risk Score Quartile</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Controls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(low TG)</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Cases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(high TG)</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30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1 (ref)</a:t>
                      </a:r>
                    </a:p>
                  </a:txBody>
                  <a:tcPr marL="59436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47%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15%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2</a:t>
                      </a:r>
                    </a:p>
                  </a:txBody>
                  <a:tcPr marL="59436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26%</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24%</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706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3</a:t>
                      </a:r>
                    </a:p>
                  </a:txBody>
                  <a:tcPr marL="59436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15%</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30%</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593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4</a:t>
                      </a:r>
                    </a:p>
                  </a:txBody>
                  <a:tcPr marL="59436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Osaka" charset="0"/>
                          <a:cs typeface="Osaka" charset="0"/>
                        </a:rPr>
                        <a:t>12%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Osaka" charset="0"/>
                          <a:cs typeface="Osaka" charset="0"/>
                        </a:rPr>
                        <a:t>31%</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1157" name="Text Box 42"/>
          <p:cNvSpPr txBox="1">
            <a:spLocks noChangeArrowheads="1"/>
          </p:cNvSpPr>
          <p:nvPr/>
        </p:nvSpPr>
        <p:spPr bwMode="auto">
          <a:xfrm>
            <a:off x="5314950" y="2455863"/>
            <a:ext cx="2995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Odds Ratio (95% CI)</a:t>
            </a:r>
          </a:p>
        </p:txBody>
      </p:sp>
      <p:sp>
        <p:nvSpPr>
          <p:cNvPr id="91158" name="Text Box 43"/>
          <p:cNvSpPr txBox="1">
            <a:spLocks noChangeArrowheads="1"/>
          </p:cNvSpPr>
          <p:nvPr/>
        </p:nvSpPr>
        <p:spPr bwMode="auto">
          <a:xfrm>
            <a:off x="4038600" y="5580063"/>
            <a:ext cx="325438"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rPr>
              <a:t>0</a:t>
            </a:r>
          </a:p>
        </p:txBody>
      </p:sp>
      <p:sp>
        <p:nvSpPr>
          <p:cNvPr id="91159" name="Text Box 44"/>
          <p:cNvSpPr txBox="1">
            <a:spLocks noChangeArrowheads="1"/>
          </p:cNvSpPr>
          <p:nvPr/>
        </p:nvSpPr>
        <p:spPr bwMode="auto">
          <a:xfrm>
            <a:off x="5010150" y="5580063"/>
            <a:ext cx="325438"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rPr>
              <a:t>5</a:t>
            </a:r>
          </a:p>
        </p:txBody>
      </p:sp>
      <p:sp>
        <p:nvSpPr>
          <p:cNvPr id="91160" name="Text Box 45"/>
          <p:cNvSpPr txBox="1">
            <a:spLocks noChangeArrowheads="1"/>
          </p:cNvSpPr>
          <p:nvPr/>
        </p:nvSpPr>
        <p:spPr bwMode="auto">
          <a:xfrm>
            <a:off x="5915025" y="5580063"/>
            <a:ext cx="466725"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rPr>
              <a:t>10</a:t>
            </a:r>
          </a:p>
        </p:txBody>
      </p:sp>
      <p:sp>
        <p:nvSpPr>
          <p:cNvPr id="91161" name="Text Box 46"/>
          <p:cNvSpPr txBox="1">
            <a:spLocks noChangeArrowheads="1"/>
          </p:cNvSpPr>
          <p:nvPr/>
        </p:nvSpPr>
        <p:spPr bwMode="auto">
          <a:xfrm>
            <a:off x="7858125" y="5580063"/>
            <a:ext cx="466725"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rPr>
              <a:t>20</a:t>
            </a:r>
          </a:p>
        </p:txBody>
      </p:sp>
      <p:sp>
        <p:nvSpPr>
          <p:cNvPr id="91162" name="Text Box 47"/>
          <p:cNvSpPr txBox="1">
            <a:spLocks noChangeArrowheads="1"/>
          </p:cNvSpPr>
          <p:nvPr/>
        </p:nvSpPr>
        <p:spPr bwMode="auto">
          <a:xfrm>
            <a:off x="6780213" y="3405188"/>
            <a:ext cx="1485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Calibri" charset="0"/>
              </a:rPr>
              <a:t>P</a:t>
            </a:r>
            <a:r>
              <a:rPr lang="en-US" sz="1800">
                <a:latin typeface="Calibri" charset="0"/>
              </a:rPr>
              <a:t> = 6.4 </a:t>
            </a:r>
            <a:r>
              <a:rPr lang="en-US" sz="1800">
                <a:latin typeface="Calibri" charset="0"/>
                <a:sym typeface="Symbol" charset="0"/>
              </a:rPr>
              <a:t> 10</a:t>
            </a:r>
            <a:r>
              <a:rPr lang="en-US" sz="1800" baseline="30000">
                <a:latin typeface="Calibri" charset="0"/>
                <a:sym typeface="Symbol" charset="0"/>
              </a:rPr>
              <a:t>-16</a:t>
            </a:r>
            <a:endParaRPr lang="en-US" sz="1800">
              <a:latin typeface="Calibri" charset="0"/>
            </a:endParaRPr>
          </a:p>
        </p:txBody>
      </p:sp>
      <p:grpSp>
        <p:nvGrpSpPr>
          <p:cNvPr id="91163" name="Group 48"/>
          <p:cNvGrpSpPr>
            <a:grpSpLocks/>
          </p:cNvGrpSpPr>
          <p:nvPr/>
        </p:nvGrpSpPr>
        <p:grpSpPr bwMode="auto">
          <a:xfrm>
            <a:off x="6888163" y="5108575"/>
            <a:ext cx="1512887" cy="868363"/>
            <a:chOff x="4269" y="3302"/>
            <a:chExt cx="953" cy="547"/>
          </a:xfrm>
        </p:grpSpPr>
        <p:sp>
          <p:nvSpPr>
            <p:cNvPr id="91167" name="Text Box 49"/>
            <p:cNvSpPr txBox="1">
              <a:spLocks noChangeArrowheads="1"/>
            </p:cNvSpPr>
            <p:nvPr/>
          </p:nvSpPr>
          <p:spPr bwMode="auto">
            <a:xfrm>
              <a:off x="4269" y="3599"/>
              <a:ext cx="294" cy="2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rPr>
                <a:t>15</a:t>
              </a:r>
            </a:p>
          </p:txBody>
        </p:sp>
        <p:sp>
          <p:nvSpPr>
            <p:cNvPr id="91168" name="Rectangle 50"/>
            <p:cNvSpPr>
              <a:spLocks noChangeArrowheads="1"/>
            </p:cNvSpPr>
            <p:nvPr/>
          </p:nvSpPr>
          <p:spPr bwMode="auto">
            <a:xfrm>
              <a:off x="4509" y="3302"/>
              <a:ext cx="713" cy="1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a:p>
          </p:txBody>
        </p:sp>
      </p:grpSp>
      <p:sp>
        <p:nvSpPr>
          <p:cNvPr id="91165" name="Rectangle 52"/>
          <p:cNvSpPr>
            <a:spLocks noGrp="1" noChangeArrowheads="1"/>
          </p:cNvSpPr>
          <p:nvPr>
            <p:ph type="body" idx="1"/>
          </p:nvPr>
        </p:nvSpPr>
        <p:spPr>
          <a:xfrm>
            <a:off x="274638" y="5576888"/>
            <a:ext cx="3235325" cy="985837"/>
          </a:xfrm>
        </p:spPr>
        <p:txBody>
          <a:bodyPr/>
          <a:lstStyle/>
          <a:p>
            <a:pPr eaLnBrk="1" hangingPunct="1"/>
            <a:r>
              <a:rPr lang="en-US" sz="2800" b="1" dirty="0">
                <a:latin typeface="Calibri" charset="0"/>
                <a:ea typeface="ＭＳ Ｐゴシック" charset="0"/>
                <a:cs typeface="ＭＳ Ｐゴシック" charset="0"/>
              </a:rPr>
              <a:t>Similar findings for LDL and HDL</a:t>
            </a:r>
          </a:p>
        </p:txBody>
      </p:sp>
      <p:sp>
        <p:nvSpPr>
          <p:cNvPr id="91166" name="Rectangle 53"/>
          <p:cNvSpPr>
            <a:spLocks noChangeArrowheads="1"/>
          </p:cNvSpPr>
          <p:nvPr/>
        </p:nvSpPr>
        <p:spPr bwMode="auto">
          <a:xfrm>
            <a:off x="3948113" y="2608263"/>
            <a:ext cx="173037" cy="127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he-IL" sz="1800"/>
          </a:p>
        </p:txBody>
      </p:sp>
    </p:spTree>
    <p:extLst>
      <p:ext uri="{BB962C8B-B14F-4D97-AF65-F5344CB8AC3E}">
        <p14:creationId xmlns:p14="http://schemas.microsoft.com/office/powerpoint/2010/main" val="2579735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idx="4294967295"/>
          </p:nvPr>
        </p:nvSpPr>
        <p:spPr>
          <a:xfrm>
            <a:off x="685800" y="327025"/>
            <a:ext cx="7772400" cy="841375"/>
          </a:xfrm>
          <a:effectLst>
            <a:outerShdw blurRad="50800" dist="38100" dir="2700000" algn="tl" rotWithShape="0">
              <a:prstClr val="black">
                <a:alpha val="40000"/>
              </a:prstClr>
            </a:outerShdw>
          </a:effectLst>
        </p:spPr>
        <p:txBody>
          <a:bodyPr/>
          <a:lstStyle/>
          <a:p>
            <a:pPr eaLnBrk="1" hangingPunct="1"/>
            <a:r>
              <a:rPr lang="en-US" sz="4800" b="1" dirty="0">
                <a:solidFill>
                  <a:srgbClr val="1F497D"/>
                </a:solidFill>
                <a:latin typeface="Calibri" charset="0"/>
                <a:ea typeface="ＭＳ Ｐゴシック" charset="0"/>
                <a:cs typeface="ＭＳ Ｐゴシック" charset="0"/>
              </a:rPr>
              <a:t>Key questions</a:t>
            </a:r>
          </a:p>
        </p:txBody>
      </p:sp>
      <p:sp>
        <p:nvSpPr>
          <p:cNvPr id="93187" name="Rectangle 6"/>
          <p:cNvSpPr>
            <a:spLocks noGrp="1" noChangeArrowheads="1"/>
          </p:cNvSpPr>
          <p:nvPr>
            <p:ph type="body" idx="4294967295"/>
          </p:nvPr>
        </p:nvSpPr>
        <p:spPr>
          <a:xfrm>
            <a:off x="417513" y="1301701"/>
            <a:ext cx="8524875" cy="4452938"/>
          </a:xfrm>
        </p:spPr>
        <p:txBody>
          <a:bodyPr/>
          <a:lstStyle/>
          <a:p>
            <a:pPr marL="533400" indent="-533400" eaLnBrk="1" hangingPunct="1">
              <a:spcBef>
                <a:spcPct val="50000"/>
              </a:spcBef>
              <a:buFontTx/>
              <a:buAutoNum type="arabicPeriod"/>
            </a:pPr>
            <a:r>
              <a:rPr lang="en-US" sz="3000" b="1" dirty="0" smtClean="0">
                <a:solidFill>
                  <a:srgbClr val="DDDDDD"/>
                </a:solidFill>
                <a:latin typeface="Calibri" charset="0"/>
                <a:ea typeface="ＭＳ Ｐゴシック" charset="0"/>
                <a:cs typeface="ＭＳ Ｐゴシック" charset="0"/>
              </a:rPr>
              <a:t>Do </a:t>
            </a:r>
            <a:r>
              <a:rPr lang="en-US" sz="3000" b="1" dirty="0">
                <a:solidFill>
                  <a:srgbClr val="DDDDDD"/>
                </a:solidFill>
                <a:latin typeface="Calibri" charset="0"/>
                <a:ea typeface="ＭＳ Ｐゴシック" charset="0"/>
                <a:cs typeface="ＭＳ Ｐゴシック" charset="0"/>
              </a:rPr>
              <a:t>associated loci harbor genes of known biological significance?</a:t>
            </a:r>
          </a:p>
          <a:p>
            <a:pPr marL="533400" indent="-533400" eaLnBrk="1" hangingPunct="1">
              <a:spcBef>
                <a:spcPct val="50000"/>
              </a:spcBef>
              <a:buFontTx/>
              <a:buAutoNum type="arabicPeriod"/>
            </a:pPr>
            <a:r>
              <a:rPr lang="en-US" sz="3000" b="1" dirty="0">
                <a:solidFill>
                  <a:srgbClr val="DDDDDD"/>
                </a:solidFill>
                <a:latin typeface="Calibri" charset="0"/>
                <a:ea typeface="ＭＳ Ｐゴシック" charset="0"/>
                <a:cs typeface="ＭＳ Ｐゴシック" charset="0"/>
              </a:rPr>
              <a:t>Do common variants with modest effects combine to contribute to extreme phenotypes?</a:t>
            </a:r>
            <a:endParaRPr lang="en-US" sz="3000" b="1" dirty="0">
              <a:latin typeface="Calibri" charset="0"/>
              <a:ea typeface="ＭＳ Ｐゴシック" charset="0"/>
              <a:cs typeface="ＭＳ Ｐゴシック" charset="0"/>
            </a:endParaRPr>
          </a:p>
          <a:p>
            <a:pPr marL="533400" indent="-533400" eaLnBrk="1" hangingPunct="1">
              <a:spcBef>
                <a:spcPct val="50000"/>
              </a:spcBef>
              <a:buFontTx/>
              <a:buAutoNum type="arabicPeriod"/>
            </a:pPr>
            <a:r>
              <a:rPr lang="en-US" sz="3000" b="1" dirty="0">
                <a:latin typeface="Calibri" charset="0"/>
                <a:ea typeface="ＭＳ Ｐゴシック" charset="0"/>
                <a:cs typeface="ＭＳ Ｐゴシック" charset="0"/>
              </a:rPr>
              <a:t>Are findings relevant more globally, or limited to the European population under study?</a:t>
            </a:r>
            <a:endParaRPr lang="en-US" sz="3000" b="1" dirty="0">
              <a:solidFill>
                <a:srgbClr val="EAEAEA"/>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921083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422275" y="304800"/>
            <a:ext cx="8297863" cy="958850"/>
          </a:xfrm>
          <a:effectLst>
            <a:outerShdw blurRad="50800" dist="38100" dir="2700000" algn="tl" rotWithShape="0">
              <a:prstClr val="black">
                <a:alpha val="40000"/>
              </a:prstClr>
            </a:outerShdw>
          </a:effectLst>
        </p:spPr>
        <p:txBody>
          <a:bodyPr/>
          <a:lstStyle/>
          <a:p>
            <a:pPr eaLnBrk="1" hangingPunct="1"/>
            <a:r>
              <a:rPr lang="en-US" sz="4100" b="1" dirty="0">
                <a:solidFill>
                  <a:srgbClr val="1F497D"/>
                </a:solidFill>
                <a:latin typeface="Calibri" charset="0"/>
                <a:ea typeface="ＭＳ Ｐゴシック" charset="0"/>
                <a:cs typeface="ＭＳ Ｐゴシック" charset="0"/>
              </a:rPr>
              <a:t>Loci are relevant outside of Europe</a:t>
            </a:r>
          </a:p>
        </p:txBody>
      </p:sp>
      <p:graphicFrame>
        <p:nvGraphicFramePr>
          <p:cNvPr id="184324" name="Group 4"/>
          <p:cNvGraphicFramePr>
            <a:graphicFrameLocks noGrp="1"/>
          </p:cNvGraphicFramePr>
          <p:nvPr/>
        </p:nvGraphicFramePr>
        <p:xfrm>
          <a:off x="723900" y="2436813"/>
          <a:ext cx="7600950" cy="2470152"/>
        </p:xfrm>
        <a:graphic>
          <a:graphicData uri="http://schemas.openxmlformats.org/drawingml/2006/table">
            <a:tbl>
              <a:tblPr/>
              <a:tblGrid>
                <a:gridCol w="2751138">
                  <a:extLst>
                    <a:ext uri="{9D8B030D-6E8A-4147-A177-3AD203B41FA5}">
                      <a16:colId xmlns:a16="http://schemas.microsoft.com/office/drawing/2014/main" val="20000"/>
                    </a:ext>
                  </a:extLst>
                </a:gridCol>
                <a:gridCol w="2828925">
                  <a:extLst>
                    <a:ext uri="{9D8B030D-6E8A-4147-A177-3AD203B41FA5}">
                      <a16:colId xmlns:a16="http://schemas.microsoft.com/office/drawing/2014/main" val="20001"/>
                    </a:ext>
                  </a:extLst>
                </a:gridCol>
                <a:gridCol w="2020887">
                  <a:extLst>
                    <a:ext uri="{9D8B030D-6E8A-4147-A177-3AD203B41FA5}">
                      <a16:colId xmlns:a16="http://schemas.microsoft.com/office/drawing/2014/main" val="20002"/>
                    </a:ext>
                  </a:extLst>
                </a:gridCol>
              </a:tblGrid>
              <a:tr h="762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ＭＳ Ｐゴシック" charset="0"/>
                        </a:rPr>
                        <a:t>Trait</a:t>
                      </a:r>
                    </a:p>
                  </a:txBody>
                  <a:tcPr marT="45699" marB="456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ＭＳ Ｐゴシック" charset="0"/>
                        </a:rPr>
                        <a:t># of SNPs with effect in same direction</a:t>
                      </a:r>
                    </a:p>
                  </a:txBody>
                  <a:tcPr marT="45699" marB="456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ＭＳ Ｐゴシック" charset="0"/>
                        </a:rPr>
                        <a:t>binomial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a:ln>
                            <a:noFill/>
                          </a:ln>
                          <a:solidFill>
                            <a:schemeClr val="bg1"/>
                          </a:solidFill>
                          <a:effectLst/>
                          <a:latin typeface="Arial" charset="0"/>
                          <a:ea typeface="ＭＳ Ｐゴシック" charset="0"/>
                          <a:cs typeface="ＭＳ Ｐゴシック" charset="0"/>
                        </a:rPr>
                        <a:t>p</a:t>
                      </a:r>
                      <a:r>
                        <a:rPr kumimoji="0" lang="en-US" sz="2200" b="0" i="0" u="none" strike="noStrike" cap="none" normalizeH="0" baseline="0">
                          <a:ln>
                            <a:noFill/>
                          </a:ln>
                          <a:solidFill>
                            <a:schemeClr val="bg1"/>
                          </a:solidFill>
                          <a:effectLst/>
                          <a:latin typeface="Arial" charset="0"/>
                          <a:ea typeface="ＭＳ Ｐゴシック" charset="0"/>
                          <a:cs typeface="ＭＳ Ｐゴシック" charset="0"/>
                        </a:rPr>
                        <a:t>-value</a:t>
                      </a:r>
                    </a:p>
                  </a:txBody>
                  <a:tcPr marT="45699" marB="456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427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Total Cholesterol</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43 of 47</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3 </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 10</a:t>
                      </a:r>
                      <a:r>
                        <a:rPr kumimoji="0" lang="en-US" sz="2200" b="0" i="0" u="none" strike="noStrike" cap="none" normalizeH="0" baseline="30000">
                          <a:ln>
                            <a:noFill/>
                          </a:ln>
                          <a:solidFill>
                            <a:schemeClr val="tx1"/>
                          </a:solidFill>
                          <a:effectLst/>
                          <a:latin typeface="Arial" charset="0"/>
                          <a:ea typeface="ＭＳ Ｐゴシック" charset="0"/>
                          <a:cs typeface="ＭＳ Ｐゴシック" charset="0"/>
                        </a:rPr>
                        <a:t>-9</a:t>
                      </a:r>
                      <a:endParaRPr kumimoji="0" lang="en-US" sz="2200" b="0" i="0" u="none" strike="noStrike" cap="none" normalizeH="0" baseline="0">
                        <a:ln>
                          <a:noFill/>
                        </a:ln>
                        <a:solidFill>
                          <a:schemeClr val="bg1"/>
                        </a:solidFill>
                        <a:effectLst/>
                        <a:latin typeface="Arial" charset="0"/>
                        <a:ea typeface="ＭＳ Ｐゴシック" charset="0"/>
                        <a:cs typeface="ＭＳ Ｐゴシック" charset="0"/>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27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HDL Cholesterol</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37 of 41</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1 </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 10</a:t>
                      </a:r>
                      <a:r>
                        <a:rPr kumimoji="0" lang="en-US" sz="2200" b="0" i="0" u="none" strike="noStrike" cap="none" normalizeH="0" baseline="30000">
                          <a:ln>
                            <a:noFill/>
                          </a:ln>
                          <a:solidFill>
                            <a:schemeClr val="tx1"/>
                          </a:solidFill>
                          <a:effectLst/>
                          <a:latin typeface="Arial" charset="0"/>
                          <a:ea typeface="ＭＳ Ｐゴシック" charset="0"/>
                          <a:cs typeface="ＭＳ Ｐゴシック" charset="0"/>
                        </a:rPr>
                        <a:t>-7</a:t>
                      </a:r>
                      <a:endParaRPr kumimoji="0" lang="en-US" sz="2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7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LDL Cholesterol</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Arial" charset="0"/>
                        </a:rPr>
                        <a:t>28 of 32</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Arial" charset="0"/>
                        </a:rPr>
                        <a:t>2 </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a:t>
                      </a:r>
                      <a:r>
                        <a:rPr kumimoji="0" lang="en-US" sz="2200" b="0" i="0" u="none" strike="noStrike" cap="none" normalizeH="0" baseline="0">
                          <a:ln>
                            <a:noFill/>
                          </a:ln>
                          <a:solidFill>
                            <a:schemeClr val="tx1"/>
                          </a:solidFill>
                          <a:effectLst/>
                          <a:latin typeface="Arial" charset="0"/>
                          <a:ea typeface="ＭＳ Ｐゴシック" charset="0"/>
                          <a:cs typeface="Arial" charset="0"/>
                        </a:rPr>
                        <a:t> 10</a:t>
                      </a:r>
                      <a:r>
                        <a:rPr kumimoji="0" lang="en-US" sz="2200" b="0" i="0" u="none" strike="noStrike" cap="none" normalizeH="0" baseline="30000">
                          <a:ln>
                            <a:noFill/>
                          </a:ln>
                          <a:solidFill>
                            <a:schemeClr val="tx1"/>
                          </a:solidFill>
                          <a:effectLst/>
                          <a:latin typeface="Arial" charset="0"/>
                          <a:ea typeface="ＭＳ Ｐゴシック" charset="0"/>
                          <a:cs typeface="Arial" charset="0"/>
                        </a:rPr>
                        <a:t>-5</a:t>
                      </a:r>
                      <a:endParaRPr kumimoji="0" lang="en-US" sz="2200" b="0" i="0" u="none" strike="noStrike" cap="none" normalizeH="0" baseline="0">
                        <a:ln>
                          <a:noFill/>
                        </a:ln>
                        <a:solidFill>
                          <a:schemeClr val="tx1"/>
                        </a:solidFill>
                        <a:effectLst/>
                        <a:latin typeface="Arial" charset="0"/>
                        <a:ea typeface="ＭＳ Ｐゴシック" charset="0"/>
                        <a:cs typeface="Arial" charset="0"/>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7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Triglycerides</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27 of 29</a:t>
                      </a: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2 </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a:t>
                      </a:r>
                      <a:r>
                        <a:rPr kumimoji="0" lang="en-US" sz="2200" b="0" i="0" u="none" strike="noStrike" cap="none" normalizeH="0" baseline="0">
                          <a:ln>
                            <a:noFill/>
                          </a:ln>
                          <a:solidFill>
                            <a:schemeClr val="tx1"/>
                          </a:solidFill>
                          <a:effectLst/>
                          <a:latin typeface="Arial" charset="0"/>
                          <a:ea typeface="ＭＳ Ｐゴシック" charset="0"/>
                          <a:cs typeface="ＭＳ Ｐゴシック" charset="0"/>
                        </a:rPr>
                        <a:t> 10</a:t>
                      </a:r>
                      <a:r>
                        <a:rPr kumimoji="0" lang="en-US" sz="2200" b="0" i="0" u="none" strike="noStrike" cap="none" normalizeH="0" baseline="30000">
                          <a:ln>
                            <a:noFill/>
                          </a:ln>
                          <a:solidFill>
                            <a:schemeClr val="tx1"/>
                          </a:solidFill>
                          <a:effectLst/>
                          <a:latin typeface="Arial" charset="0"/>
                          <a:ea typeface="ＭＳ Ｐゴシック" charset="0"/>
                          <a:cs typeface="ＭＳ Ｐゴシック" charset="0"/>
                        </a:rPr>
                        <a:t>-6</a:t>
                      </a:r>
                      <a:endParaRPr kumimoji="0" lang="en-US" sz="2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95261" name="Rectangle 3"/>
          <p:cNvSpPr>
            <a:spLocks noChangeArrowheads="1"/>
          </p:cNvSpPr>
          <p:nvPr/>
        </p:nvSpPr>
        <p:spPr bwMode="auto">
          <a:xfrm>
            <a:off x="288925" y="1665288"/>
            <a:ext cx="8691563" cy="455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pPr>
            <a:r>
              <a:rPr lang="en-US" sz="3000" b="1" dirty="0">
                <a:latin typeface="Calibri" charset="0"/>
                <a:ea typeface="Osaka" charset="0"/>
                <a:cs typeface="Osaka" charset="0"/>
              </a:rPr>
              <a:t>Tested SNPs in 9700 Indian Asian samples</a:t>
            </a:r>
          </a:p>
          <a:p>
            <a:pPr marL="342900" indent="-342900">
              <a:lnSpc>
                <a:spcPct val="90000"/>
              </a:lnSpc>
            </a:pPr>
            <a:endParaRPr lang="en-US" sz="3800" b="1" dirty="0">
              <a:latin typeface="Calibri" charset="0"/>
              <a:ea typeface="Osaka" charset="0"/>
              <a:cs typeface="Osaka" charset="0"/>
            </a:endParaRPr>
          </a:p>
          <a:p>
            <a:pPr marL="342900" indent="-342900">
              <a:lnSpc>
                <a:spcPct val="90000"/>
              </a:lnSpc>
            </a:pPr>
            <a:endParaRPr lang="en-US" sz="3800" b="1" dirty="0">
              <a:latin typeface="Calibri" charset="0"/>
              <a:ea typeface="Osaka" charset="0"/>
              <a:cs typeface="Osaka" charset="0"/>
            </a:endParaRPr>
          </a:p>
          <a:p>
            <a:pPr marL="342900" indent="-342900">
              <a:lnSpc>
                <a:spcPct val="90000"/>
              </a:lnSpc>
            </a:pPr>
            <a:endParaRPr lang="en-US" sz="3000" b="1" dirty="0">
              <a:latin typeface="Calibri" charset="0"/>
              <a:ea typeface="Osaka" charset="0"/>
              <a:cs typeface="Osaka" charset="0"/>
            </a:endParaRPr>
          </a:p>
          <a:p>
            <a:pPr marL="342900" indent="-342900">
              <a:lnSpc>
                <a:spcPct val="90000"/>
              </a:lnSpc>
            </a:pPr>
            <a:endParaRPr lang="en-US" sz="2600" b="1" dirty="0">
              <a:latin typeface="Calibri" charset="0"/>
              <a:ea typeface="Osaka" charset="0"/>
              <a:cs typeface="Osaka" charset="0"/>
            </a:endParaRPr>
          </a:p>
          <a:p>
            <a:pPr marL="342900" indent="-342900">
              <a:lnSpc>
                <a:spcPct val="90000"/>
              </a:lnSpc>
            </a:pPr>
            <a:endParaRPr lang="en-US" sz="2600" b="1" dirty="0">
              <a:latin typeface="Calibri" charset="0"/>
              <a:ea typeface="Osaka" charset="0"/>
              <a:cs typeface="Osaka" charset="0"/>
            </a:endParaRPr>
          </a:p>
          <a:p>
            <a:pPr marL="342900" indent="-342900">
              <a:lnSpc>
                <a:spcPct val="90000"/>
              </a:lnSpc>
            </a:pPr>
            <a:endParaRPr lang="en-US" sz="2600" b="1" dirty="0">
              <a:latin typeface="Calibri" charset="0"/>
              <a:ea typeface="Osaka" charset="0"/>
              <a:cs typeface="Osaka" charset="0"/>
            </a:endParaRPr>
          </a:p>
          <a:p>
            <a:pPr marL="342900" indent="-342900">
              <a:lnSpc>
                <a:spcPct val="90000"/>
              </a:lnSpc>
            </a:pPr>
            <a:endParaRPr lang="en-US" sz="1800" b="1" dirty="0">
              <a:latin typeface="Calibri" charset="0"/>
              <a:ea typeface="Osaka" charset="0"/>
              <a:cs typeface="Osaka" charset="0"/>
            </a:endParaRPr>
          </a:p>
          <a:p>
            <a:pPr marL="342900" indent="-342900">
              <a:lnSpc>
                <a:spcPct val="90000"/>
              </a:lnSpc>
            </a:pPr>
            <a:endParaRPr lang="en-US" sz="3000" b="1" dirty="0" smtClean="0">
              <a:latin typeface="Calibri" charset="0"/>
              <a:ea typeface="Osaka" charset="0"/>
              <a:cs typeface="Osaka" charset="0"/>
            </a:endParaRPr>
          </a:p>
          <a:p>
            <a:pPr marL="342900" indent="-342900">
              <a:lnSpc>
                <a:spcPct val="90000"/>
              </a:lnSpc>
            </a:pPr>
            <a:r>
              <a:rPr lang="en-US" sz="3000" b="1" dirty="0" smtClean="0">
                <a:latin typeface="Calibri" charset="0"/>
                <a:ea typeface="Osaka" charset="0"/>
                <a:cs typeface="Osaka" charset="0"/>
              </a:rPr>
              <a:t>Similar </a:t>
            </a:r>
            <a:r>
              <a:rPr lang="en-US" sz="3000" b="1" dirty="0">
                <a:latin typeface="Calibri" charset="0"/>
                <a:ea typeface="Osaka" charset="0"/>
                <a:cs typeface="Osaka" charset="0"/>
              </a:rPr>
              <a:t>findings in Korean and Chinese samples</a:t>
            </a:r>
          </a:p>
        </p:txBody>
      </p:sp>
    </p:spTree>
    <p:extLst>
      <p:ext uri="{BB962C8B-B14F-4D97-AF65-F5344CB8AC3E}">
        <p14:creationId xmlns:p14="http://schemas.microsoft.com/office/powerpoint/2010/main" val="1883337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b="1" dirty="0" smtClean="0">
                <a:solidFill>
                  <a:srgbClr val="1F497D"/>
                </a:solidFill>
                <a:latin typeface="Arial" charset="0"/>
              </a:rPr>
              <a:t>Genetic Meta-Analysis </a:t>
            </a:r>
            <a:r>
              <a:rPr lang="en-US" sz="3600" b="1" dirty="0" err="1" smtClean="0">
                <a:solidFill>
                  <a:srgbClr val="1F497D"/>
                </a:solidFill>
                <a:latin typeface="Arial" charset="0"/>
              </a:rPr>
              <a:t>Softwares</a:t>
            </a:r>
            <a:endParaRPr lang="en-US" sz="3600" b="1" dirty="0">
              <a:solidFill>
                <a:srgbClr val="1F497D"/>
              </a:solidFill>
              <a:latin typeface="Arial" charset="0"/>
            </a:endParaRPr>
          </a:p>
        </p:txBody>
      </p:sp>
      <p:sp>
        <p:nvSpPr>
          <p:cNvPr id="38915" name="Rectangle 3"/>
          <p:cNvSpPr>
            <a:spLocks noGrp="1" noChangeArrowheads="1"/>
          </p:cNvSpPr>
          <p:nvPr>
            <p:ph type="body" idx="1"/>
          </p:nvPr>
        </p:nvSpPr>
        <p:spPr>
          <a:xfrm>
            <a:off x="457200" y="1600200"/>
            <a:ext cx="8229600" cy="5016500"/>
          </a:xfrm>
        </p:spPr>
        <p:txBody>
          <a:bodyPr/>
          <a:lstStyle/>
          <a:p>
            <a:r>
              <a:rPr lang="en-US" dirty="0" smtClean="0">
                <a:solidFill>
                  <a:schemeClr val="bg1">
                    <a:lumMod val="95000"/>
                  </a:schemeClr>
                </a:solidFill>
                <a:latin typeface="Arial" charset="0"/>
                <a:hlinkClick r:id=""/>
              </a:rPr>
              <a:t>Meta</a:t>
            </a:r>
            <a:r>
              <a:rPr lang="en-US" dirty="0">
                <a:solidFill>
                  <a:schemeClr val="bg1">
                    <a:lumMod val="95000"/>
                  </a:schemeClr>
                </a:solidFill>
                <a:latin typeface="Arial" charset="0"/>
                <a:hlinkClick r:id=""/>
              </a:rPr>
              <a:t>:  https://mathgen.stats.ox.ac.uk/genetics_software/meta/</a:t>
            </a:r>
            <a:r>
              <a:rPr lang="en-US" dirty="0" smtClean="0">
                <a:solidFill>
                  <a:schemeClr val="bg1">
                    <a:lumMod val="95000"/>
                  </a:schemeClr>
                </a:solidFill>
                <a:latin typeface="Arial" charset="0"/>
                <a:hlinkClick r:id=""/>
              </a:rPr>
              <a:t>meta.html</a:t>
            </a:r>
          </a:p>
          <a:p>
            <a:endParaRPr lang="en-US" b="1" dirty="0">
              <a:latin typeface="Arial" charset="0"/>
              <a:hlinkClick r:id=""/>
            </a:endParaRPr>
          </a:p>
          <a:p>
            <a:r>
              <a:rPr lang="en-US" dirty="0" smtClean="0">
                <a:solidFill>
                  <a:schemeClr val="bg1">
                    <a:lumMod val="85000"/>
                  </a:schemeClr>
                </a:solidFill>
                <a:latin typeface="Arial" charset="0"/>
                <a:hlinkClick r:id=""/>
              </a:rPr>
              <a:t>METAL</a:t>
            </a:r>
            <a:r>
              <a:rPr lang="en-US" dirty="0">
                <a:solidFill>
                  <a:schemeClr val="bg1">
                    <a:lumMod val="85000"/>
                  </a:schemeClr>
                </a:solidFill>
                <a:latin typeface="Arial" charset="0"/>
              </a:rPr>
              <a:t>:  </a:t>
            </a:r>
            <a:r>
              <a:rPr lang="en-US" dirty="0">
                <a:solidFill>
                  <a:schemeClr val="bg1">
                    <a:lumMod val="85000"/>
                  </a:schemeClr>
                </a:solidFill>
                <a:latin typeface="Arial" charset="0"/>
                <a:hlinkClick r:id="rId2"/>
              </a:rPr>
              <a:t>http://genome.sph.umich.edu/wiki/</a:t>
            </a:r>
            <a:r>
              <a:rPr lang="en-US" dirty="0" smtClean="0">
                <a:solidFill>
                  <a:schemeClr val="bg1">
                    <a:lumMod val="85000"/>
                  </a:schemeClr>
                </a:solidFill>
                <a:latin typeface="Arial" charset="0"/>
                <a:hlinkClick r:id="rId2"/>
              </a:rPr>
              <a:t>METAL</a:t>
            </a:r>
            <a:endParaRPr lang="en-US" dirty="0" smtClean="0">
              <a:solidFill>
                <a:schemeClr val="bg1">
                  <a:lumMod val="85000"/>
                </a:schemeClr>
              </a:solidFill>
              <a:latin typeface="Arial" charset="0"/>
            </a:endParaRPr>
          </a:p>
          <a:p>
            <a:endParaRPr lang="en-US" b="1" u="sng" dirty="0" smtClean="0">
              <a:solidFill>
                <a:srgbClr val="0000FF"/>
              </a:solidFill>
              <a:latin typeface="Arial" charset="0"/>
            </a:endParaRPr>
          </a:p>
          <a:p>
            <a:r>
              <a:rPr lang="en-US" b="1" u="sng" dirty="0" smtClean="0">
                <a:solidFill>
                  <a:srgbClr val="1A0DE4"/>
                </a:solidFill>
                <a:latin typeface="Arial"/>
                <a:cs typeface="Arial"/>
              </a:rPr>
              <a:t>MANTRA </a:t>
            </a:r>
            <a:r>
              <a:rPr lang="en-US" b="1" u="sng" dirty="0">
                <a:solidFill>
                  <a:srgbClr val="1A0DE4"/>
                </a:solidFill>
                <a:latin typeface="Arial"/>
                <a:cs typeface="Arial"/>
              </a:rPr>
              <a:t>(Meta-</a:t>
            </a:r>
            <a:r>
              <a:rPr lang="en-US" b="1" u="sng" dirty="0" err="1">
                <a:solidFill>
                  <a:srgbClr val="1A0DE4"/>
                </a:solidFill>
                <a:latin typeface="Arial"/>
                <a:cs typeface="Arial"/>
              </a:rPr>
              <a:t>ANalysis</a:t>
            </a:r>
            <a:r>
              <a:rPr lang="en-US" b="1" u="sng" dirty="0">
                <a:solidFill>
                  <a:srgbClr val="1A0DE4"/>
                </a:solidFill>
                <a:latin typeface="Arial"/>
                <a:cs typeface="Arial"/>
              </a:rPr>
              <a:t> of </a:t>
            </a:r>
            <a:r>
              <a:rPr lang="en-US" b="1" u="sng" dirty="0" err="1">
                <a:solidFill>
                  <a:srgbClr val="1A0DE4"/>
                </a:solidFill>
                <a:latin typeface="Arial"/>
                <a:cs typeface="Arial"/>
              </a:rPr>
              <a:t>Transethnic</a:t>
            </a:r>
            <a:r>
              <a:rPr lang="en-US" b="1" u="sng" dirty="0">
                <a:solidFill>
                  <a:srgbClr val="1A0DE4"/>
                </a:solidFill>
                <a:latin typeface="Arial"/>
                <a:cs typeface="Arial"/>
              </a:rPr>
              <a:t> Association studies)</a:t>
            </a:r>
          </a:p>
          <a:p>
            <a:pPr>
              <a:buFontTx/>
              <a:buNone/>
            </a:pPr>
            <a:endParaRPr lang="en-US" dirty="0">
              <a:latin typeface="Arial" charset="0"/>
            </a:endParaRPr>
          </a:p>
          <a:p>
            <a:pPr>
              <a:buFontTx/>
              <a:buNone/>
            </a:pPr>
            <a:endParaRPr lang="en-US" sz="2400" dirty="0">
              <a:latin typeface="Arial" charset="0"/>
            </a:endParaRPr>
          </a:p>
          <a:p>
            <a:pPr>
              <a:buFontTx/>
              <a:buNone/>
            </a:pPr>
            <a:endParaRPr lang="en-US" sz="2400" dirty="0">
              <a:latin typeface="Arial" charset="0"/>
            </a:endParaRPr>
          </a:p>
          <a:p>
            <a:pPr>
              <a:buFontTx/>
              <a:buNone/>
            </a:pPr>
            <a:endParaRPr lang="en-US" sz="2400" dirty="0">
              <a:latin typeface="Arial" charset="0"/>
            </a:endParaRPr>
          </a:p>
        </p:txBody>
      </p:sp>
    </p:spTree>
    <p:extLst>
      <p:ext uri="{BB962C8B-B14F-4D97-AF65-F5344CB8AC3E}">
        <p14:creationId xmlns:p14="http://schemas.microsoft.com/office/powerpoint/2010/main" val="1089420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417638"/>
            <a:ext cx="8229600" cy="1143000"/>
          </a:xfrm>
        </p:spPr>
        <p:txBody>
          <a:bodyPr/>
          <a:lstStyle/>
          <a:p>
            <a:r>
              <a:rPr lang="en-US" b="1" dirty="0" smtClean="0">
                <a:solidFill>
                  <a:srgbClr val="1F497D"/>
                </a:solidFill>
              </a:rPr>
              <a:t>Questions?</a:t>
            </a:r>
            <a:endParaRPr lang="en-US" b="1" dirty="0">
              <a:solidFill>
                <a:srgbClr val="1F497D"/>
              </a:solidFill>
            </a:endParaRPr>
          </a:p>
        </p:txBody>
      </p:sp>
    </p:spTree>
    <p:extLst>
      <p:ext uri="{BB962C8B-B14F-4D97-AF65-F5344CB8AC3E}">
        <p14:creationId xmlns:p14="http://schemas.microsoft.com/office/powerpoint/2010/main" val="311255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140200"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2672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8" name="Title 2"/>
          <p:cNvSpPr txBox="1">
            <a:spLocks/>
          </p:cNvSpPr>
          <p:nvPr/>
        </p:nvSpPr>
        <p:spPr bwMode="auto">
          <a:xfrm>
            <a:off x="609600" y="228600"/>
            <a:ext cx="7924800" cy="825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Garamond" charset="0"/>
                <a:ea typeface="ＭＳ Ｐゴシック" charset="0"/>
                <a:cs typeface="ＭＳ Ｐゴシック" charset="0"/>
              </a:defRPr>
            </a:lvl1pPr>
            <a:lvl2pPr marL="37931725" indent="-37474525" defTabSz="457200">
              <a:defRPr sz="2000">
                <a:solidFill>
                  <a:schemeClr val="tx1"/>
                </a:solidFill>
                <a:latin typeface="Garamond" charset="0"/>
                <a:ea typeface="ＭＳ Ｐゴシック" charset="0"/>
              </a:defRPr>
            </a:lvl2pPr>
            <a:lvl3pPr>
              <a:defRPr sz="20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marL="457200" eaLnBrk="0" fontAlgn="base" hangingPunct="0">
              <a:spcBef>
                <a:spcPct val="0"/>
              </a:spcBef>
              <a:spcAft>
                <a:spcPct val="0"/>
              </a:spcAft>
              <a:defRPr sz="2000">
                <a:solidFill>
                  <a:schemeClr val="tx1"/>
                </a:solidFill>
                <a:latin typeface="Garamond" charset="0"/>
                <a:ea typeface="ＭＳ Ｐゴシック" charset="0"/>
              </a:defRPr>
            </a:lvl6pPr>
            <a:lvl7pPr marL="914400" eaLnBrk="0" fontAlgn="base" hangingPunct="0">
              <a:spcBef>
                <a:spcPct val="0"/>
              </a:spcBef>
              <a:spcAft>
                <a:spcPct val="0"/>
              </a:spcAft>
              <a:defRPr sz="2000">
                <a:solidFill>
                  <a:schemeClr val="tx1"/>
                </a:solidFill>
                <a:latin typeface="Garamond" charset="0"/>
                <a:ea typeface="ＭＳ Ｐゴシック" charset="0"/>
              </a:defRPr>
            </a:lvl7pPr>
            <a:lvl8pPr marL="1371600" eaLnBrk="0" fontAlgn="base" hangingPunct="0">
              <a:spcBef>
                <a:spcPct val="0"/>
              </a:spcBef>
              <a:spcAft>
                <a:spcPct val="0"/>
              </a:spcAft>
              <a:defRPr sz="2000">
                <a:solidFill>
                  <a:schemeClr val="tx1"/>
                </a:solidFill>
                <a:latin typeface="Garamond" charset="0"/>
                <a:ea typeface="ＭＳ Ｐゴシック" charset="0"/>
              </a:defRPr>
            </a:lvl8pPr>
            <a:lvl9pPr marL="1828800" eaLnBrk="0" fontAlgn="base" hangingPunct="0">
              <a:spcBef>
                <a:spcPct val="0"/>
              </a:spcBef>
              <a:spcAft>
                <a:spcPct val="0"/>
              </a:spcAft>
              <a:defRPr sz="2000">
                <a:solidFill>
                  <a:schemeClr val="tx1"/>
                </a:solidFill>
                <a:latin typeface="Garamond" charset="0"/>
                <a:ea typeface="ＭＳ Ｐゴシック" charset="0"/>
              </a:defRPr>
            </a:lvl9pPr>
          </a:lstStyle>
          <a:p>
            <a:pPr algn="ctr" eaLnBrk="1" hangingPunct="1"/>
            <a:r>
              <a:rPr lang="en-US" sz="4000" b="1" dirty="0">
                <a:solidFill>
                  <a:srgbClr val="1F497D"/>
                </a:solidFill>
                <a:latin typeface="+mn-lt"/>
                <a:cs typeface="Garamond" charset="0"/>
              </a:rPr>
              <a:t>How Do You Know Where to Look?</a:t>
            </a:r>
          </a:p>
        </p:txBody>
      </p:sp>
    </p:spTree>
    <p:extLst>
      <p:ext uri="{BB962C8B-B14F-4D97-AF65-F5344CB8AC3E}">
        <p14:creationId xmlns:p14="http://schemas.microsoft.com/office/powerpoint/2010/main" val="1956801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140200"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2672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6" name="Title 2"/>
          <p:cNvSpPr txBox="1">
            <a:spLocks/>
          </p:cNvSpPr>
          <p:nvPr/>
        </p:nvSpPr>
        <p:spPr bwMode="auto">
          <a:xfrm>
            <a:off x="609600" y="228600"/>
            <a:ext cx="7924800" cy="825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Garamond" charset="0"/>
                <a:ea typeface="ＭＳ Ｐゴシック" charset="0"/>
                <a:cs typeface="ＭＳ Ｐゴシック" charset="0"/>
              </a:defRPr>
            </a:lvl1pPr>
            <a:lvl2pPr marL="37931725" indent="-37474525" defTabSz="457200">
              <a:defRPr sz="2000">
                <a:solidFill>
                  <a:schemeClr val="tx1"/>
                </a:solidFill>
                <a:latin typeface="Garamond" charset="0"/>
                <a:ea typeface="ＭＳ Ｐゴシック" charset="0"/>
              </a:defRPr>
            </a:lvl2pPr>
            <a:lvl3pPr>
              <a:defRPr sz="20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marL="457200" eaLnBrk="0" fontAlgn="base" hangingPunct="0">
              <a:spcBef>
                <a:spcPct val="0"/>
              </a:spcBef>
              <a:spcAft>
                <a:spcPct val="0"/>
              </a:spcAft>
              <a:defRPr sz="2000">
                <a:solidFill>
                  <a:schemeClr val="tx1"/>
                </a:solidFill>
                <a:latin typeface="Garamond" charset="0"/>
                <a:ea typeface="ＭＳ Ｐゴシック" charset="0"/>
              </a:defRPr>
            </a:lvl6pPr>
            <a:lvl7pPr marL="914400" eaLnBrk="0" fontAlgn="base" hangingPunct="0">
              <a:spcBef>
                <a:spcPct val="0"/>
              </a:spcBef>
              <a:spcAft>
                <a:spcPct val="0"/>
              </a:spcAft>
              <a:defRPr sz="2000">
                <a:solidFill>
                  <a:schemeClr val="tx1"/>
                </a:solidFill>
                <a:latin typeface="Garamond" charset="0"/>
                <a:ea typeface="ＭＳ Ｐゴシック" charset="0"/>
              </a:defRPr>
            </a:lvl7pPr>
            <a:lvl8pPr marL="1371600" eaLnBrk="0" fontAlgn="base" hangingPunct="0">
              <a:spcBef>
                <a:spcPct val="0"/>
              </a:spcBef>
              <a:spcAft>
                <a:spcPct val="0"/>
              </a:spcAft>
              <a:defRPr sz="2000">
                <a:solidFill>
                  <a:schemeClr val="tx1"/>
                </a:solidFill>
                <a:latin typeface="Garamond" charset="0"/>
                <a:ea typeface="ＭＳ Ｐゴシック" charset="0"/>
              </a:defRPr>
            </a:lvl8pPr>
            <a:lvl9pPr marL="1828800" eaLnBrk="0" fontAlgn="base" hangingPunct="0">
              <a:spcBef>
                <a:spcPct val="0"/>
              </a:spcBef>
              <a:spcAft>
                <a:spcPct val="0"/>
              </a:spcAft>
              <a:defRPr sz="2000">
                <a:solidFill>
                  <a:schemeClr val="tx1"/>
                </a:solidFill>
                <a:latin typeface="Garamond" charset="0"/>
                <a:ea typeface="ＭＳ Ｐゴシック" charset="0"/>
              </a:defRPr>
            </a:lvl9pPr>
          </a:lstStyle>
          <a:p>
            <a:pPr algn="ctr" eaLnBrk="1" hangingPunct="1"/>
            <a:r>
              <a:rPr lang="en-US" sz="4000" b="1" dirty="0">
                <a:solidFill>
                  <a:srgbClr val="1F497D"/>
                </a:solidFill>
                <a:latin typeface="+mn-lt"/>
                <a:cs typeface="Garamond" charset="0"/>
              </a:rPr>
              <a:t>How Do You Know Where to Look?</a:t>
            </a:r>
          </a:p>
        </p:txBody>
      </p:sp>
      <p:sp>
        <p:nvSpPr>
          <p:cNvPr id="5" name="4-Point Star 4"/>
          <p:cNvSpPr/>
          <p:nvPr/>
        </p:nvSpPr>
        <p:spPr>
          <a:xfrm>
            <a:off x="7239000" y="3048000"/>
            <a:ext cx="304800" cy="304800"/>
          </a:xfrm>
          <a:prstGeom prst="star4">
            <a:avLst/>
          </a:prstGeom>
          <a:solidFill>
            <a:srgbClr val="FF0000"/>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6953250" y="2743200"/>
            <a:ext cx="685800" cy="1066800"/>
          </a:xfrm>
          <a:prstGeom prst="ellipse">
            <a:avLst/>
          </a:prstGeom>
          <a:noFill/>
          <a:ln w="317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9879" name="TextBox 6"/>
          <p:cNvSpPr txBox="1">
            <a:spLocks noChangeArrowheads="1"/>
          </p:cNvSpPr>
          <p:nvPr/>
        </p:nvSpPr>
        <p:spPr bwMode="auto">
          <a:xfrm>
            <a:off x="2438400" y="6096000"/>
            <a:ext cx="4495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charset="0"/>
                <a:ea typeface="ＭＳ Ｐゴシック" charset="0"/>
                <a:cs typeface="ＭＳ Ｐゴシック" charset="0"/>
              </a:defRPr>
            </a:lvl1pPr>
            <a:lvl2pPr marL="37931725" indent="-37474525">
              <a:defRPr sz="2000">
                <a:solidFill>
                  <a:schemeClr val="tx1"/>
                </a:solidFill>
                <a:latin typeface="Garamond" charset="0"/>
                <a:ea typeface="ＭＳ Ｐゴシック" charset="0"/>
              </a:defRPr>
            </a:lvl2pPr>
            <a:lvl3pPr>
              <a:defRPr sz="20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marL="457200" eaLnBrk="0" fontAlgn="base" hangingPunct="0">
              <a:spcBef>
                <a:spcPct val="0"/>
              </a:spcBef>
              <a:spcAft>
                <a:spcPct val="0"/>
              </a:spcAft>
              <a:defRPr sz="2000">
                <a:solidFill>
                  <a:schemeClr val="tx1"/>
                </a:solidFill>
                <a:latin typeface="Garamond" charset="0"/>
                <a:ea typeface="ＭＳ Ｐゴシック" charset="0"/>
              </a:defRPr>
            </a:lvl6pPr>
            <a:lvl7pPr marL="914400" eaLnBrk="0" fontAlgn="base" hangingPunct="0">
              <a:spcBef>
                <a:spcPct val="0"/>
              </a:spcBef>
              <a:spcAft>
                <a:spcPct val="0"/>
              </a:spcAft>
              <a:defRPr sz="2000">
                <a:solidFill>
                  <a:schemeClr val="tx1"/>
                </a:solidFill>
                <a:latin typeface="Garamond" charset="0"/>
                <a:ea typeface="ＭＳ Ｐゴシック" charset="0"/>
              </a:defRPr>
            </a:lvl7pPr>
            <a:lvl8pPr marL="1371600" eaLnBrk="0" fontAlgn="base" hangingPunct="0">
              <a:spcBef>
                <a:spcPct val="0"/>
              </a:spcBef>
              <a:spcAft>
                <a:spcPct val="0"/>
              </a:spcAft>
              <a:defRPr sz="2000">
                <a:solidFill>
                  <a:schemeClr val="tx1"/>
                </a:solidFill>
                <a:latin typeface="Garamond" charset="0"/>
                <a:ea typeface="ＭＳ Ｐゴシック" charset="0"/>
              </a:defRPr>
            </a:lvl8pPr>
            <a:lvl9pPr marL="1828800" eaLnBrk="0" fontAlgn="base" hangingPunct="0">
              <a:spcBef>
                <a:spcPct val="0"/>
              </a:spcBef>
              <a:spcAft>
                <a:spcPct val="0"/>
              </a:spcAft>
              <a:defRPr sz="2000">
                <a:solidFill>
                  <a:schemeClr val="tx1"/>
                </a:solidFill>
                <a:latin typeface="Garamond" charset="0"/>
                <a:ea typeface="ＭＳ Ｐゴシック" charset="0"/>
              </a:defRPr>
            </a:lvl9pPr>
          </a:lstStyle>
          <a:p>
            <a:r>
              <a:rPr lang="en-US" sz="3200" b="1"/>
              <a:t>Look </a:t>
            </a:r>
            <a:r>
              <a:rPr lang="ja-JP" altLang="en-US" sz="3200" b="1"/>
              <a:t>“</a:t>
            </a:r>
            <a:r>
              <a:rPr lang="en-US" sz="3200" b="1"/>
              <a:t>Genome-wide</a:t>
            </a:r>
            <a:r>
              <a:rPr lang="ja-JP" altLang="en-US" sz="3200" b="1"/>
              <a:t>”</a:t>
            </a:r>
            <a:endParaRPr lang="en-US" sz="3200" b="1"/>
          </a:p>
        </p:txBody>
      </p:sp>
    </p:spTree>
    <p:extLst>
      <p:ext uri="{BB962C8B-B14F-4D97-AF65-F5344CB8AC3E}">
        <p14:creationId xmlns:p14="http://schemas.microsoft.com/office/powerpoint/2010/main" val="11010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152400"/>
            <a:ext cx="8229600" cy="1143000"/>
          </a:xfrm>
          <a:effectLst>
            <a:outerShdw blurRad="50800" dist="38100" dir="2700000" algn="tl" rotWithShape="0">
              <a:prstClr val="black">
                <a:alpha val="40000"/>
              </a:prstClr>
            </a:outerShdw>
          </a:effectLst>
        </p:spPr>
        <p:txBody>
          <a:bodyPr/>
          <a:lstStyle/>
          <a:p>
            <a:pPr eaLnBrk="1" hangingPunct="1"/>
            <a:r>
              <a:rPr lang="en-US" b="1" dirty="0">
                <a:solidFill>
                  <a:srgbClr val="1F497D"/>
                </a:solidFill>
                <a:latin typeface="Calibri" charset="0"/>
                <a:ea typeface="ＭＳ Ｐゴシック" charset="0"/>
                <a:cs typeface="ＭＳ Ｐゴシック" charset="0"/>
              </a:rPr>
              <a:t>What is GWA?</a:t>
            </a:r>
          </a:p>
        </p:txBody>
      </p:sp>
      <p:sp>
        <p:nvSpPr>
          <p:cNvPr id="27651" name="Rectangle 5"/>
          <p:cNvSpPr>
            <a:spLocks noGrp="1" noChangeArrowheads="1"/>
          </p:cNvSpPr>
          <p:nvPr>
            <p:ph type="body" idx="1"/>
          </p:nvPr>
        </p:nvSpPr>
        <p:spPr>
          <a:xfrm>
            <a:off x="457200" y="1219200"/>
            <a:ext cx="8229600" cy="4525963"/>
          </a:xfrm>
        </p:spPr>
        <p:txBody>
          <a:bodyPr>
            <a:normAutofit/>
          </a:bodyPr>
          <a:lstStyle/>
          <a:p>
            <a:pPr eaLnBrk="1" hangingPunct="1"/>
            <a:r>
              <a:rPr lang="en-US" sz="3600" b="1" dirty="0">
                <a:solidFill>
                  <a:srgbClr val="FF0000"/>
                </a:solidFill>
                <a:latin typeface="Calibri" charset="0"/>
                <a:ea typeface="ＭＳ Ｐゴシック" charset="0"/>
                <a:cs typeface="ＭＳ Ｐゴシック" charset="0"/>
              </a:rPr>
              <a:t>G</a:t>
            </a:r>
            <a:r>
              <a:rPr lang="en-US" sz="3000" b="1" dirty="0">
                <a:latin typeface="Calibri" charset="0"/>
                <a:ea typeface="ＭＳ Ｐゴシック" charset="0"/>
                <a:cs typeface="ＭＳ Ｐゴシック" charset="0"/>
              </a:rPr>
              <a:t>enome </a:t>
            </a:r>
            <a:r>
              <a:rPr lang="en-US" sz="3600" b="1" dirty="0">
                <a:solidFill>
                  <a:srgbClr val="FF0000"/>
                </a:solidFill>
                <a:latin typeface="Calibri" charset="0"/>
                <a:ea typeface="ＭＳ Ｐゴシック" charset="0"/>
                <a:cs typeface="ＭＳ Ｐゴシック" charset="0"/>
              </a:rPr>
              <a:t>W</a:t>
            </a:r>
            <a:r>
              <a:rPr lang="en-US" sz="3000" b="1" dirty="0">
                <a:latin typeface="Calibri" charset="0"/>
                <a:ea typeface="ＭＳ Ｐゴシック" charset="0"/>
                <a:cs typeface="ＭＳ Ｐゴシック" charset="0"/>
              </a:rPr>
              <a:t>ide </a:t>
            </a:r>
            <a:r>
              <a:rPr lang="en-US" sz="3600" b="1" dirty="0" smtClean="0">
                <a:solidFill>
                  <a:srgbClr val="FF0000"/>
                </a:solidFill>
                <a:latin typeface="Calibri" charset="0"/>
                <a:ea typeface="ＭＳ Ｐゴシック" charset="0"/>
                <a:cs typeface="ＭＳ Ｐゴシック" charset="0"/>
              </a:rPr>
              <a:t>A</a:t>
            </a:r>
            <a:r>
              <a:rPr lang="en-US" sz="3000" b="1" dirty="0" smtClean="0">
                <a:latin typeface="Calibri" charset="0"/>
                <a:ea typeface="ＭＳ Ｐゴシック" charset="0"/>
                <a:cs typeface="ＭＳ Ｐゴシック" charset="0"/>
              </a:rPr>
              <a:t>ssociation – </a:t>
            </a:r>
            <a:r>
              <a:rPr lang="en-US" sz="3000" b="1" dirty="0">
                <a:latin typeface="Calibri" charset="0"/>
                <a:ea typeface="ＭＳ Ｐゴシック" charset="0"/>
                <a:cs typeface="ＭＳ Ｐゴシック" charset="0"/>
              </a:rPr>
              <a:t>A way of looking at the entire genome at one time with fine resolution, VERY </a:t>
            </a:r>
            <a:r>
              <a:rPr lang="en-US" sz="3000" b="1" dirty="0" smtClean="0">
                <a:latin typeface="Calibri" charset="0"/>
                <a:ea typeface="ＭＳ Ｐゴシック" charset="0"/>
                <a:cs typeface="ＭＳ Ｐゴシック" charset="0"/>
              </a:rPr>
              <a:t>fast</a:t>
            </a:r>
            <a:endParaRPr lang="en-US" sz="3000" b="1" dirty="0">
              <a:latin typeface="Calibri" charset="0"/>
              <a:ea typeface="ＭＳ Ｐゴシック" charset="0"/>
              <a:cs typeface="ＭＳ Ｐゴシック" charset="0"/>
            </a:endParaRPr>
          </a:p>
          <a:p>
            <a:pPr eaLnBrk="1" hangingPunct="1"/>
            <a:r>
              <a:rPr lang="en-US" sz="3000" b="1" dirty="0">
                <a:latin typeface="Calibri" charset="0"/>
                <a:ea typeface="ＭＳ Ｐゴシック" charset="0"/>
                <a:cs typeface="ＭＳ Ｐゴシック" charset="0"/>
              </a:rPr>
              <a:t>Technology makes </a:t>
            </a:r>
            <a:r>
              <a:rPr lang="en-US" sz="3000" b="1" dirty="0" smtClean="0">
                <a:latin typeface="Calibri" charset="0"/>
                <a:ea typeface="ＭＳ Ｐゴシック" charset="0"/>
                <a:cs typeface="ＭＳ Ｐゴシック" charset="0"/>
              </a:rPr>
              <a:t>it possible </a:t>
            </a:r>
            <a:r>
              <a:rPr lang="en-US" sz="3000" b="1" dirty="0">
                <a:latin typeface="Calibri" charset="0"/>
                <a:ea typeface="ＭＳ Ｐゴシック" charset="0"/>
                <a:cs typeface="ＭＳ Ｐゴシック" charset="0"/>
              </a:rPr>
              <a:t>to genotype </a:t>
            </a:r>
            <a:r>
              <a:rPr lang="en-US" sz="3000" b="1" dirty="0" smtClean="0">
                <a:latin typeface="Calibri" charset="0"/>
                <a:ea typeface="ＭＳ Ｐゴシック" charset="0"/>
                <a:cs typeface="ＭＳ Ｐゴシック" charset="0"/>
              </a:rPr>
              <a:t>700,000 </a:t>
            </a:r>
            <a:r>
              <a:rPr lang="en-US" sz="3000" b="1" dirty="0">
                <a:latin typeface="Calibri" charset="0"/>
                <a:ea typeface="ＭＳ Ｐゴシック" charset="0"/>
                <a:cs typeface="ＭＳ Ｐゴシック" charset="0"/>
              </a:rPr>
              <a:t>to 2,500,000 SNPs per subject at </a:t>
            </a:r>
            <a:r>
              <a:rPr lang="en-US" sz="3000" b="1" dirty="0" smtClean="0">
                <a:latin typeface="Calibri" charset="0"/>
                <a:ea typeface="ＭＳ Ｐゴシック" charset="0"/>
                <a:cs typeface="ＭＳ Ｐゴシック" charset="0"/>
              </a:rPr>
              <a:t>100 </a:t>
            </a:r>
            <a:r>
              <a:rPr lang="en-US" sz="3000" b="1" dirty="0">
                <a:latin typeface="Calibri" charset="0"/>
                <a:ea typeface="ＭＳ Ｐゴシック" charset="0"/>
                <a:cs typeface="ＭＳ Ｐゴシック" charset="0"/>
              </a:rPr>
              <a:t>to </a:t>
            </a:r>
            <a:r>
              <a:rPr lang="en-US" sz="3000" b="1" dirty="0" smtClean="0">
                <a:latin typeface="Calibri" charset="0"/>
                <a:ea typeface="ＭＳ Ｐゴシック" charset="0"/>
                <a:cs typeface="ＭＳ Ｐゴシック" charset="0"/>
              </a:rPr>
              <a:t>$175 US</a:t>
            </a:r>
            <a:endParaRPr lang="en-US" sz="3000" b="1" dirty="0">
              <a:latin typeface="Calibri" charset="0"/>
              <a:ea typeface="ＭＳ Ｐゴシック" charset="0"/>
              <a:cs typeface="ＭＳ Ｐゴシック" charset="0"/>
            </a:endParaRPr>
          </a:p>
          <a:p>
            <a:pPr eaLnBrk="1" hangingPunct="1"/>
            <a:r>
              <a:rPr lang="en-US" sz="3000" b="1" dirty="0">
                <a:latin typeface="Calibri" charset="0"/>
                <a:ea typeface="ＭＳ Ｐゴシック" charset="0"/>
                <a:cs typeface="ＭＳ Ｐゴシック" charset="0"/>
              </a:rPr>
              <a:t>Computer methods to analyze a dataset of this size have become available</a:t>
            </a:r>
          </a:p>
        </p:txBody>
      </p:sp>
    </p:spTree>
    <p:extLst>
      <p:ext uri="{BB962C8B-B14F-4D97-AF65-F5344CB8AC3E}">
        <p14:creationId xmlns:p14="http://schemas.microsoft.com/office/powerpoint/2010/main" val="108823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336550"/>
            <a:ext cx="6788150" cy="617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9699" name="AutoShape 3"/>
          <p:cNvSpPr>
            <a:spLocks noChangeArrowheads="1"/>
          </p:cNvSpPr>
          <p:nvPr/>
        </p:nvSpPr>
        <p:spPr bwMode="auto">
          <a:xfrm>
            <a:off x="415925" y="-174625"/>
            <a:ext cx="8312150" cy="6445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nchorCtr="1"/>
          <a:lstStyle/>
          <a:p>
            <a:pPr algn="ctr">
              <a:lnSpc>
                <a:spcPct val="97000"/>
              </a:lnSpc>
              <a:buClr>
                <a:srgbClr val="FFFFFF"/>
              </a:buClr>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sz="1600" b="1" dirty="0">
                <a:solidFill>
                  <a:srgbClr val="1F497D"/>
                </a:solidFill>
                <a:latin typeface="+mn-lt"/>
                <a:cs typeface="Arial Unicode MS" charset="0"/>
              </a:rPr>
              <a:t>The </a:t>
            </a:r>
            <a:r>
              <a:rPr lang="en-US" sz="1600" b="1" dirty="0" smtClean="0">
                <a:solidFill>
                  <a:srgbClr val="1F497D"/>
                </a:solidFill>
                <a:latin typeface="+mn-lt"/>
                <a:cs typeface="Arial Unicode MS" charset="0"/>
              </a:rPr>
              <a:t>Genome-wide </a:t>
            </a:r>
            <a:r>
              <a:rPr lang="en-US" sz="1600" b="1" dirty="0">
                <a:solidFill>
                  <a:srgbClr val="1F497D"/>
                </a:solidFill>
                <a:latin typeface="+mn-lt"/>
                <a:cs typeface="Arial Unicode MS" charset="0"/>
              </a:rPr>
              <a:t>Association Study.</a:t>
            </a:r>
          </a:p>
        </p:txBody>
      </p:sp>
      <p:sp>
        <p:nvSpPr>
          <p:cNvPr id="29700" name="Text Box 4"/>
          <p:cNvSpPr txBox="1">
            <a:spLocks noChangeArrowheads="1"/>
          </p:cNvSpPr>
          <p:nvPr/>
        </p:nvSpPr>
        <p:spPr bwMode="auto">
          <a:xfrm>
            <a:off x="0" y="6537325"/>
            <a:ext cx="454660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lstStyle>
            <a:lvl1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2pPr>
            <a:lvl3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3pPr>
            <a:lvl4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4pPr>
            <a:lvl5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9pPr>
          </a:lstStyle>
          <a:p>
            <a:pPr algn="ctr" eaLnBrk="1" hangingPunct="1">
              <a:lnSpc>
                <a:spcPct val="93000"/>
              </a:lnSpc>
              <a:buClr>
                <a:srgbClr val="FFFFFF"/>
              </a:buClr>
            </a:pPr>
            <a:r>
              <a:rPr lang="en-US" sz="1100" b="1">
                <a:solidFill>
                  <a:srgbClr val="800000"/>
                </a:solidFill>
                <a:cs typeface="Arial Unicode MS" charset="0"/>
              </a:rPr>
              <a:t>Manolio TA. N Engl J Med 2010;363:166-176.</a:t>
            </a:r>
          </a:p>
        </p:txBody>
      </p:sp>
      <p:sp>
        <p:nvSpPr>
          <p:cNvPr id="29701" name="TextBox 5"/>
          <p:cNvSpPr txBox="1">
            <a:spLocks noChangeArrowheads="1"/>
          </p:cNvSpPr>
          <p:nvPr/>
        </p:nvSpPr>
        <p:spPr bwMode="auto">
          <a:xfrm>
            <a:off x="6858000" y="538163"/>
            <a:ext cx="2286000"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2454415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0" y="403225"/>
            <a:ext cx="6303963" cy="615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1747" name="AutoShape 3"/>
          <p:cNvSpPr>
            <a:spLocks noChangeArrowheads="1"/>
          </p:cNvSpPr>
          <p:nvPr/>
        </p:nvSpPr>
        <p:spPr bwMode="auto">
          <a:xfrm>
            <a:off x="415925" y="-107950"/>
            <a:ext cx="8312150" cy="64611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nchorCtr="1"/>
          <a:lstStyle/>
          <a:p>
            <a:pPr algn="ctr">
              <a:lnSpc>
                <a:spcPct val="97000"/>
              </a:lnSpc>
              <a:buClr>
                <a:srgbClr val="FFFFFF"/>
              </a:buClr>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sz="1600" b="1" dirty="0">
                <a:solidFill>
                  <a:srgbClr val="1F497D"/>
                </a:solidFill>
                <a:latin typeface="+mn-lt"/>
                <a:cs typeface="Arial Unicode MS" charset="0"/>
              </a:rPr>
              <a:t>Meta-Analysis of </a:t>
            </a:r>
            <a:r>
              <a:rPr lang="en-US" sz="1600" b="1" dirty="0" smtClean="0">
                <a:solidFill>
                  <a:srgbClr val="1F497D"/>
                </a:solidFill>
                <a:latin typeface="+mn-lt"/>
                <a:cs typeface="Arial Unicode MS" charset="0"/>
              </a:rPr>
              <a:t>Genome-wide </a:t>
            </a:r>
            <a:r>
              <a:rPr lang="en-US" sz="1600" b="1" dirty="0">
                <a:solidFill>
                  <a:srgbClr val="1F497D"/>
                </a:solidFill>
                <a:latin typeface="+mn-lt"/>
                <a:cs typeface="Arial Unicode MS" charset="0"/>
              </a:rPr>
              <a:t>Association Studies.</a:t>
            </a:r>
          </a:p>
        </p:txBody>
      </p:sp>
      <p:sp>
        <p:nvSpPr>
          <p:cNvPr id="31748" name="Text Box 4"/>
          <p:cNvSpPr txBox="1">
            <a:spLocks noChangeArrowheads="1"/>
          </p:cNvSpPr>
          <p:nvPr/>
        </p:nvSpPr>
        <p:spPr bwMode="auto">
          <a:xfrm>
            <a:off x="0" y="6537325"/>
            <a:ext cx="4164013"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lstStyle>
            <a:lvl1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2pPr>
            <a:lvl3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3pPr>
            <a:lvl4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4pPr>
            <a:lvl5pPr eaLnBrk="0" hangingPunct="0">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649288" algn="l"/>
                <a:tab pos="1298575" algn="l"/>
                <a:tab pos="1947863" algn="l"/>
                <a:tab pos="2597150" algn="l"/>
                <a:tab pos="3248025" algn="l"/>
                <a:tab pos="3897313" algn="l"/>
              </a:tabLst>
              <a:defRPr sz="2400">
                <a:solidFill>
                  <a:schemeClr val="tx1"/>
                </a:solidFill>
                <a:latin typeface="Arial" charset="0"/>
                <a:ea typeface="ＭＳ Ｐゴシック" charset="0"/>
              </a:defRPr>
            </a:lvl9pPr>
          </a:lstStyle>
          <a:p>
            <a:pPr algn="ctr" eaLnBrk="1" hangingPunct="1">
              <a:lnSpc>
                <a:spcPct val="93000"/>
              </a:lnSpc>
              <a:buClr>
                <a:srgbClr val="FFFFFF"/>
              </a:buClr>
            </a:pPr>
            <a:r>
              <a:rPr lang="en-US" sz="1100" b="1">
                <a:solidFill>
                  <a:srgbClr val="800000"/>
                </a:solidFill>
                <a:cs typeface="Arial Unicode MS" charset="0"/>
              </a:rPr>
              <a:t>Manolio TA. N Engl J Med 2010;363:166-176.</a:t>
            </a:r>
          </a:p>
        </p:txBody>
      </p:sp>
    </p:spTree>
    <p:extLst>
      <p:ext uri="{BB962C8B-B14F-4D97-AF65-F5344CB8AC3E}">
        <p14:creationId xmlns:p14="http://schemas.microsoft.com/office/powerpoint/2010/main" val="1694460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47" descr="nature08494-f1"/>
          <p:cNvPicPr>
            <a:picLocks noGrp="1" noChangeAspect="1" noChangeArrowheads="1"/>
          </p:cNvPicPr>
          <p:nvPr>
            <p:ph idx="1"/>
          </p:nvPr>
        </p:nvPicPr>
        <p:blipFill>
          <a:blip r:embed="rId2" cstate="print"/>
          <a:srcRect/>
          <a:stretch>
            <a:fillRect/>
          </a:stretch>
        </p:blipFill>
        <p:spPr>
          <a:xfrm>
            <a:off x="1371600" y="2209800"/>
            <a:ext cx="6477000" cy="4102100"/>
          </a:xfrm>
        </p:spPr>
      </p:pic>
      <p:sp>
        <p:nvSpPr>
          <p:cNvPr id="10243" name="Text Box 10"/>
          <p:cNvSpPr txBox="1">
            <a:spLocks noChangeArrowheads="1"/>
          </p:cNvSpPr>
          <p:nvPr/>
        </p:nvSpPr>
        <p:spPr bwMode="auto">
          <a:xfrm>
            <a:off x="6067425" y="6508750"/>
            <a:ext cx="3200400" cy="304800"/>
          </a:xfrm>
          <a:prstGeom prst="rect">
            <a:avLst/>
          </a:prstGeom>
          <a:noFill/>
          <a:ln w="9525">
            <a:noFill/>
            <a:miter lim="800000"/>
            <a:headEnd/>
            <a:tailEnd/>
          </a:ln>
        </p:spPr>
        <p:txBody>
          <a:bodyPr>
            <a:spAutoFit/>
          </a:bodyPr>
          <a:lstStyle/>
          <a:p>
            <a:pPr algn="ctr">
              <a:spcBef>
                <a:spcPct val="50000"/>
              </a:spcBef>
            </a:pPr>
            <a:r>
              <a:rPr lang="en-US" sz="1400" dirty="0" err="1">
                <a:latin typeface="Calibri" pitchFamily="34" charset="0"/>
              </a:rPr>
              <a:t>Manolio</a:t>
            </a:r>
            <a:r>
              <a:rPr lang="en-US" sz="1400" dirty="0">
                <a:latin typeface="Calibri" pitchFamily="34" charset="0"/>
              </a:rPr>
              <a:t> </a:t>
            </a:r>
            <a:r>
              <a:rPr lang="en-US" sz="1400" i="1" dirty="0">
                <a:latin typeface="Calibri" pitchFamily="34" charset="0"/>
              </a:rPr>
              <a:t>et al.</a:t>
            </a:r>
            <a:r>
              <a:rPr lang="en-US" sz="1400" dirty="0">
                <a:latin typeface="Calibri" pitchFamily="34" charset="0"/>
              </a:rPr>
              <a:t>, Nature 2009</a:t>
            </a:r>
          </a:p>
        </p:txBody>
      </p:sp>
      <p:sp>
        <p:nvSpPr>
          <p:cNvPr id="9" name="Slide Number Placeholder 8"/>
          <p:cNvSpPr>
            <a:spLocks noGrp="1"/>
          </p:cNvSpPr>
          <p:nvPr>
            <p:ph type="sldNum" sz="quarter" idx="12"/>
          </p:nvPr>
        </p:nvSpPr>
        <p:spPr/>
        <p:txBody>
          <a:bodyPr/>
          <a:lstStyle/>
          <a:p>
            <a:pPr>
              <a:defRPr/>
            </a:pPr>
            <a:fld id="{CB661DE1-1918-4794-818F-CC384683EFF5}" type="slidenum">
              <a:rPr lang="en-US"/>
              <a:pPr>
                <a:defRPr/>
              </a:pPr>
              <a:t>9</a:t>
            </a:fld>
            <a:endParaRPr lang="en-US"/>
          </a:p>
        </p:txBody>
      </p:sp>
      <p:sp>
        <p:nvSpPr>
          <p:cNvPr id="10" name="Title 1"/>
          <p:cNvSpPr>
            <a:spLocks noGrp="1"/>
          </p:cNvSpPr>
          <p:nvPr>
            <p:ph type="title"/>
          </p:nvPr>
        </p:nvSpPr>
        <p:spPr>
          <a:xfrm>
            <a:off x="457200" y="228600"/>
            <a:ext cx="8229600" cy="1066800"/>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sz="3600" b="1" dirty="0" smtClean="0">
                <a:solidFill>
                  <a:srgbClr val="1F497D"/>
                </a:solidFill>
              </a:rPr>
              <a:t>Goal: Define the genetic architecture of a complex genetic disease</a:t>
            </a:r>
            <a:endParaRPr lang="en-US" sz="3600" b="1" dirty="0">
              <a:solidFill>
                <a:srgbClr val="1F497D"/>
              </a:solidFill>
            </a:endParaRPr>
          </a:p>
        </p:txBody>
      </p:sp>
      <p:sp>
        <p:nvSpPr>
          <p:cNvPr id="22" name="Oval 21"/>
          <p:cNvSpPr/>
          <p:nvPr/>
        </p:nvSpPr>
        <p:spPr>
          <a:xfrm>
            <a:off x="6096000" y="4267200"/>
            <a:ext cx="15240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5000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7656</TotalTime>
  <Words>2115</Words>
  <Application>Microsoft Office PowerPoint</Application>
  <PresentationFormat>On-screen Show (4:3)</PresentationFormat>
  <Paragraphs>472</Paragraphs>
  <Slides>39</Slides>
  <Notes>17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4" baseType="lpstr">
      <vt:lpstr>Arial Unicode MS</vt:lpstr>
      <vt:lpstr>Athelas Bold</vt:lpstr>
      <vt:lpstr>Athelas Regular</vt:lpstr>
      <vt:lpstr>Gill Sans</vt:lpstr>
      <vt:lpstr>ＭＳ Ｐゴシック</vt:lpstr>
      <vt:lpstr>Osaka</vt:lpstr>
      <vt:lpstr>Arial</vt:lpstr>
      <vt:lpstr>Arial Narrow</vt:lpstr>
      <vt:lpstr>Calibri</vt:lpstr>
      <vt:lpstr>Garamond</vt:lpstr>
      <vt:lpstr>Symbol</vt:lpstr>
      <vt:lpstr>Times New Roman</vt:lpstr>
      <vt:lpstr>Wingdings</vt:lpstr>
      <vt:lpstr>Office Theme</vt:lpstr>
      <vt:lpstr>Worksheet</vt:lpstr>
      <vt:lpstr>Biostatistics Case Studies 2017  Genetic Study of Common Diseases: Genome Wide Association Study, Meta-analysis, Trans-Ethnic Study, Clinical and Biological Relevance of GWAS Loci</vt:lpstr>
      <vt:lpstr>Goals of Common Diseases Genetics</vt:lpstr>
      <vt:lpstr>History of Gene Finding Efforts in Common Disease Genetics</vt:lpstr>
      <vt:lpstr>PowerPoint Presentation</vt:lpstr>
      <vt:lpstr>PowerPoint Presentation</vt:lpstr>
      <vt:lpstr>What is GWA?</vt:lpstr>
      <vt:lpstr>PowerPoint Presentation</vt:lpstr>
      <vt:lpstr>PowerPoint Presentation</vt:lpstr>
      <vt:lpstr>Goal: Define the genetic architecture of a complex genetic disease</vt:lpstr>
      <vt:lpstr>Why study lipid levels?</vt:lpstr>
      <vt:lpstr>PowerPoint Presentation</vt:lpstr>
      <vt:lpstr>PowerPoint Presentation</vt:lpstr>
      <vt:lpstr>Genetic basis of lipid levels in the general population</vt:lpstr>
      <vt:lpstr>PowerPoint Presentation</vt:lpstr>
      <vt:lpstr>Study sample</vt:lpstr>
      <vt:lpstr>Genome-Wide Association Analysis</vt:lpstr>
      <vt:lpstr>Why Meta-analysis</vt:lpstr>
      <vt:lpstr>Meta-analysis</vt:lpstr>
      <vt:lpstr>Meta-Analysis</vt:lpstr>
      <vt:lpstr>Meta-Analysis in Lipids GWAS</vt:lpstr>
      <vt:lpstr>Genetic Meta-Analysis Softwares</vt:lpstr>
      <vt:lpstr>PowerPoint Presentation</vt:lpstr>
      <vt:lpstr>Genome-wide significant associations</vt:lpstr>
      <vt:lpstr>Key questions</vt:lpstr>
      <vt:lpstr>PowerPoint Presentation</vt:lpstr>
      <vt:lpstr>Minor allele homozygotes (4% population) have 16 mg/dL lower LDL-C</vt:lpstr>
      <vt:lpstr>Minor allele homozygotes have 40% lower risk for coronary artery disease</vt:lpstr>
      <vt:lpstr>PowerPoint Presentation</vt:lpstr>
      <vt:lpstr>Known drug targets</vt:lpstr>
      <vt:lpstr>Loci of biological significance: Known drug targets</vt:lpstr>
      <vt:lpstr>PowerPoint Presentation</vt:lpstr>
      <vt:lpstr>Key questions</vt:lpstr>
      <vt:lpstr>PowerPoint Presentation</vt:lpstr>
      <vt:lpstr>Genetic Risk Score (GRS)</vt:lpstr>
      <vt:lpstr>Cumulative effect of common variants is clinically important</vt:lpstr>
      <vt:lpstr>Key questions</vt:lpstr>
      <vt:lpstr>Loci are relevant outside of Europe</vt:lpstr>
      <vt:lpstr>Genetic Meta-Analysis Softwares</vt:lpstr>
      <vt:lpstr>Questions?</vt:lpstr>
    </vt:vector>
  </TitlesOfParts>
  <Company>CSMC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Continuing Success of Genome-Wide Association Studies of Major Cardiovascular Risk Factors: Blood Pressure/Hypertension, Lipids/Dyslipidemia, Glucose/Diabetes</dc:title>
  <dc:creator>CSMC</dc:creator>
  <cp:lastModifiedBy>Pak, Youngju</cp:lastModifiedBy>
  <cp:revision>239</cp:revision>
  <cp:lastPrinted>2016-04-21T17:59:11Z</cp:lastPrinted>
  <dcterms:created xsi:type="dcterms:W3CDTF">2011-08-16T20:12:56Z</dcterms:created>
  <dcterms:modified xsi:type="dcterms:W3CDTF">2017-09-11T20:45:53Z</dcterms:modified>
</cp:coreProperties>
</file>